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94" r:id="rId2"/>
    <p:sldId id="276" r:id="rId3"/>
    <p:sldId id="275" r:id="rId4"/>
    <p:sldId id="291" r:id="rId5"/>
    <p:sldId id="292" r:id="rId6"/>
    <p:sldId id="280" r:id="rId7"/>
    <p:sldId id="271" r:id="rId8"/>
    <p:sldId id="270" r:id="rId9"/>
    <p:sldId id="257" r:id="rId10"/>
    <p:sldId id="279" r:id="rId11"/>
    <p:sldId id="272" r:id="rId12"/>
    <p:sldId id="273" r:id="rId13"/>
    <p:sldId id="281" r:id="rId14"/>
    <p:sldId id="290" r:id="rId15"/>
    <p:sldId id="282" r:id="rId16"/>
    <p:sldId id="283" r:id="rId17"/>
    <p:sldId id="293" r:id="rId18"/>
    <p:sldId id="284" r:id="rId19"/>
    <p:sldId id="285" r:id="rId20"/>
    <p:sldId id="296" r:id="rId21"/>
    <p:sldId id="297" r:id="rId22"/>
    <p:sldId id="289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923F9-3D1A-4371-A416-3C388BD471F7}" type="datetimeFigureOut">
              <a:rPr lang="en-US" smtClean="0"/>
              <a:pPr/>
              <a:t>1/23/2012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A4BF0-F44D-4308-B7CB-DAC3548C47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280F8-CE21-4DE0-A3F8-ECDD93D5D28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2475" y="300038"/>
            <a:ext cx="5303838" cy="39782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4503738"/>
            <a:ext cx="5910262" cy="40544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6D16D-7E65-4F06-A6F4-5FB180E8C9D6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find that the memory</a:t>
            </a:r>
            <a:r>
              <a:rPr lang="en-US" baseline="0" dirty="0" smtClean="0"/>
              <a:t> reservations are already in place with 8.6.1 OVA. Re-verify the number with 8.6.2 memory reservation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will find that the memory</a:t>
            </a:r>
            <a:r>
              <a:rPr lang="en-US" baseline="0" dirty="0" smtClean="0"/>
              <a:t> reservations are already in place with 8.6.1 OVA. Re-verify the number with 8.6.2 memory reservation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These values are already taken care for</a:t>
            </a:r>
            <a:r>
              <a:rPr lang="en-US" baseline="0" dirty="0" smtClean="0"/>
              <a:t> the fresh install using latest OVAs.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B6F56-350B-4E5B-A84B-F03C933C9AF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6D16D-7E65-4F06-A6F4-5FB180E8C9D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OVA download</a:t>
            </a:r>
            <a:r>
              <a:rPr lang="en-US" baseline="0" dirty="0" smtClean="0"/>
              <a:t> link is provided in the “Resources”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A4BF0-F44D-4308-B7CB-DAC3548C472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fld id="{A0D1B0BF-B744-4519-AE45-BB23D1A1F930}" type="slidenum">
              <a:rPr lang="en-US" sz="900" b="0">
                <a:solidFill>
                  <a:srgbClr val="808080"/>
                </a:solidFill>
              </a:rPr>
              <a:pPr defTabSz="814388">
                <a:defRPr/>
              </a:pPr>
              <a:t>‹#›</a:t>
            </a:fld>
            <a:endParaRPr lang="en-US" sz="900" b="0">
              <a:solidFill>
                <a:srgbClr val="808080"/>
              </a:solidFill>
            </a:endParaRPr>
          </a:p>
        </p:txBody>
      </p:sp>
      <p:pic>
        <p:nvPicPr>
          <p:cNvPr id="5" name="Picture 5" descr="Option_W_3"/>
          <p:cNvPicPr>
            <a:picLocks noChangeAspect="1" noChangeArrowheads="1"/>
          </p:cNvPicPr>
          <p:nvPr/>
        </p:nvPicPr>
        <p:blipFill>
          <a:blip r:embed="rId2"/>
          <a:srcRect b="53334"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851025" y="6634163"/>
            <a:ext cx="2047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b="0">
                <a:solidFill>
                  <a:srgbClr val="808080"/>
                </a:solidFill>
              </a:rPr>
              <a:t>© 2001, Cisco Systems, Inc. All rights reserved.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6200" y="6467475"/>
            <a:ext cx="13223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900" b="0">
                <a:solidFill>
                  <a:srgbClr val="808080"/>
                </a:solidFill>
              </a:rPr>
              <a:t>Session Number</a:t>
            </a:r>
          </a:p>
          <a:p>
            <a:pPr defTabSz="814388">
              <a:defRPr/>
            </a:pPr>
            <a:r>
              <a:rPr lang="en-US" sz="900" b="0">
                <a:solidFill>
                  <a:srgbClr val="808080"/>
                </a:solidFill>
              </a:rPr>
              <a:t>Presentation_ID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8338" y="3581400"/>
            <a:ext cx="7799387" cy="1114425"/>
          </a:xfrm>
        </p:spPr>
        <p:txBody>
          <a:bodyPr anchor="ctr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4800600"/>
            <a:ext cx="8340725" cy="1798638"/>
          </a:xfrm>
        </p:spPr>
        <p:txBody>
          <a:bodyPr anchor="t" anchorCtr="0"/>
          <a:lstStyle>
            <a:lvl1pPr marL="0" indent="0" algn="ctr">
              <a:lnSpc>
                <a:spcPct val="90000"/>
              </a:lnSpc>
              <a:buFont typeface="Arial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54000"/>
            <a:ext cx="2074862" cy="528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072188" cy="528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762317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965325"/>
            <a:ext cx="4035425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65325"/>
            <a:ext cx="4037012" cy="357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4000"/>
            <a:ext cx="762317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965325"/>
            <a:ext cx="8224837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812044" y="1625377"/>
            <a:ext cx="7591194" cy="4281941"/>
          </a:xfrm>
        </p:spPr>
        <p:txBody>
          <a:bodyPr anchor="ctr" anchorCtr="1"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12049" y="304800"/>
            <a:ext cx="7435849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812043" y="6372433"/>
            <a:ext cx="7461250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046" y="304800"/>
            <a:ext cx="7769834" cy="838200"/>
          </a:xfrm>
        </p:spPr>
        <p:txBody>
          <a:bodyPr/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2049" y="1600206"/>
            <a:ext cx="7773981" cy="4525963"/>
          </a:xfrm>
        </p:spPr>
        <p:txBody>
          <a:bodyPr/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12046" y="1186542"/>
            <a:ext cx="7769834" cy="381000"/>
          </a:xfrm>
        </p:spPr>
        <p:txBody>
          <a:bodyPr anchor="ctr" anchorCtr="0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12043" y="6372433"/>
            <a:ext cx="7769836" cy="307777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14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965325"/>
            <a:ext cx="4035425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65325"/>
            <a:ext cx="4037012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7623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65325"/>
            <a:ext cx="82248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fld id="{0EEA0B8E-11F6-4AD4-A187-2C4C1A717B7A}" type="slidenum">
              <a:rPr lang="en-US" sz="900" b="0">
                <a:solidFill>
                  <a:srgbClr val="808080"/>
                </a:solidFill>
              </a:rPr>
              <a:pPr defTabSz="814388">
                <a:defRPr/>
              </a:pPr>
              <a:t>‹#›</a:t>
            </a:fld>
            <a:endParaRPr lang="en-US" sz="900" b="0">
              <a:solidFill>
                <a:srgbClr val="808080"/>
              </a:solidFill>
            </a:endParaRPr>
          </a:p>
        </p:txBody>
      </p:sp>
      <p:pic>
        <p:nvPicPr>
          <p:cNvPr id="1029" name="Picture 5" descr="Option_W_4"/>
          <p:cNvPicPr>
            <a:picLocks noChangeAspect="1" noChangeArrowheads="1"/>
          </p:cNvPicPr>
          <p:nvPr/>
        </p:nvPicPr>
        <p:blipFill>
          <a:blip r:embed="rId23"/>
          <a:srcRect t="15347" b="81111"/>
          <a:stretch>
            <a:fillRect/>
          </a:stretch>
        </p:blipFill>
        <p:spPr bwMode="auto">
          <a:xfrm>
            <a:off x="0" y="1052513"/>
            <a:ext cx="91440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fld id="{88272FA2-F1B7-4F91-B056-7A23A59082C7}" type="slidenum">
              <a:rPr lang="en-US" sz="900" b="0">
                <a:solidFill>
                  <a:srgbClr val="808080"/>
                </a:solidFill>
              </a:rPr>
              <a:pPr defTabSz="814388">
                <a:defRPr/>
              </a:pPr>
              <a:t>‹#›</a:t>
            </a:fld>
            <a:endParaRPr lang="en-US" sz="900" b="0">
              <a:solidFill>
                <a:srgbClr val="808080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609013" y="6604000"/>
            <a:ext cx="30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fld id="{8B97F83A-9533-4DA4-8EAC-CDC2B7E482CA}" type="slidenum">
              <a:rPr lang="en-US" sz="900" b="0">
                <a:solidFill>
                  <a:srgbClr val="808080"/>
                </a:solidFill>
              </a:rPr>
              <a:pPr defTabSz="814388">
                <a:defRPr/>
              </a:pPr>
              <a:t>‹#›</a:t>
            </a:fld>
            <a:endParaRPr lang="en-US" sz="900" b="0">
              <a:solidFill>
                <a:srgbClr val="808080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51025" y="6634163"/>
            <a:ext cx="2047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>
              <a:defRPr/>
            </a:pPr>
            <a:r>
              <a:rPr lang="en-US" sz="700" b="0">
                <a:solidFill>
                  <a:srgbClr val="808080"/>
                </a:solidFill>
              </a:rPr>
              <a:t>© 2001, Cisco Systems, Inc. All rights reserved.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6200" y="6467475"/>
            <a:ext cx="13223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 anchor="b" anchorCtr="1">
            <a:spAutoFit/>
          </a:bodyPr>
          <a:lstStyle/>
          <a:p>
            <a:pPr defTabSz="814388">
              <a:defRPr/>
            </a:pPr>
            <a:endParaRPr lang="en-US" sz="900" b="0">
              <a:solidFill>
                <a:srgbClr val="808080"/>
              </a:solidFill>
            </a:endParaRPr>
          </a:p>
          <a:p>
            <a:pPr defTabSz="814388">
              <a:defRPr/>
            </a:pPr>
            <a:r>
              <a:rPr lang="en-US" sz="900" b="0">
                <a:solidFill>
                  <a:srgbClr val="808080"/>
                </a:solidFill>
              </a:rPr>
              <a:t>Presentation_ID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chemeClr val="folHlink"/>
        </a:buClr>
        <a:buSzPct val="100000"/>
        <a:buFont typeface="Arial" charset="0"/>
        <a:buChar char="•"/>
        <a:defRPr sz="3000" b="1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2pPr>
      <a:lvl3pPr marL="965200" indent="-50800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3pPr>
      <a:lvl4pPr marL="1317625" indent="53975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defRPr sz="2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cwiki.cisco.com/wiki/Specification-Based_Hardware_Suppor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ocwiki.cisco.com/wiki/Specification-Based_Hardware_Suppor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file:///\\sea-labinstall1\software\Unity\OVA\CUC_8.6.2_vm7_v1.5.ova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8.6(2) </a:t>
            </a:r>
            <a:r>
              <a:rPr lang="en-US" dirty="0" err="1" smtClean="0">
                <a:solidFill>
                  <a:schemeClr val="accent2"/>
                </a:solidFill>
              </a:rPr>
              <a:t>OVAs</a:t>
            </a:r>
            <a:endParaRPr lang="en-US" dirty="0" smtClean="0">
              <a:solidFill>
                <a:srgbClr val="3366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UCBU Platform Team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3175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Deploying </a:t>
            </a:r>
            <a:r>
              <a:rPr lang="en-US" dirty="0" err="1" smtClean="0"/>
              <a:t>CUC</a:t>
            </a:r>
            <a:r>
              <a:rPr lang="en-US" dirty="0" smtClean="0"/>
              <a:t> OVA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8790705" cy="5334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400" dirty="0" smtClean="0"/>
              <a:t>In Datastore, select the data store, where the HDD of VM needs to be provisioned.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1143001"/>
            <a:ext cx="30765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1600200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 DataCenter -&gt; Host on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the VM should be deployed, click Next.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72001" y="18288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1" y="4114800"/>
            <a:ext cx="56578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 rot="5400000">
            <a:off x="4478106" y="3658041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3175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Deploying </a:t>
            </a:r>
            <a:r>
              <a:rPr lang="en-US" dirty="0" err="1" smtClean="0"/>
              <a:t>CUC</a:t>
            </a:r>
            <a:r>
              <a:rPr lang="en-US" dirty="0" smtClean="0"/>
              <a:t> OVA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1219200"/>
            <a:ext cx="33623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86200" y="2895600"/>
            <a:ext cx="5181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Choose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Thick provisioned format, in Disk format and click Next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next section,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re-verify your VM configuration and click Finish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724400"/>
            <a:ext cx="3552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rot="10800000">
            <a:off x="3581401" y="36576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62400" y="4419600"/>
            <a:ext cx="5181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400" b="1" baseline="0" dirty="0" smtClean="0"/>
              <a:t>You’ll be presented with a Progress bar</a:t>
            </a:r>
            <a:r>
              <a:rPr lang="en-US" sz="1400" b="1" dirty="0" smtClean="0"/>
              <a:t>. On completion, click Close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 can also be monitored in Recent Task Pane in vSphere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Client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3175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Deploying </a:t>
            </a:r>
            <a:r>
              <a:rPr lang="en-US" dirty="0" err="1" smtClean="0"/>
              <a:t>CUC</a:t>
            </a:r>
            <a:r>
              <a:rPr lang="en-US" dirty="0" smtClean="0"/>
              <a:t> OVA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4695" y="1143000"/>
            <a:ext cx="6123705" cy="990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400" dirty="0" smtClean="0"/>
              <a:t>You can optionally verify the CPU reservation, and memory reservation from Resource Allocation Tab in vSphere Client</a:t>
            </a:r>
            <a:endParaRPr lang="en-US" sz="1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950" y="1447800"/>
            <a:ext cx="2000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743200"/>
            <a:ext cx="60007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38550" y="4800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Verification,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newly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created VM is ready for CUC installation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1" y="1485900"/>
            <a:ext cx="8839199" cy="1485900"/>
          </a:xfrm>
        </p:spPr>
        <p:txBody>
          <a:bodyPr/>
          <a:lstStyle/>
          <a:p>
            <a:r>
              <a:rPr lang="en-US" sz="4000" dirty="0" smtClean="0"/>
              <a:t>Upgrade from CUC 8.x to CUC 8.6.2 OVAs</a:t>
            </a:r>
            <a:endParaRPr lang="en-US" sz="4000" dirty="0"/>
          </a:p>
        </p:txBody>
      </p:sp>
      <p:sp>
        <p:nvSpPr>
          <p:cNvPr id="967684" name="Rectangle 4"/>
          <p:cNvSpPr>
            <a:spLocks noChangeArrowheads="1"/>
          </p:cNvSpPr>
          <p:nvPr/>
        </p:nvSpPr>
        <p:spPr bwMode="auto">
          <a:xfrm>
            <a:off x="342901" y="3200400"/>
            <a:ext cx="6940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algn="l" defTabSz="8143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46" y="228600"/>
            <a:ext cx="7769834" cy="838200"/>
          </a:xfrm>
        </p:spPr>
        <p:txBody>
          <a:bodyPr/>
          <a:lstStyle/>
          <a:p>
            <a:r>
              <a:rPr lang="en-US" dirty="0" smtClean="0"/>
              <a:t>Upgrading to 8.6.2 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49" y="1295400"/>
            <a:ext cx="7773981" cy="3154369"/>
          </a:xfrm>
        </p:spPr>
        <p:txBody>
          <a:bodyPr/>
          <a:lstStyle/>
          <a:p>
            <a:r>
              <a:rPr lang="en-US" sz="1400" dirty="0" smtClean="0"/>
              <a:t>CUC 8.6.2 OVAs are different from OVAs for prior releases in terms of additional memory and CPU reservations in 8.6.2</a:t>
            </a:r>
          </a:p>
          <a:p>
            <a:r>
              <a:rPr lang="en-US" sz="1400" dirty="0" smtClean="0"/>
              <a:t>Upgrading the existing CUC 8.x Virtual Machine to CUC 8.6.2 Virtual Machine is a manual process and is described in the next few slides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399" y="1066800"/>
            <a:ext cx="38862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495800" y="3200400"/>
            <a:ext cx="441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upgrade the VM configurations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8.6.2, VM needs to be powered off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VM in </a:t>
            </a:r>
            <a:r>
              <a:rPr lang="en-US" sz="1400" b="1" noProof="0" dirty="0" smtClean="0"/>
              <a:t>vS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phere client, Select Power&gt;Power off option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3886201" y="34290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76200"/>
            <a:ext cx="777398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Upgrading to 8.6.2 OVA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399" y="1454041"/>
            <a:ext cx="3886201" cy="48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91000" y="2362200"/>
            <a:ext cx="47244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the VM is powered off,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proceed to edit the VM settings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Right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click the VM in vSphere client, Select Edit Settings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2819400" y="41910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76200"/>
            <a:ext cx="777398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Upgradi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ng to 8.6.2 OVA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2514600"/>
            <a:ext cx="441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be followed only if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existing version is lower than 8.6.1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newly opened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Properties window, under the options tab &gt; General Options, choose Guest Operating System as Linux.</a:t>
            </a:r>
            <a:endParaRPr lang="en-US" sz="1400" b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Version drop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down list, select Red Hat Enterprise Linux 5 (32-bit)</a:t>
            </a:r>
            <a:endParaRPr lang="en-US" sz="1400" b="1" dirty="0" smtClean="0"/>
          </a:p>
        </p:txBody>
      </p:sp>
      <p:sp>
        <p:nvSpPr>
          <p:cNvPr id="13" name="Right Arrow 12"/>
          <p:cNvSpPr/>
          <p:nvPr/>
        </p:nvSpPr>
        <p:spPr>
          <a:xfrm rot="10800000">
            <a:off x="4191000" y="3200400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6200"/>
            <a:ext cx="777398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Upgradi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ng to 8.6.2 OVA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371600"/>
            <a:ext cx="404351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219200"/>
            <a:ext cx="3886201" cy="174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114800" y="1371600"/>
            <a:ext cx="472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newly opened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Properties window, under the Hardware tab, choose the Memory size as per the OVA specifications table(</a:t>
            </a:r>
            <a:r>
              <a:rPr lang="en-US" sz="1400" b="1" dirty="0" smtClean="0"/>
              <a:t>slide 5)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14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14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14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14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14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lang="en-US" sz="1400" b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Resources </a:t>
            </a:r>
            <a:r>
              <a:rPr lang="en-US" sz="1400" b="1" dirty="0" smtClean="0"/>
              <a:t>tab,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Memory from </a:t>
            </a:r>
            <a:r>
              <a:rPr lang="en-US" sz="1400" b="1" dirty="0" smtClean="0"/>
              <a:t>the left pane. Go to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Reservation field in the right pane. Use the slider or the text box to make the Memory</a:t>
            </a:r>
            <a:r>
              <a:rPr lang="en-US" sz="1400" b="1" dirty="0" smtClean="0"/>
              <a:t>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reservations as per the OVA specification table(</a:t>
            </a:r>
            <a:r>
              <a:rPr lang="en-US" sz="1400" b="1" dirty="0" smtClean="0"/>
              <a:t>slide 5)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/>
          </a:p>
        </p:txBody>
      </p:sp>
      <p:sp>
        <p:nvSpPr>
          <p:cNvPr id="13" name="Right Arrow 12"/>
          <p:cNvSpPr/>
          <p:nvPr/>
        </p:nvSpPr>
        <p:spPr>
          <a:xfrm rot="10800000">
            <a:off x="4114800" y="16002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6200"/>
            <a:ext cx="777398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Upgradi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ng to 8.6.2 OVA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3505202"/>
            <a:ext cx="3886201" cy="18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0800000">
            <a:off x="4114800" y="40386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8600" y="1232154"/>
            <a:ext cx="3886201" cy="17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267200" y="1447800"/>
            <a:ext cx="4724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choose the number of virtual Processors </a:t>
            </a:r>
            <a:r>
              <a:rPr lang="en-US" sz="1400" b="1" dirty="0" smtClean="0"/>
              <a:t>as per the OVA specifications table(slide 5)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Hardware tab and move to Resources tab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CPU from </a:t>
            </a:r>
            <a:r>
              <a:rPr lang="en-US" sz="1400" b="1" dirty="0" smtClean="0"/>
              <a:t>the list in the left pane in Resources tab. Go to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Reservation field in the right pane. Use the slider or the text box to make the CPU cycles reservations </a:t>
            </a:r>
            <a:r>
              <a:rPr lang="en-US" sz="1400" b="1" dirty="0" smtClean="0"/>
              <a:t>as per the OVA specifications table(slide 5)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1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 b="1" dirty="0" smtClean="0"/>
              <a:t>Click ok on the window and power on the virtual machine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1400" b="1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VM has been upgraded as </a:t>
            </a:r>
            <a:r>
              <a:rPr lang="en-US" sz="1400" b="1" dirty="0" smtClean="0"/>
              <a:t>per the 8.6.2 OVA. You can now proceed with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CUC upgrade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4114800" y="16002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76200"/>
            <a:ext cx="777398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Upgradi</a:t>
            </a:r>
            <a:r>
              <a:rPr lang="en-US" sz="3200" b="1" dirty="0" smtClean="0">
                <a:solidFill>
                  <a:schemeClr val="bg2"/>
                </a:solidFill>
                <a:latin typeface="+mj-lt"/>
              </a:rPr>
              <a:t>ng to 8.6.2 OVA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1" y="3505202"/>
            <a:ext cx="3895969" cy="18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 rot="10800000">
            <a:off x="4114800" y="40386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834" cy="8382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49" y="1752600"/>
            <a:ext cx="7773981" cy="3657600"/>
          </a:xfrm>
        </p:spPr>
        <p:txBody>
          <a:bodyPr/>
          <a:lstStyle/>
          <a:p>
            <a:r>
              <a:rPr lang="en-US" sz="2000" dirty="0" smtClean="0"/>
              <a:t>8.6(2) </a:t>
            </a:r>
            <a:r>
              <a:rPr lang="en-US" sz="2000" dirty="0" err="1" smtClean="0"/>
              <a:t>OVAs</a:t>
            </a:r>
            <a:r>
              <a:rPr lang="en-US" sz="2000" dirty="0" smtClean="0"/>
              <a:t> Overview</a:t>
            </a:r>
          </a:p>
          <a:p>
            <a:r>
              <a:rPr lang="en-US" sz="2000" dirty="0" smtClean="0"/>
              <a:t>OVA Specifications</a:t>
            </a:r>
          </a:p>
          <a:p>
            <a:r>
              <a:rPr lang="en-US" sz="2000" dirty="0" smtClean="0"/>
              <a:t>Deploying OVA for CUC 8.6.2 fresh install</a:t>
            </a:r>
          </a:p>
          <a:p>
            <a:r>
              <a:rPr lang="en-US" sz="2000" dirty="0" smtClean="0"/>
              <a:t>Upgrade from CUC 8.x to CUC 8.6.2 </a:t>
            </a:r>
            <a:r>
              <a:rPr lang="en-US" sz="2000" dirty="0" err="1" smtClean="0"/>
              <a:t>OVAs</a:t>
            </a:r>
            <a:endParaRPr lang="en-US" sz="2000" dirty="0" smtClean="0"/>
          </a:p>
          <a:p>
            <a:r>
              <a:rPr lang="en-US" sz="2000" dirty="0" smtClean="0"/>
              <a:t>Troubleshooting Tips</a:t>
            </a:r>
          </a:p>
          <a:p>
            <a:r>
              <a:rPr lang="en-US" sz="2000" dirty="0" smtClean="0"/>
              <a:t>Resources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28600"/>
            <a:ext cx="7623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Troubleshooting tips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47800"/>
            <a:ext cx="8610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order to ensure 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proper deployment of OVA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8.6.2, we need to verify the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vCPU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count, CPU and memory reservations and hard disk size allocated and disk alignment.</a:t>
            </a:r>
            <a:endParaRPr lang="en-US" b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b="1" dirty="0" smtClean="0"/>
              <a:t>There is no such way to check if the </a:t>
            </a:r>
            <a:r>
              <a:rPr lang="en-US" b="1" dirty="0" err="1" smtClean="0"/>
              <a:t>VM</a:t>
            </a:r>
            <a:r>
              <a:rPr lang="en-US" b="1" dirty="0" smtClean="0"/>
              <a:t> is deployed from an OVA or its manually configured.</a:t>
            </a:r>
            <a:endParaRPr lang="en-US" b="1" noProof="0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endParaRPr kumimoji="0" lang="en-US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b="1" dirty="0" smtClean="0"/>
              <a:t>Disk aligned at </a:t>
            </a:r>
            <a:r>
              <a:rPr lang="en-US" b="1" dirty="0" err="1" smtClean="0"/>
              <a:t>64K</a:t>
            </a:r>
            <a:r>
              <a:rPr lang="en-US" b="1" dirty="0" smtClean="0"/>
              <a:t> are still supported, One can use the </a:t>
            </a:r>
            <a:r>
              <a:rPr lang="en-US" b="1" dirty="0" err="1" smtClean="0"/>
              <a:t>linux</a:t>
            </a:r>
            <a:r>
              <a:rPr lang="en-US" b="1" dirty="0" smtClean="0"/>
              <a:t> “</a:t>
            </a:r>
            <a:r>
              <a:rPr lang="en-US" b="1" dirty="0" err="1" smtClean="0"/>
              <a:t>fdisk</a:t>
            </a:r>
            <a:r>
              <a:rPr lang="en-US" b="1" dirty="0" smtClean="0"/>
              <a:t> -</a:t>
            </a:r>
            <a:r>
              <a:rPr lang="en-US" b="1" dirty="0" err="1" smtClean="0"/>
              <a:t>lu</a:t>
            </a:r>
            <a:r>
              <a:rPr lang="en-US" b="1" dirty="0" smtClean="0"/>
              <a:t>” command from root or remote account and observe the output to see if the partitions are aligned or not.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/>
              <a:t>	Aligned partitions starts at 128, and for any value other than 128, partitions are not aligned. 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endParaRPr lang="en-US" b="1" dirty="0" smtClean="0"/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b="1" dirty="0" smtClean="0"/>
              <a:t>Sample output: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endParaRPr lang="en-US" b="1" dirty="0" smtClean="0"/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err="1" smtClean="0"/>
              <a:t>fdisk</a:t>
            </a:r>
            <a:r>
              <a:rPr lang="en-US" sz="1400" b="1" dirty="0" smtClean="0"/>
              <a:t> -</a:t>
            </a:r>
            <a:r>
              <a:rPr lang="en-US" sz="1400" b="1" dirty="0" err="1" smtClean="0"/>
              <a:t>lu</a:t>
            </a:r>
            <a:endParaRPr lang="en-US" sz="1400" b="1" dirty="0" smtClean="0"/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Disk /dev/</a:t>
            </a:r>
            <a:r>
              <a:rPr lang="en-US" sz="1400" b="1" dirty="0" err="1" smtClean="0"/>
              <a:t>sda</a:t>
            </a:r>
            <a:r>
              <a:rPr lang="en-US" sz="1400" b="1" dirty="0" smtClean="0"/>
              <a:t>: 171.7 GB, 171798691840 bytes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255 heads, 63 sectors/track, 20886 cylinders, total 335544320 sectors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Units = sectors of 1 * 512 = 512 bytes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400" b="1" dirty="0" smtClean="0"/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Device Boot      Start         End      Blocks   Id  System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/dev/</a:t>
            </a:r>
            <a:r>
              <a:rPr lang="en-US" sz="1400" b="1" dirty="0" err="1" smtClean="0"/>
              <a:t>sda1</a:t>
            </a:r>
            <a:r>
              <a:rPr lang="en-US" sz="1400" b="1" dirty="0" smtClean="0"/>
              <a:t>   *         128    60358655    30179264   83  </a:t>
            </a:r>
            <a:r>
              <a:rPr lang="en-US" sz="1400" b="1" dirty="0" err="1" smtClean="0"/>
              <a:t>Linuxxxx</a:t>
            </a:r>
            <a:endParaRPr lang="en-US" sz="1400" b="1" dirty="0" smtClean="0"/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/dev/</a:t>
            </a:r>
            <a:r>
              <a:rPr lang="en-US" sz="1400" b="1" dirty="0" err="1" smtClean="0"/>
              <a:t>sda2</a:t>
            </a:r>
            <a:r>
              <a:rPr lang="en-US" sz="1400" b="1" dirty="0" smtClean="0"/>
              <a:t>        60358656   120717311    30179328   83  Linux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/dev/</a:t>
            </a:r>
            <a:r>
              <a:rPr lang="en-US" sz="1400" b="1" dirty="0" err="1" smtClean="0"/>
              <a:t>sda3</a:t>
            </a:r>
            <a:r>
              <a:rPr lang="en-US" sz="1400" b="1" dirty="0" smtClean="0"/>
              <a:t>       120717312   121241599      262144   83  Linux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/dev/</a:t>
            </a:r>
            <a:r>
              <a:rPr lang="en-US" sz="1400" b="1" dirty="0" err="1" smtClean="0"/>
              <a:t>sda4</a:t>
            </a:r>
            <a:r>
              <a:rPr lang="en-US" sz="1400" b="1" dirty="0" smtClean="0"/>
              <a:t>       121241600   335533589   107145995    5  Extended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/dev/</a:t>
            </a:r>
            <a:r>
              <a:rPr lang="en-US" sz="1400" b="1" dirty="0" err="1" smtClean="0"/>
              <a:t>sda5</a:t>
            </a:r>
            <a:r>
              <a:rPr lang="en-US" sz="1400" b="1" dirty="0" smtClean="0"/>
              <a:t>       121241728   125370304     2064288+  82  Linux swap / Solaris</a:t>
            </a:r>
          </a:p>
          <a:p>
            <a:pPr marL="971550" lvl="1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400" b="1" dirty="0" smtClean="0"/>
              <a:t>/dev/</a:t>
            </a:r>
            <a:r>
              <a:rPr lang="en-US" sz="1400" b="1" dirty="0" err="1" smtClean="0"/>
              <a:t>sda6</a:t>
            </a:r>
            <a:r>
              <a:rPr lang="en-US" sz="1400" b="1" dirty="0" smtClean="0"/>
              <a:t>       125370368   335533589   105081611   83  Linux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400" b="1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1905000" y="4890655"/>
            <a:ext cx="533400" cy="15240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3025" tIns="36512" rIns="73025" bIns="3651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7623175" cy="838200"/>
          </a:xfrm>
        </p:spPr>
        <p:txBody>
          <a:bodyPr/>
          <a:lstStyle/>
          <a:p>
            <a:r>
              <a:rPr lang="en-US" dirty="0" smtClean="0"/>
              <a:t>Troubleshooting tips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447800"/>
            <a:ext cx="8153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1400" b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400" b="1" dirty="0" smtClean="0"/>
              <a:t>For some hardware related queries, you can refer to this link</a:t>
            </a:r>
            <a:endParaRPr lang="en-US" sz="1600" b="1" u="sng" dirty="0" smtClean="0">
              <a:hlinkClick r:id="rId3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sz="1600" b="1" dirty="0" smtClean="0">
                <a:hlinkClick r:id="rId3"/>
              </a:rPr>
              <a:t>http://docwiki.cisco.com/wiki/Specification-Based_Hardware_Support</a:t>
            </a:r>
            <a:endParaRPr lang="en-US" sz="1600" b="1" dirty="0" smtClean="0"/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endParaRPr kumimoji="0" lang="en-US" sz="16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1400" b="1" dirty="0" err="1" smtClean="0"/>
              <a:t>LRO</a:t>
            </a:r>
            <a:r>
              <a:rPr lang="en-US" sz="1400" b="1" dirty="0" smtClean="0"/>
              <a:t> settings are same. Hence, disabling </a:t>
            </a:r>
            <a:r>
              <a:rPr lang="en-US" sz="1400" b="1" dirty="0" err="1" smtClean="0"/>
              <a:t>LRO</a:t>
            </a:r>
            <a:r>
              <a:rPr lang="en-US" sz="1400" b="1" dirty="0" smtClean="0"/>
              <a:t> is still required.</a:t>
            </a: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/>
            </a:pPr>
            <a:endParaRPr lang="en-US" sz="1600" b="1" u="sng" dirty="0" smtClean="0">
              <a:hlinkClick r:id="rId3"/>
            </a:endParaRPr>
          </a:p>
          <a:p>
            <a:pPr marL="514350" lvl="0" indent="-514350">
              <a:spcBef>
                <a:spcPct val="20000"/>
              </a:spcBef>
              <a:buClr>
                <a:schemeClr val="accent1"/>
              </a:buClr>
              <a:defRPr/>
            </a:pP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5867400" cy="838200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49" y="1676400"/>
            <a:ext cx="7773981" cy="2133601"/>
          </a:xfrm>
        </p:spPr>
        <p:txBody>
          <a:bodyPr/>
          <a:lstStyle/>
          <a:p>
            <a:r>
              <a:rPr lang="en-US" sz="1800" dirty="0" smtClean="0"/>
              <a:t>Specification based hardware support </a:t>
            </a:r>
            <a:r>
              <a:rPr lang="en-US" sz="1800" dirty="0" smtClean="0">
                <a:hlinkClick r:id="rId3"/>
              </a:rPr>
              <a:t>http://docwiki.cisco.com/wiki/Specification-Based_Hardware_Support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OVA location: </a:t>
            </a:r>
            <a:r>
              <a:rPr lang="en-US" sz="1800" dirty="0" smtClean="0">
                <a:hlinkClick r:id="rId4" action="ppaction://hlinkfile"/>
              </a:rPr>
              <a:t>\\sea-labinstall1\software\Unity\OVA\CUC_8.6.2_vm7_v1.5.ova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3413" y="1514005"/>
            <a:ext cx="4939050" cy="2625633"/>
          </a:xfrm>
        </p:spPr>
        <p:txBody>
          <a:bodyPr/>
          <a:lstStyle/>
          <a:p>
            <a:pPr algn="ctr"/>
            <a:r>
              <a:rPr lang="en-US" sz="5000" dirty="0" smtClean="0"/>
              <a:t>Thank You</a:t>
            </a:r>
            <a:br>
              <a:rPr lang="en-US" sz="5000" dirty="0" smtClean="0"/>
            </a:br>
            <a:endParaRPr lang="en-US" sz="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69834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8.6(2) </a:t>
            </a:r>
            <a:r>
              <a:rPr lang="en-US" dirty="0" err="1" smtClean="0"/>
              <a:t>OVAs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295401"/>
            <a:ext cx="7773981" cy="3581399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400" dirty="0" smtClean="0"/>
              <a:t>8.6(2</a:t>
            </a:r>
            <a:r>
              <a:rPr lang="en-US" sz="1400" dirty="0" smtClean="0"/>
              <a:t>) </a:t>
            </a:r>
            <a:r>
              <a:rPr lang="en-US" sz="1400" dirty="0" err="1" smtClean="0"/>
              <a:t>OVAs</a:t>
            </a:r>
            <a:r>
              <a:rPr lang="en-US" sz="1400" dirty="0" smtClean="0"/>
              <a:t> </a:t>
            </a:r>
            <a:r>
              <a:rPr lang="en-US" sz="1400" dirty="0" smtClean="0"/>
              <a:t>provide </a:t>
            </a:r>
            <a:r>
              <a:rPr lang="en-US" sz="1400" dirty="0" smtClean="0"/>
              <a:t>spec based requirements to configure CUC VM on servers in existing virtualization infrastructure eliminating the need to shift to UCS</a:t>
            </a:r>
          </a:p>
          <a:p>
            <a:pPr marL="514350" indent="-514350"/>
            <a:r>
              <a:rPr lang="en-US" sz="1400" dirty="0" smtClean="0"/>
              <a:t>The preconfigured OVA provided by Cisco ensures that virtual hardware meets minimum requirements for CUC during install phase</a:t>
            </a:r>
          </a:p>
          <a:p>
            <a:pPr marL="514350" indent="-514350"/>
            <a:r>
              <a:rPr lang="en-US" sz="1400" dirty="0" smtClean="0"/>
              <a:t>CPU and Memory reservations have been introduced in the virtual machine template(OVA) to achieve the same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834" cy="838200"/>
          </a:xfrm>
        </p:spPr>
        <p:txBody>
          <a:bodyPr/>
          <a:lstStyle/>
          <a:p>
            <a:r>
              <a:rPr lang="en-US" dirty="0" smtClean="0"/>
              <a:t>8.6(2) </a:t>
            </a:r>
            <a:r>
              <a:rPr lang="en-US" dirty="0" err="1" smtClean="0"/>
              <a:t>OVAs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49" y="1295401"/>
            <a:ext cx="7773981" cy="3733800"/>
          </a:xfrm>
        </p:spPr>
        <p:txBody>
          <a:bodyPr/>
          <a:lstStyle/>
          <a:p>
            <a:r>
              <a:rPr lang="en-US" sz="1400" dirty="0" smtClean="0"/>
              <a:t>Server CPU needs to be an E5500, E5600, E7500 series Intel processor</a:t>
            </a:r>
          </a:p>
          <a:p>
            <a:r>
              <a:rPr lang="en-US" sz="1400" dirty="0" smtClean="0"/>
              <a:t>Supported server vendors are Cisco, HP and IBM</a:t>
            </a:r>
          </a:p>
          <a:p>
            <a:r>
              <a:rPr lang="en-US" sz="1400" dirty="0" smtClean="0"/>
              <a:t>One vCPU on the server shall be left un-provisioned for VMware ESXi scheduler use</a:t>
            </a:r>
          </a:p>
          <a:p>
            <a:r>
              <a:rPr lang="en-US" sz="1400" dirty="0" smtClean="0"/>
              <a:t>VMware ESXi 4.0 and 4.1 are supported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sz="quarter" idx="11"/>
          </p:nvPr>
        </p:nvGraphicFramePr>
        <p:xfrm>
          <a:off x="812800" y="1625600"/>
          <a:ext cx="75898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968"/>
                <a:gridCol w="1517968"/>
                <a:gridCol w="1517968"/>
                <a:gridCol w="1517968"/>
                <a:gridCol w="1517968"/>
              </a:tblGrid>
              <a:tr h="37084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Users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# vCPU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CPU 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Reservation(GHz)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Calibri"/>
                          <a:ea typeface="Times New Roman"/>
                          <a:cs typeface="Times New Roman"/>
                        </a:rPr>
                        <a:t>Memory </a:t>
                      </a:r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Reservation(GB)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Disk options (GB)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+mn-lt"/>
                          <a:ea typeface="Times New Roman"/>
                          <a:cs typeface="Times New Roman"/>
                        </a:rPr>
                        <a:t>Up to  1000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1vCPU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2.13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+mn-lt"/>
                          <a:ea typeface="Times New Roman"/>
                          <a:cs typeface="Times New Roman"/>
                        </a:rPr>
                        <a:t>Up to  5000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2vCPU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5.06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+mn-lt"/>
                          <a:ea typeface="Times New Roman"/>
                          <a:cs typeface="Times New Roman"/>
                        </a:rPr>
                        <a:t>Up to  10,000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4vCPU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10.12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x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146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x 300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x 500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 smtClean="0">
                          <a:latin typeface="+mn-lt"/>
                          <a:ea typeface="Times New Roman"/>
                          <a:cs typeface="Times New Roman"/>
                        </a:rPr>
                        <a:t>Up to  20,000</a:t>
                      </a:r>
                      <a:endParaRPr lang="en-US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7vCPU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17.71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x 300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x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35849" cy="838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OVA Specifications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12049" y="3886201"/>
            <a:ext cx="7773981" cy="2133600"/>
          </a:xfrm>
          <a:prstGeom prst="rect">
            <a:avLst/>
          </a:prstGeom>
        </p:spPr>
        <p:txBody>
          <a:bodyPr/>
          <a:lstStyle/>
          <a:p>
            <a:pPr marL="237744" lvl="0" indent="-237744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400" b="1" dirty="0" smtClean="0"/>
              <a:t>Above table lists the specifications for different Virtual Platform Overlays of Unity Connection 8.6.2 </a:t>
            </a:r>
          </a:p>
          <a:p>
            <a:pPr marL="237744" lvl="0" indent="-237744">
              <a:lnSpc>
                <a:spcPct val="95000"/>
              </a:lnSpc>
              <a:spcBef>
                <a:spcPts val="144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above </a:t>
            </a:r>
            <a:r>
              <a:rPr lang="en-US" sz="1400" b="1" dirty="0" smtClean="0"/>
              <a:t>virtual platform overlays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bundled as a single OVA which when deployed in vSphere gives the option to choose one of the above overlay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1" y="1485900"/>
            <a:ext cx="8915399" cy="1485900"/>
          </a:xfrm>
        </p:spPr>
        <p:txBody>
          <a:bodyPr/>
          <a:lstStyle/>
          <a:p>
            <a:r>
              <a:rPr lang="en-US" sz="4000" dirty="0" smtClean="0"/>
              <a:t>Deploy OVA for CUC 8.6.2 fresh install</a:t>
            </a:r>
            <a:endParaRPr lang="en-US" sz="4000" dirty="0"/>
          </a:p>
        </p:txBody>
      </p:sp>
      <p:sp>
        <p:nvSpPr>
          <p:cNvPr id="967684" name="Rectangle 4"/>
          <p:cNvSpPr>
            <a:spLocks noChangeArrowheads="1"/>
          </p:cNvSpPr>
          <p:nvPr/>
        </p:nvSpPr>
        <p:spPr bwMode="auto">
          <a:xfrm>
            <a:off x="342901" y="3200400"/>
            <a:ext cx="6940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algn="l" defTabSz="8143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2" charset="2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769834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Deploying </a:t>
            </a:r>
            <a:r>
              <a:rPr lang="en-US" dirty="0" err="1" smtClean="0"/>
              <a:t>CUC</a:t>
            </a:r>
            <a:r>
              <a:rPr lang="en-US" dirty="0" smtClean="0"/>
              <a:t> OVA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1" y="1219202"/>
            <a:ext cx="4572000" cy="1142999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400" dirty="0" smtClean="0"/>
              <a:t>From the File Menu in vSphere Client, choose </a:t>
            </a:r>
            <a:br>
              <a:rPr lang="en-US" sz="1400" dirty="0" smtClean="0"/>
            </a:br>
            <a:r>
              <a:rPr lang="en-US" sz="1400" dirty="0" smtClean="0"/>
              <a:t>‘Deploy OVF Template…’. 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990600"/>
            <a:ext cx="36778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50502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57800" y="4343400"/>
            <a:ext cx="3886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20150" y="4218710"/>
            <a:ext cx="3733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 b="1" dirty="0" smtClean="0"/>
              <a:t>Now browse to the folder containing downloaded CUC OVA.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 b="1" dirty="0" smtClean="0"/>
              <a:t>Select the OVA and click Next.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648200" y="16002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0800000">
            <a:off x="4648200" y="4267200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3175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Deploying </a:t>
            </a:r>
            <a:r>
              <a:rPr lang="en-US" dirty="0" err="1" smtClean="0"/>
              <a:t>CUC</a:t>
            </a:r>
            <a:r>
              <a:rPr lang="en-US" dirty="0" smtClean="0"/>
              <a:t> OVA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-6919" y="1371600"/>
            <a:ext cx="4121719" cy="762000"/>
          </a:xfrm>
        </p:spPr>
        <p:txBody>
          <a:bodyPr>
            <a:noAutofit/>
          </a:bodyPr>
          <a:lstStyle/>
          <a:p>
            <a:pPr marL="514350" indent="-514350"/>
            <a:r>
              <a:rPr lang="en-US" sz="1400" dirty="0" smtClean="0"/>
              <a:t>Click Next on “OVF Template Details” screen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9058" y="990600"/>
            <a:ext cx="474494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4" y="2819400"/>
            <a:ext cx="26765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3886200" y="1676400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21671" y="5562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marR="0" lvl="0" indent="-514350" fontAlgn="auto">
              <a:lnSpc>
                <a:spcPct val="95000"/>
              </a:lnSpc>
              <a:spcBef>
                <a:spcPts val="144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400" b="1" dirty="0" smtClean="0"/>
              <a:t>Provide a Name to  VM and select a `DataCenter’ to deploy the OVA.</a:t>
            </a:r>
          </a:p>
        </p:txBody>
      </p:sp>
      <p:sp>
        <p:nvSpPr>
          <p:cNvPr id="18" name="Right Arrow 17"/>
          <p:cNvSpPr/>
          <p:nvPr/>
        </p:nvSpPr>
        <p:spPr>
          <a:xfrm rot="16200000">
            <a:off x="1981200" y="5105408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8"/>
            <a:ext cx="3514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23175" cy="838200"/>
          </a:xfrm>
        </p:spPr>
        <p:txBody>
          <a:bodyPr>
            <a:noAutofit/>
          </a:bodyPr>
          <a:lstStyle/>
          <a:p>
            <a:r>
              <a:rPr lang="en-US" dirty="0" smtClean="0"/>
              <a:t>Deploying </a:t>
            </a:r>
            <a:r>
              <a:rPr lang="en-US" dirty="0" err="1" smtClean="0"/>
              <a:t>CUC</a:t>
            </a:r>
            <a:r>
              <a:rPr lang="en-US" dirty="0" smtClean="0"/>
              <a:t> OVA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4696" y="1143000"/>
            <a:ext cx="4876800" cy="525780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1400" dirty="0" smtClean="0"/>
              <a:t>In Deployment Configuration, configuration drop down list select the OVA configuration that you want to install</a:t>
            </a:r>
          </a:p>
          <a:p>
            <a:pPr marL="514350" indent="-514350"/>
            <a:r>
              <a:rPr lang="en-US" sz="1400" dirty="0" smtClean="0"/>
              <a:t>For OVA configuration option selected above, a summary, e.g. number of max users supported, vCPU, RAM, vDisk is displayed.</a:t>
            </a:r>
          </a:p>
          <a:p>
            <a:pPr marL="514350" indent="-514350"/>
            <a:r>
              <a:rPr lang="en-US" sz="1400" dirty="0" smtClean="0"/>
              <a:t>Click Next</a:t>
            </a:r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5400000">
            <a:off x="7398327" y="1593275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0" y="4419606"/>
            <a:ext cx="3581400" cy="209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6172200" y="5791202"/>
            <a:ext cx="457200" cy="31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2002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336666"/>
      </a:accent1>
      <a:accent2>
        <a:srgbClr val="B92B38"/>
      </a:accent2>
      <a:accent3>
        <a:srgbClr val="FFFFFF"/>
      </a:accent3>
      <a:accent4>
        <a:srgbClr val="000000"/>
      </a:accent4>
      <a:accent5>
        <a:srgbClr val="ADB8B8"/>
      </a:accent5>
      <a:accent6>
        <a:srgbClr val="A72632"/>
      </a:accent6>
      <a:hlink>
        <a:srgbClr val="FF9900"/>
      </a:hlink>
      <a:folHlink>
        <a:srgbClr val="339999"/>
      </a:folHlink>
    </a:clrScheme>
    <a:fontScheme name="Cisco2002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2002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2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2002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2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2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2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2002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5313</TotalTime>
  <Words>1045</Words>
  <Application>Microsoft Office PowerPoint</Application>
  <PresentationFormat>On-screen Show (4:3)</PresentationFormat>
  <Paragraphs>163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Cisco2002Template</vt:lpstr>
      <vt:lpstr>8.6(2) OVAs</vt:lpstr>
      <vt:lpstr>Overview</vt:lpstr>
      <vt:lpstr>8.6(2) OVAs Overview</vt:lpstr>
      <vt:lpstr>8.6(2) OVAs Overview</vt:lpstr>
      <vt:lpstr> OVA Specifications</vt:lpstr>
      <vt:lpstr>Deploy OVA for CUC 8.6.2 fresh install</vt:lpstr>
      <vt:lpstr>Deploying CUC OVA</vt:lpstr>
      <vt:lpstr>Deploying CUC OVA</vt:lpstr>
      <vt:lpstr>Deploying CUC OVA</vt:lpstr>
      <vt:lpstr>Deploying CUC OVA</vt:lpstr>
      <vt:lpstr>Deploying CUC OVA</vt:lpstr>
      <vt:lpstr>Deploying CUC OVA</vt:lpstr>
      <vt:lpstr>Upgrade from CUC 8.x to CUC 8.6.2 OVAs</vt:lpstr>
      <vt:lpstr>Upgrading to 8.6.2 OVA</vt:lpstr>
      <vt:lpstr>Slide 15</vt:lpstr>
      <vt:lpstr>Slide 16</vt:lpstr>
      <vt:lpstr>Slide 17</vt:lpstr>
      <vt:lpstr>Slide 18</vt:lpstr>
      <vt:lpstr>Slide 19</vt:lpstr>
      <vt:lpstr>Slide 20</vt:lpstr>
      <vt:lpstr>Troubleshooting tips (contd)</vt:lpstr>
      <vt:lpstr>Resources</vt:lpstr>
      <vt:lpstr>Thank You </vt:lpstr>
    </vt:vector>
  </TitlesOfParts>
  <Company>Cisco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npadalia</dc:creator>
  <cp:lastModifiedBy>Ishan</cp:lastModifiedBy>
  <cp:revision>388</cp:revision>
  <dcterms:created xsi:type="dcterms:W3CDTF">2011-07-15T07:44:20Z</dcterms:created>
  <dcterms:modified xsi:type="dcterms:W3CDTF">2012-01-23T05:35:40Z</dcterms:modified>
</cp:coreProperties>
</file>