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32"/>
  </p:notesMasterIdLst>
  <p:handoutMasterIdLst>
    <p:handoutMasterId r:id="rId33"/>
  </p:handoutMasterIdLst>
  <p:sldIdLst>
    <p:sldId id="319" r:id="rId2"/>
    <p:sldId id="362" r:id="rId3"/>
    <p:sldId id="262" r:id="rId4"/>
    <p:sldId id="363" r:id="rId5"/>
    <p:sldId id="364" r:id="rId6"/>
    <p:sldId id="366" r:id="rId7"/>
    <p:sldId id="367" r:id="rId8"/>
    <p:sldId id="359" r:id="rId9"/>
    <p:sldId id="383" r:id="rId10"/>
    <p:sldId id="386" r:id="rId11"/>
    <p:sldId id="387" r:id="rId12"/>
    <p:sldId id="391" r:id="rId13"/>
    <p:sldId id="368" r:id="rId14"/>
    <p:sldId id="392" r:id="rId15"/>
    <p:sldId id="377" r:id="rId16"/>
    <p:sldId id="381" r:id="rId17"/>
    <p:sldId id="382" r:id="rId18"/>
    <p:sldId id="385" r:id="rId19"/>
    <p:sldId id="369" r:id="rId20"/>
    <p:sldId id="375" r:id="rId21"/>
    <p:sldId id="370" r:id="rId22"/>
    <p:sldId id="371" r:id="rId23"/>
    <p:sldId id="372" r:id="rId24"/>
    <p:sldId id="373" r:id="rId25"/>
    <p:sldId id="389" r:id="rId26"/>
    <p:sldId id="390" r:id="rId27"/>
    <p:sldId id="340" r:id="rId28"/>
    <p:sldId id="348" r:id="rId29"/>
    <p:sldId id="349" r:id="rId30"/>
    <p:sldId id="301" r:id="rId31"/>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in " initials="R" lastIdx="0" clrIdx="0"/>
  <p:cmAuthor id="1" name="Isha" initials="I"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E8E95"/>
    <a:srgbClr val="DCDCDE"/>
    <a:srgbClr val="47B0D5"/>
    <a:srgbClr val="A8286B"/>
    <a:srgbClr val="C0C0C4"/>
    <a:srgbClr val="C9A303"/>
    <a:srgbClr val="EE6804"/>
    <a:srgbClr val="E6E6E8"/>
    <a:srgbClr val="502781"/>
    <a:srgbClr val="7F44C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44" autoAdjust="0"/>
    <p:restoredTop sz="79408" autoAdjust="0"/>
  </p:normalViewPr>
  <p:slideViewPr>
    <p:cSldViewPr snapToGrid="0">
      <p:cViewPr varScale="1">
        <p:scale>
          <a:sx n="89" d="100"/>
          <a:sy n="89" d="100"/>
        </p:scale>
        <p:origin x="-858" y="-96"/>
      </p:cViewPr>
      <p:guideLst>
        <p:guide orient="horz" pos="726"/>
        <p:guide orient="horz" pos="1926"/>
        <p:guide orient="horz" pos="3126"/>
        <p:guide orient="horz" pos="4164"/>
        <p:guide orient="horz" pos="1026"/>
        <p:guide pos="218"/>
        <p:guide pos="759"/>
        <p:guide pos="3852"/>
        <p:guide pos="2564"/>
        <p:guide pos="5123"/>
        <p:guide pos="7470"/>
        <p:guide pos="6405"/>
        <p:guide pos="720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492" y="-204"/>
      </p:cViewPr>
      <p:guideLst>
        <p:guide orient="horz" pos="2880"/>
        <p:guide pos="723"/>
        <p:guide pos="360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102394" y="8781634"/>
            <a:ext cx="2971800" cy="338554"/>
          </a:xfrm>
          <a:prstGeom prst="rect">
            <a:avLst/>
          </a:prstGeom>
        </p:spPr>
        <p:txBody>
          <a:bodyPr vert="horz" wrap="square" lIns="91440" tIns="45720" rIns="91440" bIns="45720" rtlCol="0" anchor="ctr" anchorCtr="0">
            <a:spAutoFit/>
          </a:bodyPr>
          <a:lstStyle>
            <a:lvl1pPr algn="l">
              <a:defRPr sz="1200"/>
            </a:lvl1pPr>
          </a:lstStyle>
          <a:p>
            <a:r>
              <a:rPr lang="en-US" sz="800" dirty="0" smtClean="0">
                <a:solidFill>
                  <a:srgbClr val="8E8E95"/>
                </a:solidFill>
                <a:latin typeface="Arial" pitchFamily="34" charset="0"/>
                <a:cs typeface="Arial" pitchFamily="34" charset="0"/>
              </a:rPr>
              <a:t>© 2009, Cisco Systems, Inc. All rights reserved.</a:t>
            </a:r>
          </a:p>
          <a:p>
            <a:r>
              <a:rPr lang="en-US" sz="800" dirty="0" smtClean="0">
                <a:solidFill>
                  <a:srgbClr val="8E8E95"/>
                </a:solidFill>
                <a:latin typeface="Arial" pitchFamily="34" charset="0"/>
                <a:cs typeface="Arial" pitchFamily="34" charset="0"/>
              </a:rPr>
              <a:t>Presentation_ID.scr</a:t>
            </a:r>
          </a:p>
        </p:txBody>
      </p:sp>
      <p:sp>
        <p:nvSpPr>
          <p:cNvPr id="5" name="Slide Number Placeholder 4"/>
          <p:cNvSpPr>
            <a:spLocks noGrp="1"/>
          </p:cNvSpPr>
          <p:nvPr>
            <p:ph type="sldNum" sz="quarter" idx="3"/>
          </p:nvPr>
        </p:nvSpPr>
        <p:spPr>
          <a:xfrm>
            <a:off x="6338094" y="8773657"/>
            <a:ext cx="417513" cy="217487"/>
          </a:xfrm>
          <a:prstGeom prst="rect">
            <a:avLst/>
          </a:prstGeom>
        </p:spPr>
        <p:txBody>
          <a:bodyPr vert="horz" wrap="square" lIns="91440" tIns="45720" rIns="91440" bIns="45720" rtlCol="0" anchor="ctr" anchorCtr="0">
            <a:spAutoFit/>
          </a:bodyPr>
          <a:lstStyle>
            <a:lvl1pPr algn="r">
              <a:defRPr sz="1200"/>
            </a:lvl1pPr>
          </a:lstStyle>
          <a:p>
            <a:fld id="{67292F94-DC1B-41E9-80E9-FE5E26560E8F}" type="slidenum">
              <a:rPr lang="en-US" sz="800">
                <a:solidFill>
                  <a:srgbClr val="8E8E95"/>
                </a:solidFill>
              </a:rPr>
              <a:pPr/>
              <a:t>‹#›</a:t>
            </a:fld>
            <a:endParaRPr lang="en-US" sz="800">
              <a:solidFill>
                <a:srgbClr val="8E8E95"/>
              </a:solidFill>
            </a:endParaRPr>
          </a:p>
        </p:txBody>
      </p:sp>
      <p:sp>
        <p:nvSpPr>
          <p:cNvPr id="8" name="Line 10"/>
          <p:cNvSpPr>
            <a:spLocks noChangeShapeType="1"/>
          </p:cNvSpPr>
          <p:nvPr/>
        </p:nvSpPr>
        <p:spPr bwMode="auto">
          <a:xfrm>
            <a:off x="102394" y="8786813"/>
            <a:ext cx="6653213" cy="0"/>
          </a:xfrm>
          <a:prstGeom prst="line">
            <a:avLst/>
          </a:prstGeom>
          <a:noFill/>
          <a:ln w="12700">
            <a:solidFill>
              <a:srgbClr val="8E8E95"/>
            </a:solidFill>
            <a:round/>
            <a:headEnd type="none" w="sm" len="sm"/>
            <a:tailEnd type="none" w="sm" len="sm"/>
          </a:ln>
          <a:effectLst/>
        </p:spPr>
        <p:txBody>
          <a:bodyPr wrap="none" anchor="ctr"/>
          <a:lstStyle/>
          <a:p>
            <a:endParaRPr lang="en-US">
              <a:solidFill>
                <a:srgbClr val="8E8E95"/>
              </a:solidFil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2588" y="685800"/>
            <a:ext cx="6092825" cy="3429000"/>
          </a:xfrm>
          <a:prstGeom prst="rect">
            <a:avLst/>
          </a:prstGeom>
          <a:noFill/>
          <a:ln w="9525">
            <a:solidFill>
              <a:srgbClr val="8E8E95"/>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06400" y="4343400"/>
            <a:ext cx="60706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102394" y="8775700"/>
            <a:ext cx="2352675" cy="344488"/>
          </a:xfrm>
          <a:prstGeom prst="rect">
            <a:avLst/>
          </a:prstGeom>
        </p:spPr>
        <p:txBody>
          <a:bodyPr vert="horz" wrap="square" lIns="91440" tIns="45720" rIns="91440" bIns="45720" rtlCol="0" anchor="ctr"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solidFill>
                  <a:srgbClr val="8E8E95"/>
                </a:solidFill>
                <a:latin typeface="Arial" pitchFamily="34" charset="0"/>
                <a:cs typeface="Arial" pitchFamily="34" charset="0"/>
              </a:defRPr>
            </a:lvl1pPr>
          </a:lstStyle>
          <a:p>
            <a:r>
              <a:rPr lang="en-US" dirty="0" smtClean="0"/>
              <a:t>© 2009, Cisco Systems, Inc. All rights reserved.</a:t>
            </a:r>
          </a:p>
          <a:p>
            <a:r>
              <a:rPr lang="en-US" dirty="0" smtClean="0"/>
              <a:t>Presentation_ID.scr</a:t>
            </a:r>
            <a:endParaRPr lang="en-US" dirty="0"/>
          </a:p>
        </p:txBody>
      </p:sp>
      <p:sp>
        <p:nvSpPr>
          <p:cNvPr id="7" name="Slide Number Placeholder 6"/>
          <p:cNvSpPr>
            <a:spLocks noGrp="1"/>
          </p:cNvSpPr>
          <p:nvPr>
            <p:ph type="sldNum" sz="quarter" idx="5"/>
          </p:nvPr>
        </p:nvSpPr>
        <p:spPr>
          <a:xfrm>
            <a:off x="6366670" y="8775700"/>
            <a:ext cx="388937" cy="215444"/>
          </a:xfrm>
          <a:prstGeom prst="rect">
            <a:avLst/>
          </a:prstGeom>
        </p:spPr>
        <p:txBody>
          <a:bodyPr vert="horz" wrap="square" lIns="91440" tIns="45720" rIns="91440" bIns="45720" rtlCol="0" anchor="ctr" anchorCtr="0">
            <a:spAutoFit/>
          </a:bodyPr>
          <a:lstStyle>
            <a:lvl1pPr algn="r">
              <a:defRPr sz="800">
                <a:solidFill>
                  <a:srgbClr val="8E8E95"/>
                </a:solidFill>
                <a:latin typeface="+mn-lt"/>
              </a:defRPr>
            </a:lvl1pPr>
          </a:lstStyle>
          <a:p>
            <a:fld id="{567B6F56-350B-4E5B-A84B-F03C933C9AF6}" type="slidenum">
              <a:rPr lang="en-US" smtClean="0"/>
              <a:pPr/>
              <a:t>‹#›</a:t>
            </a:fld>
            <a:endParaRPr lang="en-US" dirty="0"/>
          </a:p>
        </p:txBody>
      </p:sp>
      <p:sp>
        <p:nvSpPr>
          <p:cNvPr id="10" name="Line 10"/>
          <p:cNvSpPr>
            <a:spLocks noChangeShapeType="1"/>
          </p:cNvSpPr>
          <p:nvPr/>
        </p:nvSpPr>
        <p:spPr bwMode="auto">
          <a:xfrm>
            <a:off x="102394" y="8786813"/>
            <a:ext cx="6653213" cy="0"/>
          </a:xfrm>
          <a:prstGeom prst="line">
            <a:avLst/>
          </a:prstGeom>
          <a:noFill/>
          <a:ln w="12700">
            <a:solidFill>
              <a:srgbClr val="8E8E95"/>
            </a:solidFill>
            <a:round/>
            <a:headEnd type="none" w="sm" len="sm"/>
            <a:tailEnd type="none" w="sm" len="sm"/>
          </a:ln>
          <a:effectLst/>
        </p:spPr>
        <p:txBody>
          <a:bodyPr wrap="none" anchor="ctr"/>
          <a:lstStyle/>
          <a:p>
            <a:endParaRPr lang="en-US">
              <a:solidFill>
                <a:srgbClr val="8E8E95"/>
              </a:solidFill>
            </a:endParaRPr>
          </a:p>
        </p:txBody>
      </p:sp>
    </p:spTree>
  </p:cSld>
  <p:clrMap bg1="lt1" tx1="dk1" bg2="lt2" tx2="dk2" accent1="accent1" accent2="accent2" accent3="accent3" accent4="accent4" accent5="accent5" accent6="accent6" hlink="hlink" folHlink="folHlink"/>
  <p:notesStyle>
    <a:lvl1pPr marL="237744" indent="-237744" algn="l" defTabSz="914400" rtl="0" eaLnBrk="1" latinLnBrk="0" hangingPunct="1">
      <a:lnSpc>
        <a:spcPct val="95000"/>
      </a:lnSpc>
      <a:spcBef>
        <a:spcPts val="1440"/>
      </a:spcBef>
      <a:buFont typeface="Wingdings" pitchFamily="2" charset="2"/>
      <a:buChar char="§"/>
      <a:defRPr sz="1200" kern="1200">
        <a:solidFill>
          <a:schemeClr val="tx1"/>
        </a:solidFill>
        <a:latin typeface="+mn-lt"/>
        <a:ea typeface="+mn-ea"/>
        <a:cs typeface="+mn-cs"/>
      </a:defRPr>
    </a:lvl1pPr>
    <a:lvl2pPr marL="576072" algn="l" defTabSz="914400" rtl="0" eaLnBrk="1" latinLnBrk="0" hangingPunct="1">
      <a:lnSpc>
        <a:spcPct val="95000"/>
      </a:lnSpc>
      <a:spcBef>
        <a:spcPts val="840"/>
      </a:spcBef>
      <a:defRPr sz="1200" kern="1200">
        <a:solidFill>
          <a:schemeClr val="tx1"/>
        </a:solidFill>
        <a:latin typeface="+mn-lt"/>
        <a:ea typeface="+mn-ea"/>
        <a:cs typeface="+mn-cs"/>
      </a:defRPr>
    </a:lvl2pPr>
    <a:lvl3pPr marL="914400" algn="l" defTabSz="914400" rtl="0" eaLnBrk="1" latinLnBrk="0" hangingPunct="1">
      <a:lnSpc>
        <a:spcPct val="95000"/>
      </a:lnSpc>
      <a:spcBef>
        <a:spcPts val="840"/>
      </a:spcBef>
      <a:defRPr sz="1200" kern="1200">
        <a:solidFill>
          <a:schemeClr val="tx1"/>
        </a:solidFill>
        <a:latin typeface="+mn-lt"/>
        <a:ea typeface="+mn-ea"/>
        <a:cs typeface="+mn-cs"/>
      </a:defRPr>
    </a:lvl3pPr>
    <a:lvl4pPr marL="1371600" algn="l" defTabSz="914400" rtl="0" eaLnBrk="1" latinLnBrk="0" hangingPunct="1">
      <a:lnSpc>
        <a:spcPct val="95000"/>
      </a:lnSpc>
      <a:spcBef>
        <a:spcPts val="840"/>
      </a:spcBef>
      <a:defRPr sz="1200" kern="1200">
        <a:solidFill>
          <a:schemeClr val="tx1"/>
        </a:solidFill>
        <a:latin typeface="+mn-lt"/>
        <a:ea typeface="+mn-ea"/>
        <a:cs typeface="+mn-cs"/>
      </a:defRPr>
    </a:lvl4pPr>
    <a:lvl5pPr marL="1828800" algn="l" defTabSz="914400" rtl="0" eaLnBrk="1" latinLnBrk="0" hangingPunct="1">
      <a:lnSpc>
        <a:spcPct val="95000"/>
      </a:lnSpc>
      <a:spcBef>
        <a:spcPts val="840"/>
      </a:spcBef>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not mandatory for Cisco Unity</a:t>
            </a:r>
            <a:r>
              <a:rPr lang="en-US" baseline="0" dirty="0" smtClean="0"/>
              <a:t> </a:t>
            </a:r>
            <a:r>
              <a:rPr lang="en-US" dirty="0" smtClean="0"/>
              <a:t>Connection</a:t>
            </a:r>
            <a:r>
              <a:rPr lang="en-US" baseline="0" dirty="0" smtClean="0"/>
              <a:t> to have direct connectivity with internet. However, it is useful for Connection with no direct connectivity with internet to connect to the Hosted Exchange (online).</a:t>
            </a:r>
          </a:p>
          <a:p>
            <a:r>
              <a:rPr lang="en-US" baseline="0" dirty="0" smtClean="0"/>
              <a:t>Since Server IP Address of the Hosted Exchange would not be known, </a:t>
            </a:r>
            <a:r>
              <a:rPr lang="en-US" baseline="0" dirty="0" err="1" smtClean="0"/>
              <a:t>autodiscovery</a:t>
            </a:r>
            <a:r>
              <a:rPr lang="en-US" baseline="0" dirty="0" smtClean="0"/>
              <a:t> will be needed to search the exchange server.</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*Current</a:t>
            </a:r>
            <a:r>
              <a:rPr lang="en-US" baseline="0" dirty="0" smtClean="0"/>
              <a:t> Beta Version supports this Protocol only. Please note it may support other protocols too in future depending upon the Microsoft Office 365 new versions.</a:t>
            </a:r>
          </a:p>
        </p:txBody>
      </p:sp>
      <p:sp>
        <p:nvSpPr>
          <p:cNvPr id="4" name="Slide Number Placeholder 3"/>
          <p:cNvSpPr>
            <a:spLocks noGrp="1"/>
          </p:cNvSpPr>
          <p:nvPr>
            <p:ph type="sldNum" sz="quarter" idx="10"/>
          </p:nvPr>
        </p:nvSpPr>
        <p:spPr/>
        <p:txBody>
          <a:bodyPr/>
          <a:lstStyle/>
          <a:p>
            <a:fld id="{567B6F56-350B-4E5B-A84B-F03C933C9AF6}" type="slidenum">
              <a:rPr lang="en-US" smtClean="0"/>
              <a:pPr/>
              <a:t>19</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t>
            </a:r>
            <a:r>
              <a:rPr lang="en-US" baseline="0" dirty="0" err="1" smtClean="0"/>
              <a:t>ViewMail</a:t>
            </a:r>
            <a:r>
              <a:rPr lang="en-US" baseline="0" dirty="0" smtClean="0"/>
              <a:t> for Outlook will be same for Office 365 as it was for On – prim exchange.</a:t>
            </a:r>
          </a:p>
          <a:p>
            <a:pPr>
              <a:buNone/>
            </a:pP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20</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B186D16D-7E65-4F06-A6F4-5FB180E8C9D6}" type="slidenum">
              <a:rPr lang="en-US"/>
              <a:pPr/>
              <a:t>21</a:t>
            </a:fld>
            <a:endParaRPr lang="en-US"/>
          </a:p>
        </p:txBody>
      </p:sp>
      <p:sp>
        <p:nvSpPr>
          <p:cNvPr id="1251330" name="Rectangle 2"/>
          <p:cNvSpPr>
            <a:spLocks noGrp="1" noRot="1" noChangeAspect="1" noChangeArrowheads="1" noTextEdit="1"/>
          </p:cNvSpPr>
          <p:nvPr>
            <p:ph type="sldImg"/>
          </p:nvPr>
        </p:nvSpPr>
        <p:spPr>
          <a:ln/>
        </p:spPr>
      </p:sp>
      <p:sp>
        <p:nvSpPr>
          <p:cNvPr id="1251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22</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23</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some reference links to</a:t>
            </a:r>
            <a:r>
              <a:rPr lang="en-US" baseline="0" dirty="0" smtClean="0"/>
              <a:t> show the videos from Microsoft </a:t>
            </a:r>
            <a:r>
              <a:rPr lang="en-US" dirty="0" smtClean="0"/>
              <a:t>point-of-view</a:t>
            </a:r>
          </a:p>
          <a:p>
            <a:r>
              <a:rPr lang="en-US" dirty="0" smtClean="0"/>
              <a:t>Note : Documents</a:t>
            </a:r>
            <a:r>
              <a:rPr lang="en-US" baseline="0" dirty="0" smtClean="0"/>
              <a:t> for 8.6.2 release are still under progress.</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29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Includes</a:t>
            </a:r>
            <a:r>
              <a:rPr lang="en-US" baseline="0" dirty="0" smtClean="0"/>
              <a:t> Office Professional Plus, SharePoint Online, Exchange Online and </a:t>
            </a:r>
            <a:r>
              <a:rPr lang="en-US" baseline="0" dirty="0" err="1" smtClean="0"/>
              <a:t>Lync</a:t>
            </a:r>
            <a:r>
              <a:rPr lang="en-US" baseline="0" dirty="0" smtClean="0"/>
              <a:t> Online</a:t>
            </a:r>
          </a:p>
          <a:p>
            <a:r>
              <a:rPr lang="en-US" dirty="0" smtClean="0"/>
              <a:t>Microsoft Office 365 is licensed on a flexible, per-user per-month subscription plan with predictable annual costs—enabling you to scale the services when it makes sense. Microsoft manages the IT software and you control the user access rights.</a:t>
            </a:r>
          </a:p>
          <a:p>
            <a:pPr marL="237744" marR="0" indent="-237744" algn="l" defTabSz="914400" rtl="0" eaLnBrk="1" fontAlgn="auto" latinLnBrk="0" hangingPunct="1">
              <a:lnSpc>
                <a:spcPct val="95000"/>
              </a:lnSpc>
              <a:spcBef>
                <a:spcPts val="1440"/>
              </a:spcBef>
              <a:spcAft>
                <a:spcPts val="0"/>
              </a:spcAft>
              <a:buClrTx/>
              <a:buSzTx/>
              <a:buFont typeface="Wingdings" pitchFamily="2" charset="2"/>
              <a:buChar char="§"/>
              <a:tabLst/>
              <a:defRPr/>
            </a:pPr>
            <a:r>
              <a:rPr lang="en-US" dirty="0" smtClean="0"/>
              <a:t>Office 365 provides easy-to-use, cloud-based management tools in a single location. Through the administration user interface your IT staff can set up new user accounts, control access to features, and see the status of all Office 365 services and tools in real time.</a:t>
            </a:r>
          </a:p>
          <a:p>
            <a:pPr marL="237744" marR="0" indent="-237744" algn="l" defTabSz="914400" rtl="0" eaLnBrk="1" fontAlgn="auto" latinLnBrk="0" hangingPunct="1">
              <a:lnSpc>
                <a:spcPct val="95000"/>
              </a:lnSpc>
              <a:spcBef>
                <a:spcPts val="1440"/>
              </a:spcBef>
              <a:spcAft>
                <a:spcPts val="0"/>
              </a:spcAft>
              <a:buClrTx/>
              <a:buSzTx/>
              <a:buFont typeface="Wingdings" pitchFamily="2" charset="2"/>
              <a:buChar char="§"/>
              <a:tabLst/>
              <a:defRPr/>
            </a:pPr>
            <a:r>
              <a:rPr lang="en-US" dirty="0" smtClean="0"/>
              <a:t>Supports active sync</a:t>
            </a:r>
          </a:p>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Office</a:t>
            </a:r>
            <a:r>
              <a:rPr lang="en-US" baseline="0" dirty="0" smtClean="0"/>
              <a:t> </a:t>
            </a:r>
            <a:r>
              <a:rPr lang="en-US" dirty="0" smtClean="0"/>
              <a:t>365 doesn’t support Microsoft</a:t>
            </a:r>
            <a:r>
              <a:rPr lang="en-US" baseline="0" dirty="0" smtClean="0"/>
              <a:t> Exchange </a:t>
            </a:r>
            <a:r>
              <a:rPr lang="en-US" dirty="0" smtClean="0"/>
              <a:t>2003/2007 but only supported</a:t>
            </a:r>
            <a:r>
              <a:rPr lang="en-US" baseline="0" dirty="0" smtClean="0"/>
              <a:t> on Microsoft Exchange 2010 </a:t>
            </a:r>
            <a:r>
              <a:rPr lang="en-US" baseline="0" dirty="0" err="1" smtClean="0"/>
              <a:t>SP1</a:t>
            </a:r>
            <a:r>
              <a:rPr lang="en-US" baseline="0" dirty="0" smtClean="0"/>
              <a:t> onwards.</a:t>
            </a:r>
          </a:p>
          <a:p>
            <a:r>
              <a:rPr lang="en-US" baseline="0" dirty="0" smtClean="0"/>
              <a:t>Some enterprises uses HTTPS for their traffic which could only be send through a valid proxy.</a:t>
            </a:r>
          </a:p>
          <a:p>
            <a:pPr>
              <a:buNone/>
            </a:pPr>
            <a:endParaRPr lang="en-US" dirty="0" smtClean="0"/>
          </a:p>
          <a:p>
            <a:pPr>
              <a:buNone/>
            </a:pP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Addition</a:t>
            </a:r>
            <a:r>
              <a:rPr lang="en-US" baseline="0" dirty="0" smtClean="0"/>
              <a:t> of one more Unified Messaging Service Type as ‘Office 365’</a:t>
            </a:r>
          </a:p>
          <a:p>
            <a:r>
              <a:rPr lang="en-US" baseline="0" dirty="0" smtClean="0"/>
              <a:t>Addition of 1 field :</a:t>
            </a:r>
          </a:p>
          <a:p>
            <a:pPr lvl="1">
              <a:buFontTx/>
              <a:buChar char="-"/>
            </a:pPr>
            <a:r>
              <a:rPr lang="en-US" baseline="0" dirty="0" smtClean="0"/>
              <a:t>Proxy Server (Address: Port) </a:t>
            </a:r>
            <a:endParaRPr lang="en-US" baseline="0" dirty="0" smtClean="0">
              <a:sym typeface="Wingdings" pitchFamily="2" charset="2"/>
            </a:endParaRPr>
          </a:p>
        </p:txBody>
      </p:sp>
      <p:sp>
        <p:nvSpPr>
          <p:cNvPr id="4" name="Slide Number Placeholder 3"/>
          <p:cNvSpPr>
            <a:spLocks noGrp="1"/>
          </p:cNvSpPr>
          <p:nvPr>
            <p:ph type="sldNum" sz="quarter" idx="10"/>
          </p:nvPr>
        </p:nvSpPr>
        <p:spPr/>
        <p:txBody>
          <a:bodyPr/>
          <a:lstStyle/>
          <a:p>
            <a:fld id="{567B6F56-350B-4E5B-A84B-F03C933C9AF6}"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44" marR="0" lvl="1" indent="-237744" algn="l" defTabSz="914400" rtl="0" eaLnBrk="1" fontAlgn="auto" latinLnBrk="0" hangingPunct="1">
              <a:lnSpc>
                <a:spcPct val="95000"/>
              </a:lnSpc>
              <a:spcBef>
                <a:spcPts val="1440"/>
              </a:spcBef>
              <a:spcAft>
                <a:spcPts val="0"/>
              </a:spcAft>
              <a:buClrTx/>
              <a:buSzTx/>
              <a:buFont typeface="Wingdings" pitchFamily="2" charset="2"/>
              <a:buChar char="§"/>
              <a:tabLst/>
              <a:defRPr/>
            </a:pPr>
            <a:endParaRPr lang="en-US" dirty="0" smtClean="0"/>
          </a:p>
        </p:txBody>
      </p:sp>
      <p:sp>
        <p:nvSpPr>
          <p:cNvPr id="4" name="Slide Number Placeholder 3"/>
          <p:cNvSpPr>
            <a:spLocks noGrp="1"/>
          </p:cNvSpPr>
          <p:nvPr>
            <p:ph type="sldNum" sz="quarter" idx="10"/>
          </p:nvPr>
        </p:nvSpPr>
        <p:spPr/>
        <p:txBody>
          <a:bodyPr/>
          <a:lstStyle/>
          <a:p>
            <a:fld id="{567B6F56-350B-4E5B-A84B-F03C933C9AF6}"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Pull notifications require your application to create a subscription and every now and then request an update from the server. </a:t>
            </a:r>
          </a:p>
          <a:p>
            <a:r>
              <a:rPr lang="en-US" dirty="0" smtClean="0"/>
              <a:t>Push notifications require you to write your own listener application. You create a push subscription with the server and when an event fires, it pushes the notification to your listener application. This works well because you don’t have to keep asking the server for updates, but it does require that you create a separate application to receive the notifications.</a:t>
            </a:r>
          </a:p>
          <a:p>
            <a:r>
              <a:rPr lang="en-US" dirty="0" smtClean="0"/>
              <a:t>After the subscription is created, it’s very easy to reopen the connection. If you don’t want to reopen the connection ,the connection object will</a:t>
            </a:r>
            <a:r>
              <a:rPr lang="en-US" baseline="0" dirty="0" smtClean="0"/>
              <a:t> be closed</a:t>
            </a:r>
            <a:r>
              <a:rPr lang="en-US" dirty="0" smtClean="0"/>
              <a:t>.</a:t>
            </a:r>
          </a:p>
          <a:p>
            <a:r>
              <a:rPr lang="en-US" dirty="0" smtClean="0"/>
              <a:t>When a notification is sent back, a message is output to the console. When you get the notification, you also get the binding to the item and get additional information about that item.</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Cisco Unity Connection aggregates 500</a:t>
            </a:r>
            <a:r>
              <a:rPr lang="en-US" baseline="0" dirty="0" smtClean="0"/>
              <a:t> UM users</a:t>
            </a:r>
            <a:r>
              <a:rPr lang="en-US" dirty="0" smtClean="0"/>
              <a:t> (by</a:t>
            </a:r>
            <a:r>
              <a:rPr lang="en-US" baseline="0" dirty="0" smtClean="0"/>
              <a:t> default</a:t>
            </a:r>
            <a:r>
              <a:rPr lang="en-US" dirty="0" smtClean="0"/>
              <a:t>)</a:t>
            </a:r>
            <a:r>
              <a:rPr lang="en-US" baseline="0" dirty="0" smtClean="0"/>
              <a:t> in one Streaming Thread to retrieve notification from Microsoft Office 365 Exchange Server. </a:t>
            </a:r>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B186D16D-7E65-4F06-A6F4-5FB180E8C9D6}" type="slidenum">
              <a:rPr lang="en-US"/>
              <a:pPr/>
              <a:t>13</a:t>
            </a:fld>
            <a:endParaRPr lang="en-US"/>
          </a:p>
        </p:txBody>
      </p:sp>
      <p:sp>
        <p:nvSpPr>
          <p:cNvPr id="1251330" name="Rectangle 2"/>
          <p:cNvSpPr>
            <a:spLocks noGrp="1" noRot="1" noChangeAspect="1" noChangeArrowheads="1" noTextEdit="1"/>
          </p:cNvSpPr>
          <p:nvPr>
            <p:ph type="sldImg"/>
          </p:nvPr>
        </p:nvSpPr>
        <p:spPr>
          <a:ln/>
        </p:spPr>
      </p:sp>
      <p:sp>
        <p:nvSpPr>
          <p:cNvPr id="12513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Horizontal 1">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90614" y="5483226"/>
            <a:ext cx="10348912" cy="3841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a:xfrm>
            <a:off x="1090614" y="4114800"/>
            <a:ext cx="10348911" cy="1022350"/>
          </a:xfrm>
        </p:spPr>
        <p:txBody>
          <a:bodyPr/>
          <a:lstStyle>
            <a:lvl1pPr>
              <a:defRPr b="0">
                <a:solidFill>
                  <a:schemeClr val="tx1"/>
                </a:solidFill>
              </a:defRPr>
            </a:lvl1pPr>
          </a:lstStyle>
          <a:p>
            <a:r>
              <a:rPr lang="en-US" dirty="0" smtClean="0"/>
              <a:t>Presentation Title Goes Here</a:t>
            </a:r>
            <a:endParaRPr lang="en-US" dirty="0"/>
          </a:p>
        </p:txBody>
      </p:sp>
      <p:sp>
        <p:nvSpPr>
          <p:cNvPr id="26" name="Rectangle 25"/>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Picture Placeholder 43"/>
          <p:cNvSpPr>
            <a:spLocks noGrp="1"/>
          </p:cNvSpPr>
          <p:nvPr>
            <p:ph type="pic" sz="quarter" idx="12" hasCustomPrompt="1"/>
          </p:nvPr>
        </p:nvSpPr>
        <p:spPr>
          <a:xfrm>
            <a:off x="-32068" y="1618488"/>
            <a:ext cx="12252960" cy="2359152"/>
          </a:xfrm>
          <a:solidFill>
            <a:schemeClr val="accent1"/>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bg1"/>
                </a:solidFill>
                <a:latin typeface="+mn-lt"/>
                <a:ea typeface="+mn-ea"/>
                <a:cs typeface="+mn-cs"/>
              </a:defRPr>
            </a:lvl1pPr>
          </a:lstStyle>
          <a:p>
            <a:r>
              <a:rPr lang="en-US" dirty="0" smtClean="0"/>
              <a:t>Photo Goes Here</a:t>
            </a:r>
            <a:endParaRPr lang="en-US" dirty="0"/>
          </a:p>
        </p:txBody>
      </p:sp>
      <p:grpSp>
        <p:nvGrpSpPr>
          <p:cNvPr id="46" name="Group 7"/>
          <p:cNvGrpSpPr>
            <a:grpSpLocks/>
          </p:cNvGrpSpPr>
          <p:nvPr userDrawn="1"/>
        </p:nvGrpSpPr>
        <p:grpSpPr bwMode="auto">
          <a:xfrm>
            <a:off x="1055635" y="528479"/>
            <a:ext cx="1447800" cy="769937"/>
            <a:chOff x="3272" y="1316"/>
            <a:chExt cx="1889" cy="1002"/>
          </a:xfrm>
        </p:grpSpPr>
        <p:sp>
          <p:nvSpPr>
            <p:cNvPr id="47"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48" name="Rectangle 47"/>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50" name="Freeform 49"/>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51" name="Freeform 50"/>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52" name="Freeform 51"/>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53" name="Freeform 52"/>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54" name="Freeform 53"/>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55" name="Freeform 54"/>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56" name="Freeform 55"/>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57" name="Freeform 56"/>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58" name="Freeform 57"/>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59" name="Freeform 58"/>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0" name="Freeform 59"/>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61" name="Freeform 60"/>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2" name="Freeform 61"/>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lvl1pPr>
              <a:defRPr/>
            </a:lvl1pPr>
          </a:lstStyle>
          <a:p>
            <a:r>
              <a:rPr lang="en-US" dirty="0" smtClean="0"/>
              <a:t>Slide Title Goes Here</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rge Photo ">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346075" y="1142999"/>
            <a:ext cx="11504171" cy="5455921"/>
          </a:xfrm>
        </p:spPr>
        <p:txBody>
          <a:bodyPr anchor="ctr" anchorCtr="0"/>
          <a:lstStyle>
            <a:lvl1pPr marL="0" indent="0" algn="ctr">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Photo Goes Here</a:t>
            </a:r>
            <a:endParaRPr lang="en-US" dirty="0"/>
          </a:p>
        </p:txBody>
      </p:sp>
      <p:sp>
        <p:nvSpPr>
          <p:cNvPr id="39" name="Title 1"/>
          <p:cNvSpPr>
            <a:spLocks noGrp="1"/>
          </p:cNvSpPr>
          <p:nvPr>
            <p:ph type="title" hasCustomPrompt="1"/>
          </p:nvPr>
        </p:nvSpPr>
        <p:spPr>
          <a:xfrm>
            <a:off x="1082444" y="304800"/>
            <a:ext cx="10357081" cy="838200"/>
          </a:xfrm>
        </p:spPr>
        <p:txBody>
          <a:bodyPr/>
          <a:lstStyle>
            <a:lvl1pPr>
              <a:defRPr/>
            </a:lvl1pPr>
          </a:lstStyle>
          <a:p>
            <a:r>
              <a:rPr lang="en-US" dirty="0" smtClean="0"/>
              <a:t>Slide Title Goes Here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eft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5084063" y="1600200"/>
            <a:ext cx="6355461" cy="4648200"/>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Picture Placeholder 43"/>
          <p:cNvSpPr>
            <a:spLocks noGrp="1"/>
          </p:cNvSpPr>
          <p:nvPr>
            <p:ph type="pic" sz="quarter" idx="11" hasCustomPrompt="1"/>
          </p:nvPr>
        </p:nvSpPr>
        <p:spPr>
          <a:xfrm>
            <a:off x="0" y="1143000"/>
            <a:ext cx="4062942" cy="5715000"/>
          </a:xfrm>
        </p:spPr>
        <p:txBody>
          <a:bodyPr anchor="ctr" anchorCtr="1"/>
          <a:lstStyle>
            <a:lvl1pPr>
              <a:buNone/>
              <a:defRPr baseline="0"/>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Middle Third Photo">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4062942" y="1143000"/>
            <a:ext cx="4062942" cy="5718174"/>
          </a:xfrm>
        </p:spPr>
        <p:txBody>
          <a:bodyPr anchor="ctr" anchorCtr="0"/>
          <a:lstStyle>
            <a:lvl1pPr marL="0" indent="0" algn="ctr">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Photo Goes Here</a:t>
            </a:r>
            <a:endParaRPr lang="en-US" dirty="0"/>
          </a:p>
        </p:txBody>
      </p:sp>
      <p:sp>
        <p:nvSpPr>
          <p:cNvPr id="39" name="Title 1"/>
          <p:cNvSpPr>
            <a:spLocks noGrp="1"/>
          </p:cNvSpPr>
          <p:nvPr>
            <p:ph type="title" hasCustomPrompt="1"/>
          </p:nvPr>
        </p:nvSpPr>
        <p:spPr>
          <a:xfrm>
            <a:off x="1082444" y="304800"/>
            <a:ext cx="10357081" cy="838200"/>
          </a:xfrm>
        </p:spPr>
        <p:txBody>
          <a:bodyPr/>
          <a:lstStyle>
            <a:lvl1pPr>
              <a:defRPr/>
            </a:lvl1pPr>
          </a:lstStyle>
          <a:p>
            <a:r>
              <a:rPr lang="en-US" dirty="0" smtClean="0"/>
              <a:t>Slide Title Goes Here</a:t>
            </a:r>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Right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5" y="1600201"/>
            <a:ext cx="6049876" cy="4654295"/>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4" y="1186542"/>
            <a:ext cx="6052089"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44" name="Picture Placeholder 43"/>
          <p:cNvSpPr>
            <a:spLocks noGrp="1"/>
          </p:cNvSpPr>
          <p:nvPr>
            <p:ph type="pic" sz="quarter" idx="11" hasCustomPrompt="1"/>
          </p:nvPr>
        </p:nvSpPr>
        <p:spPr>
          <a:xfrm>
            <a:off x="8125883" y="1143000"/>
            <a:ext cx="4062942" cy="5715000"/>
          </a:xfrm>
        </p:spPr>
        <p:txBody>
          <a:bodyPr anchor="ctr" anchorCtr="1"/>
          <a:lstStyle>
            <a:lvl1pPr>
              <a:buNone/>
              <a:defRPr/>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op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3" y="3512457"/>
            <a:ext cx="10357082" cy="2735942"/>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Picture Placeholder 43"/>
          <p:cNvSpPr>
            <a:spLocks noGrp="1"/>
          </p:cNvSpPr>
          <p:nvPr>
            <p:ph type="pic" sz="quarter" idx="11" hasCustomPrompt="1"/>
          </p:nvPr>
        </p:nvSpPr>
        <p:spPr>
          <a:xfrm>
            <a:off x="0" y="1143000"/>
            <a:ext cx="12188825" cy="1905000"/>
          </a:xfrm>
        </p:spPr>
        <p:txBody>
          <a:bodyPr anchor="ctr" anchorCtr="1"/>
          <a:lstStyle>
            <a:lvl1pPr>
              <a:buNone/>
              <a:defRPr baseline="0"/>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orizontal Middle Third Photo">
    <p:spTree>
      <p:nvGrpSpPr>
        <p:cNvPr id="1" name=""/>
        <p:cNvGrpSpPr/>
        <p:nvPr/>
      </p:nvGrpSpPr>
      <p:grpSpPr>
        <a:xfrm>
          <a:off x="0" y="0"/>
          <a:ext cx="0" cy="0"/>
          <a:chOff x="0" y="0"/>
          <a:chExt cx="0" cy="0"/>
        </a:xfrm>
      </p:grpSpPr>
      <p:sp>
        <p:nvSpPr>
          <p:cNvPr id="44" name="Picture Placeholder 43"/>
          <p:cNvSpPr>
            <a:spLocks noGrp="1"/>
          </p:cNvSpPr>
          <p:nvPr>
            <p:ph type="pic" sz="quarter" idx="11" hasCustomPrompt="1"/>
          </p:nvPr>
        </p:nvSpPr>
        <p:spPr>
          <a:xfrm>
            <a:off x="0" y="3044371"/>
            <a:ext cx="12188825" cy="1905000"/>
          </a:xfrm>
        </p:spPr>
        <p:txBody>
          <a:bodyPr anchor="ctr" anchorCtr="1"/>
          <a:lstStyle>
            <a:lvl1pPr>
              <a:buNone/>
              <a:defRPr baseline="0"/>
            </a:lvl1pPr>
          </a:lstStyle>
          <a:p>
            <a:r>
              <a:rPr lang="en-US" dirty="0" smtClean="0"/>
              <a:t>Photo Goes Here</a:t>
            </a:r>
            <a:endParaRPr lang="en-US" dirty="0"/>
          </a:p>
        </p:txBody>
      </p:sp>
      <p:sp>
        <p:nvSpPr>
          <p:cNvPr id="10" name="Title 9"/>
          <p:cNvSpPr>
            <a:spLocks noGrp="1"/>
          </p:cNvSpPr>
          <p:nvPr>
            <p:ph type="title" hasCustomPrompt="1"/>
          </p:nvPr>
        </p:nvSpPr>
        <p:spPr>
          <a:xfrm>
            <a:off x="1082444" y="304800"/>
            <a:ext cx="10381465" cy="838200"/>
          </a:xfrm>
        </p:spPr>
        <p:txBody>
          <a:bodyPr/>
          <a:lstStyle>
            <a:lvl1pPr marL="0" marR="0" indent="0" algn="l" defTabSz="914400" rtl="0" eaLnBrk="1" fontAlgn="auto" latinLnBrk="0" hangingPunct="1">
              <a:lnSpc>
                <a:spcPct val="90000"/>
              </a:lnSpc>
              <a:spcBef>
                <a:spcPct val="0"/>
              </a:spcBef>
              <a:spcAft>
                <a:spcPts val="0"/>
              </a:spcAft>
              <a:buClrTx/>
              <a:buSzTx/>
              <a:buFontTx/>
              <a:buNone/>
              <a:tabLst/>
              <a:defRPr/>
            </a:lvl1pPr>
          </a:lstStyle>
          <a:p>
            <a:r>
              <a:rPr lang="en-US" dirty="0" smtClean="0"/>
              <a:t>Slide Title Goes Here</a:t>
            </a: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ottom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44" name="Picture Placeholder 43"/>
          <p:cNvSpPr>
            <a:spLocks noGrp="1"/>
          </p:cNvSpPr>
          <p:nvPr>
            <p:ph type="pic" sz="quarter" idx="11" hasCustomPrompt="1"/>
          </p:nvPr>
        </p:nvSpPr>
        <p:spPr>
          <a:xfrm>
            <a:off x="0" y="4953000"/>
            <a:ext cx="12188825" cy="1905000"/>
          </a:xfrm>
        </p:spPr>
        <p:txBody>
          <a:bodyPr anchor="ctr" anchorCtr="1"/>
          <a:lstStyle>
            <a:lvl1pPr>
              <a:buNone/>
              <a:defRPr baseline="0"/>
            </a:lvl1pPr>
          </a:lstStyle>
          <a:p>
            <a:r>
              <a:rPr lang="en-US" dirty="0" smtClean="0"/>
              <a:t>Photo Goes Here</a:t>
            </a:r>
            <a:endParaRPr lang="en-US" dirty="0"/>
          </a:p>
        </p:txBody>
      </p:sp>
      <p:sp>
        <p:nvSpPr>
          <p:cNvPr id="43" name="Content Placeholder 2"/>
          <p:cNvSpPr>
            <a:spLocks noGrp="1"/>
          </p:cNvSpPr>
          <p:nvPr>
            <p:ph idx="12" hasCustomPrompt="1"/>
          </p:nvPr>
        </p:nvSpPr>
        <p:spPr>
          <a:xfrm>
            <a:off x="1082444" y="1600202"/>
            <a:ext cx="10357081" cy="2898646"/>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op Half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4495800"/>
            <a:ext cx="10357082" cy="1752599"/>
          </a:xfrm>
        </p:spPr>
        <p:txBody>
          <a:bodyPr/>
          <a:lstStyle/>
          <a:p>
            <a:pPr lvl="0"/>
            <a:r>
              <a:rPr lang="en-US" dirty="0" smtClean="0"/>
              <a:t>Body Text</a:t>
            </a:r>
          </a:p>
        </p:txBody>
      </p:sp>
      <p:sp>
        <p:nvSpPr>
          <p:cNvPr id="44" name="Picture Placeholder 43"/>
          <p:cNvSpPr>
            <a:spLocks noGrp="1"/>
          </p:cNvSpPr>
          <p:nvPr>
            <p:ph type="pic" sz="quarter" idx="11" hasCustomPrompt="1"/>
          </p:nvPr>
        </p:nvSpPr>
        <p:spPr>
          <a:xfrm>
            <a:off x="0" y="1143000"/>
            <a:ext cx="12188825" cy="2857500"/>
          </a:xfrm>
        </p:spPr>
        <p:txBody>
          <a:bodyPr anchor="ctr" anchorCtr="1"/>
          <a:lstStyle>
            <a:lvl1pPr>
              <a:buNone/>
              <a:defRPr baseline="0"/>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lte Slide Horizontal 2">
    <p:spTree>
      <p:nvGrpSpPr>
        <p:cNvPr id="1" name=""/>
        <p:cNvGrpSpPr/>
        <p:nvPr/>
      </p:nvGrpSpPr>
      <p:grpSpPr>
        <a:xfrm>
          <a:off x="0" y="0"/>
          <a:ext cx="0" cy="0"/>
          <a:chOff x="0" y="0"/>
          <a:chExt cx="0" cy="0"/>
        </a:xfrm>
      </p:grpSpPr>
      <p:sp>
        <p:nvSpPr>
          <p:cNvPr id="25" name="Rectangle 3"/>
          <p:cNvSpPr>
            <a:spLocks noChangeArrowheads="1"/>
          </p:cNvSpPr>
          <p:nvPr userDrawn="1"/>
        </p:nvSpPr>
        <p:spPr bwMode="hidden">
          <a:xfrm>
            <a:off x="0" y="3962400"/>
            <a:ext cx="12188825" cy="1200150"/>
          </a:xfrm>
          <a:prstGeom prst="rect">
            <a:avLst/>
          </a:prstGeom>
          <a:gradFill rotWithShape="1">
            <a:gsLst>
              <a:gs pos="0">
                <a:srgbClr val="8E8E95">
                  <a:alpha val="50000"/>
                </a:srgbClr>
              </a:gs>
              <a:gs pos="100000">
                <a:srgbClr val="8E8E95">
                  <a:gamma/>
                  <a:shade val="46275"/>
                  <a:invGamma/>
                  <a:alpha val="0"/>
                </a:srgbClr>
              </a:gs>
            </a:gsLst>
            <a:lin ang="5400000" scaled="1"/>
          </a:gradFill>
          <a:ln w="9525" algn="ctr">
            <a:noFill/>
            <a:miter lim="800000"/>
            <a:headEnd/>
            <a:tailEnd/>
          </a:ln>
          <a:effectLst/>
        </p:spPr>
        <p:txBody>
          <a:bodyPr lIns="82124" tIns="41061" rIns="82124" bIns="41061" anchor="ctr"/>
          <a:lstStyle/>
          <a:p>
            <a:endParaRPr lang="en-US">
              <a:solidFill>
                <a:srgbClr val="FFFFFF"/>
              </a:solidFill>
            </a:endParaRPr>
          </a:p>
        </p:txBody>
      </p:sp>
      <p:sp>
        <p:nvSpPr>
          <p:cNvPr id="33" name="Rectangle 32"/>
          <p:cNvSpPr/>
          <p:nvPr userDrawn="1"/>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icture Placeholder 43"/>
          <p:cNvSpPr>
            <a:spLocks noGrp="1"/>
          </p:cNvSpPr>
          <p:nvPr>
            <p:ph type="pic" sz="quarter" idx="12" hasCustomPrompt="1"/>
          </p:nvPr>
        </p:nvSpPr>
        <p:spPr>
          <a:xfrm>
            <a:off x="-32068" y="1618488"/>
            <a:ext cx="12252960" cy="2359152"/>
          </a:xfrm>
          <a:solidFill>
            <a:schemeClr val="accent1"/>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bg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90614" y="5483226"/>
            <a:ext cx="10348911" cy="3841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a:xfrm>
            <a:off x="1090614" y="4114800"/>
            <a:ext cx="10348911" cy="1022350"/>
          </a:xfrm>
        </p:spPr>
        <p:txBody>
          <a:bodyPr/>
          <a:lstStyle>
            <a:lvl1pPr>
              <a:defRPr b="0">
                <a:solidFill>
                  <a:schemeClr val="tx1"/>
                </a:solidFill>
              </a:defRPr>
            </a:lvl1pPr>
          </a:lstStyle>
          <a:p>
            <a:r>
              <a:rPr lang="en-US" dirty="0" smtClean="0"/>
              <a:t>Presentation Title Goes Here</a:t>
            </a:r>
            <a:endParaRPr lang="en-US" dirty="0"/>
          </a:p>
        </p:txBody>
      </p:sp>
      <p:grpSp>
        <p:nvGrpSpPr>
          <p:cNvPr id="52" name="Group 7"/>
          <p:cNvGrpSpPr>
            <a:grpSpLocks/>
          </p:cNvGrpSpPr>
          <p:nvPr userDrawn="1"/>
        </p:nvGrpSpPr>
        <p:grpSpPr bwMode="auto">
          <a:xfrm>
            <a:off x="1055635" y="528479"/>
            <a:ext cx="1447800" cy="769937"/>
            <a:chOff x="3272" y="1316"/>
            <a:chExt cx="1889" cy="1002"/>
          </a:xfrm>
        </p:grpSpPr>
        <p:sp>
          <p:nvSpPr>
            <p:cNvPr id="53"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54" name="Rectangle 53"/>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55" name="Freeform 54"/>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56" name="Freeform 55"/>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57" name="Freeform 56"/>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58" name="Freeform 57"/>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59" name="Freeform 58"/>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60" name="Freeform 59"/>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61" name="Freeform 60"/>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62" name="Freeform 61"/>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3" name="Freeform 62"/>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64" name="Freeform 63"/>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5" name="Freeform 64"/>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66" name="Freeform 65"/>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67" name="Freeform 66"/>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Right Half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1600201"/>
            <a:ext cx="4026004"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5" y="1186542"/>
            <a:ext cx="4026004"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44" name="Picture Placeholder 43"/>
          <p:cNvSpPr>
            <a:spLocks noGrp="1"/>
          </p:cNvSpPr>
          <p:nvPr>
            <p:ph type="pic" sz="quarter" idx="11" hasCustomPrompt="1"/>
          </p:nvPr>
        </p:nvSpPr>
        <p:spPr>
          <a:xfrm>
            <a:off x="6094412" y="1143000"/>
            <a:ext cx="6094413" cy="5715000"/>
          </a:xfrm>
        </p:spPr>
        <p:txBody>
          <a:bodyPr anchor="ctr" anchorCtr="1"/>
          <a:lstStyle>
            <a:lvl1pPr>
              <a:buNone/>
              <a:defRPr/>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Quote Option 1">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43000"/>
            <a:ext cx="12188825" cy="4762500"/>
          </a:xfrm>
          <a:prstGeom prst="rect">
            <a:avLst/>
          </a:prstGeom>
          <a:gradFill rotWithShape="1">
            <a:gsLst>
              <a:gs pos="0">
                <a:srgbClr val="0183B7"/>
              </a:gs>
              <a:gs pos="100000">
                <a:srgbClr val="003D55"/>
              </a:gs>
            </a:gsLst>
            <a:lin ang="0" scaled="1"/>
          </a:gradFill>
          <a:ln w="9525" algn="ctr">
            <a:noFill/>
            <a:miter lim="800000"/>
            <a:headEnd/>
            <a:tailEnd/>
          </a:ln>
          <a:effectLst/>
        </p:spPr>
        <p:txBody>
          <a:bodyPr wrap="none" lIns="73025" tIns="36512" rIns="73025" bIns="36512" anchor="ctr"/>
          <a:lstStyle/>
          <a:p>
            <a:endParaRPr lang="en-US"/>
          </a:p>
        </p:txBody>
      </p:sp>
      <p:sp>
        <p:nvSpPr>
          <p:cNvPr id="13" name="Rectangle 12"/>
          <p:cNvSpPr/>
          <p:nvPr/>
        </p:nvSpPr>
        <p:spPr>
          <a:xfrm>
            <a:off x="7128973" y="1146175"/>
            <a:ext cx="5056632" cy="4764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43"/>
          <p:cNvSpPr>
            <a:spLocks noGrp="1"/>
          </p:cNvSpPr>
          <p:nvPr>
            <p:ph type="pic" sz="quarter" idx="12" hasCustomPrompt="1"/>
          </p:nvPr>
        </p:nvSpPr>
        <p:spPr>
          <a:xfrm>
            <a:off x="7128973" y="1140968"/>
            <a:ext cx="5059852" cy="4764024"/>
          </a:xfrm>
          <a:solidFill>
            <a:schemeClr val="bg2">
              <a:lumMod val="65000"/>
            </a:schemeClr>
          </a:solidFill>
          <a:ln w="19050">
            <a:no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42" name="Text Placeholder 41"/>
          <p:cNvSpPr>
            <a:spLocks noGrp="1"/>
          </p:cNvSpPr>
          <p:nvPr>
            <p:ph type="body" sz="quarter" idx="10" hasCustomPrompt="1"/>
          </p:nvPr>
        </p:nvSpPr>
        <p:spPr bwMode="white">
          <a:xfrm>
            <a:off x="962929" y="2000250"/>
            <a:ext cx="5152121" cy="2486025"/>
          </a:xfrm>
        </p:spPr>
        <p:txBody>
          <a:bodyPr>
            <a:noAutofit/>
          </a:bodyPr>
          <a:lstStyle>
            <a:lvl1pPr marL="114300" indent="-118872" algn="l" defTabSz="814388" eaLnBrk="1" hangingPunct="1">
              <a:lnSpc>
                <a:spcPct val="95000"/>
              </a:lnSpc>
              <a:buNone/>
              <a:defRPr sz="2200">
                <a:solidFill>
                  <a:schemeClr val="bg1"/>
                </a:solidFill>
              </a:defRPr>
            </a:lvl1pPr>
          </a:lstStyle>
          <a:p>
            <a:pPr lvl="0"/>
            <a:r>
              <a:rPr lang="en-US" dirty="0" smtClean="0"/>
              <a:t>“Quote slide option one has text that is left aligned, set in Arial Regular with a point size of 22 points. The maximum quote length should not be more than seven lines of text per quote.”</a:t>
            </a:r>
          </a:p>
        </p:txBody>
      </p:sp>
      <p:sp>
        <p:nvSpPr>
          <p:cNvPr id="9" name="Rectangle 10"/>
          <p:cNvSpPr>
            <a:spLocks noChangeArrowheads="1"/>
          </p:cNvSpPr>
          <p:nvPr/>
        </p:nvSpPr>
        <p:spPr bwMode="white">
          <a:xfrm>
            <a:off x="0" y="4953000"/>
            <a:ext cx="12188825" cy="1072662"/>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10" name="Rectangle 10"/>
          <p:cNvSpPr>
            <a:spLocks noChangeArrowheads="1"/>
          </p:cNvSpPr>
          <p:nvPr userDrawn="1"/>
        </p:nvSpPr>
        <p:spPr bwMode="white">
          <a:xfrm>
            <a:off x="0" y="0"/>
            <a:ext cx="12188825" cy="1619250"/>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44" name="Text Placeholder 43"/>
          <p:cNvSpPr>
            <a:spLocks noGrp="1"/>
          </p:cNvSpPr>
          <p:nvPr>
            <p:ph type="body" sz="quarter" idx="11" hasCustomPrompt="1"/>
          </p:nvPr>
        </p:nvSpPr>
        <p:spPr bwMode="white">
          <a:xfrm>
            <a:off x="1080021" y="5149175"/>
            <a:ext cx="5026584" cy="560153"/>
          </a:xfrm>
        </p:spPr>
        <p:txBody>
          <a:bodyPr wrap="square" anchor="ctr" anchorCtr="0">
            <a:spAutoFit/>
          </a:bodyPr>
          <a:lstStyle>
            <a:lvl1pPr marL="0" indent="0" algn="l" defTabSz="814388">
              <a:spcBef>
                <a:spcPct val="30000"/>
              </a:spcBef>
              <a:buClr>
                <a:schemeClr val="tx2"/>
              </a:buClr>
              <a:buSzPct val="100000"/>
              <a:buFont typeface="Wingdings" pitchFamily="2" charset="2"/>
              <a:buNone/>
              <a:defRPr sz="1600" b="1">
                <a:solidFill>
                  <a:schemeClr val="bg1"/>
                </a:solidFill>
              </a:defRPr>
            </a:lvl1pPr>
          </a:lstStyle>
          <a:p>
            <a:pPr lvl="0"/>
            <a:r>
              <a:rPr lang="en-US" dirty="0" smtClean="0"/>
              <a:t>Source Name</a:t>
            </a:r>
            <a:br>
              <a:rPr lang="en-US" dirty="0" smtClean="0"/>
            </a:br>
            <a:r>
              <a:rPr lang="en-US" dirty="0" smtClean="0"/>
              <a:t>Company XYZ</a:t>
            </a:r>
            <a:endParaRPr lang="en-US" dirty="0"/>
          </a:p>
        </p:txBody>
      </p:sp>
      <p:sp>
        <p:nvSpPr>
          <p:cNvPr id="15"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6"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7"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8"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Quote Option 2">
    <p:spTree>
      <p:nvGrpSpPr>
        <p:cNvPr id="1" name=""/>
        <p:cNvGrpSpPr/>
        <p:nvPr/>
      </p:nvGrpSpPr>
      <p:grpSpPr>
        <a:xfrm>
          <a:off x="0" y="0"/>
          <a:ext cx="0" cy="0"/>
          <a:chOff x="0" y="0"/>
          <a:chExt cx="0" cy="0"/>
        </a:xfrm>
      </p:grpSpPr>
      <p:sp>
        <p:nvSpPr>
          <p:cNvPr id="11" name="Rectangle 48"/>
          <p:cNvSpPr>
            <a:spLocks noChangeArrowheads="1"/>
          </p:cNvSpPr>
          <p:nvPr userDrawn="1"/>
        </p:nvSpPr>
        <p:spPr bwMode="hidden">
          <a:xfrm flipV="1">
            <a:off x="0" y="5910263"/>
            <a:ext cx="12188825" cy="581025"/>
          </a:xfrm>
          <a:prstGeom prst="rect">
            <a:avLst/>
          </a:prstGeom>
          <a:gradFill rotWithShape="1">
            <a:gsLst>
              <a:gs pos="0">
                <a:srgbClr val="0183B7">
                  <a:gamma/>
                  <a:tint val="0"/>
                  <a:invGamma/>
                  <a:alpha val="0"/>
                </a:srgbClr>
              </a:gs>
              <a:gs pos="100000">
                <a:srgbClr val="0183B7">
                  <a:alpha val="50000"/>
                </a:srgbClr>
              </a:gs>
            </a:gsLst>
            <a:lin ang="5400000" scaled="1"/>
          </a:gradFill>
          <a:ln w="9525" algn="ctr">
            <a:noFill/>
            <a:miter lim="800000"/>
            <a:headEnd/>
            <a:tailEnd/>
          </a:ln>
          <a:effectLst/>
        </p:spPr>
        <p:txBody>
          <a:bodyPr lIns="82124" tIns="41061" rIns="82124" bIns="41061" anchor="ctr"/>
          <a:lstStyle/>
          <a:p>
            <a:endParaRPr lang="en-US"/>
          </a:p>
        </p:txBody>
      </p:sp>
      <p:sp>
        <p:nvSpPr>
          <p:cNvPr id="19" name="Rectangle 46"/>
          <p:cNvSpPr>
            <a:spLocks noChangeArrowheads="1"/>
          </p:cNvSpPr>
          <p:nvPr userDrawn="1"/>
        </p:nvSpPr>
        <p:spPr bwMode="hidden">
          <a:xfrm>
            <a:off x="0" y="3419475"/>
            <a:ext cx="12188825" cy="581025"/>
          </a:xfrm>
          <a:prstGeom prst="rect">
            <a:avLst/>
          </a:prstGeom>
          <a:gradFill rotWithShape="1">
            <a:gsLst>
              <a:gs pos="0">
                <a:srgbClr val="0183B7">
                  <a:gamma/>
                  <a:tint val="0"/>
                  <a:invGamma/>
                  <a:alpha val="0"/>
                </a:srgbClr>
              </a:gs>
              <a:gs pos="100000">
                <a:srgbClr val="0183B7">
                  <a:alpha val="50000"/>
                </a:srgbClr>
              </a:gs>
            </a:gsLst>
            <a:lin ang="5400000" scaled="1"/>
          </a:gradFill>
          <a:ln w="9525" algn="ctr">
            <a:noFill/>
            <a:miter lim="800000"/>
            <a:headEnd/>
            <a:tailEnd/>
          </a:ln>
          <a:effectLst/>
        </p:spPr>
        <p:txBody>
          <a:bodyPr lIns="82124" tIns="41061" rIns="82124" bIns="41061" anchor="ctr"/>
          <a:lstStyle/>
          <a:p>
            <a:endParaRPr lang="en-US"/>
          </a:p>
        </p:txBody>
      </p:sp>
      <p:sp>
        <p:nvSpPr>
          <p:cNvPr id="14" name="Rectangle 13"/>
          <p:cNvSpPr/>
          <p:nvPr/>
        </p:nvSpPr>
        <p:spPr>
          <a:xfrm>
            <a:off x="0" y="4007105"/>
            <a:ext cx="12188825" cy="19201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ine 25"/>
          <p:cNvSpPr>
            <a:spLocks noChangeShapeType="1"/>
          </p:cNvSpPr>
          <p:nvPr/>
        </p:nvSpPr>
        <p:spPr bwMode="ltGray">
          <a:xfrm>
            <a:off x="4065058" y="4000500"/>
            <a:ext cx="0" cy="1917700"/>
          </a:xfrm>
          <a:prstGeom prst="line">
            <a:avLst/>
          </a:prstGeom>
          <a:noFill/>
          <a:ln w="19050">
            <a:solidFill>
              <a:schemeClr val="bg1"/>
            </a:solidFill>
            <a:round/>
            <a:headEnd/>
            <a:tailEnd/>
          </a:ln>
        </p:spPr>
        <p:txBody>
          <a:bodyPr lIns="82124" tIns="41061" rIns="82124" bIns="41061" anchor="ctr"/>
          <a:lstStyle/>
          <a:p>
            <a:endParaRPr lang="en-US"/>
          </a:p>
        </p:txBody>
      </p:sp>
      <p:sp>
        <p:nvSpPr>
          <p:cNvPr id="15" name="Picture Placeholder 43"/>
          <p:cNvSpPr>
            <a:spLocks noGrp="1"/>
          </p:cNvSpPr>
          <p:nvPr>
            <p:ph type="pic" sz="quarter" idx="14" hasCustomPrompt="1"/>
          </p:nvPr>
        </p:nvSpPr>
        <p:spPr bwMode="auto">
          <a:xfrm>
            <a:off x="-57151" y="4007104"/>
            <a:ext cx="4100513" cy="1911096"/>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6" name="Picture Placeholder 43"/>
          <p:cNvSpPr>
            <a:spLocks noGrp="1"/>
          </p:cNvSpPr>
          <p:nvPr>
            <p:ph type="pic" sz="quarter" idx="12" hasCustomPrompt="1"/>
          </p:nvPr>
        </p:nvSpPr>
        <p:spPr>
          <a:xfrm>
            <a:off x="4043363" y="4007104"/>
            <a:ext cx="8145462" cy="1911096"/>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42" name="Text Placeholder 41"/>
          <p:cNvSpPr>
            <a:spLocks noGrp="1"/>
          </p:cNvSpPr>
          <p:nvPr>
            <p:ph type="body" sz="quarter" idx="10" hasCustomPrompt="1"/>
          </p:nvPr>
        </p:nvSpPr>
        <p:spPr>
          <a:xfrm>
            <a:off x="977239" y="1038225"/>
            <a:ext cx="9818776" cy="1441451"/>
          </a:xfrm>
        </p:spPr>
        <p:txBody>
          <a:bodyPr>
            <a:noAutofit/>
          </a:bodyPr>
          <a:lstStyle>
            <a:lvl1pPr marL="114300" indent="-118872" algn="l" defTabSz="814388" eaLnBrk="1" hangingPunct="1">
              <a:lnSpc>
                <a:spcPct val="95000"/>
              </a:lnSpc>
              <a:buNone/>
              <a:defRPr sz="2200">
                <a:solidFill>
                  <a:srgbClr val="0183B7"/>
                </a:solidFill>
              </a:defRPr>
            </a:lvl1pPr>
          </a:lstStyle>
          <a:p>
            <a:pPr lvl="0"/>
            <a:r>
              <a:rPr lang="en-US" dirty="0" smtClean="0"/>
              <a:t>“Quote slide option two has text that is left aligned, set in Arial Regular with a point size of 22 points. The maximum quote length should not be more than four lines of text per quote.”</a:t>
            </a:r>
          </a:p>
        </p:txBody>
      </p:sp>
      <p:sp>
        <p:nvSpPr>
          <p:cNvPr id="44" name="Text Placeholder 43"/>
          <p:cNvSpPr>
            <a:spLocks noGrp="1"/>
          </p:cNvSpPr>
          <p:nvPr>
            <p:ph type="body" sz="quarter" idx="11" hasCustomPrompt="1"/>
          </p:nvPr>
        </p:nvSpPr>
        <p:spPr>
          <a:xfrm>
            <a:off x="1080831" y="2773965"/>
            <a:ext cx="9698156" cy="647700"/>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0183B7"/>
                </a:solidFill>
              </a:defRPr>
            </a:lvl1pPr>
          </a:lstStyle>
          <a:p>
            <a:pPr lvl="0"/>
            <a:r>
              <a:rPr lang="en-US" dirty="0" smtClean="0"/>
              <a:t>Source Name</a:t>
            </a:r>
            <a:br>
              <a:rPr lang="en-US" dirty="0" smtClean="0"/>
            </a:br>
            <a:r>
              <a:rPr lang="en-US" dirty="0" smtClean="0"/>
              <a:t>Company XYZ</a:t>
            </a:r>
            <a:endParaRPr lang="en-US" dirty="0"/>
          </a:p>
        </p:txBody>
      </p:sp>
      <p:sp>
        <p:nvSpPr>
          <p:cNvPr id="18"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20"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5"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6"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Quote Option 3">
    <p:spTree>
      <p:nvGrpSpPr>
        <p:cNvPr id="1" name=""/>
        <p:cNvGrpSpPr/>
        <p:nvPr/>
      </p:nvGrpSpPr>
      <p:grpSpPr>
        <a:xfrm>
          <a:off x="0" y="0"/>
          <a:ext cx="0" cy="0"/>
          <a:chOff x="0" y="0"/>
          <a:chExt cx="0" cy="0"/>
        </a:xfrm>
      </p:grpSpPr>
      <p:sp>
        <p:nvSpPr>
          <p:cNvPr id="11" name="Rectangle 2"/>
          <p:cNvSpPr>
            <a:spLocks noChangeArrowheads="1"/>
          </p:cNvSpPr>
          <p:nvPr/>
        </p:nvSpPr>
        <p:spPr bwMode="white">
          <a:xfrm>
            <a:off x="0" y="0"/>
            <a:ext cx="12188825" cy="359923"/>
          </a:xfrm>
          <a:prstGeom prst="rect">
            <a:avLst/>
          </a:prstGeom>
          <a:solidFill>
            <a:schemeClr val="bg1"/>
          </a:solidFill>
          <a:ln w="9525" algn="ctr">
            <a:noFill/>
            <a:miter lim="800000"/>
            <a:headEnd/>
            <a:tailEnd/>
          </a:ln>
          <a:effectLst/>
        </p:spPr>
        <p:txBody>
          <a:bodyPr wrap="square" lIns="82124" tIns="41061" rIns="82124" bIns="41061" anchor="ctr">
            <a:spAutoFit/>
          </a:bodyPr>
          <a:lstStyle/>
          <a:p>
            <a:endParaRPr lang="en-US"/>
          </a:p>
        </p:txBody>
      </p:sp>
      <p:sp>
        <p:nvSpPr>
          <p:cNvPr id="12" name="Rectangle 3"/>
          <p:cNvSpPr>
            <a:spLocks noChangeArrowheads="1"/>
          </p:cNvSpPr>
          <p:nvPr/>
        </p:nvSpPr>
        <p:spPr bwMode="auto">
          <a:xfrm>
            <a:off x="1" y="2092325"/>
            <a:ext cx="737677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42" name="Text Placeholder 41"/>
          <p:cNvSpPr>
            <a:spLocks noGrp="1"/>
          </p:cNvSpPr>
          <p:nvPr>
            <p:ph type="body" sz="quarter" idx="10" hasCustomPrompt="1"/>
          </p:nvPr>
        </p:nvSpPr>
        <p:spPr bwMode="white">
          <a:xfrm>
            <a:off x="982985" y="2487614"/>
            <a:ext cx="5132065" cy="1512887"/>
          </a:xfrm>
        </p:spPr>
        <p:txBody>
          <a:bodyPr>
            <a:noAutofit/>
          </a:bodyPr>
          <a:lstStyle>
            <a:lvl1pPr marL="114300" indent="-118872" algn="l" defTabSz="814388" eaLnBrk="1" hangingPunct="1">
              <a:lnSpc>
                <a:spcPct val="95000"/>
              </a:lnSpc>
              <a:buNone/>
              <a:defRPr sz="1800">
                <a:solidFill>
                  <a:schemeClr val="bg1"/>
                </a:solidFill>
              </a:defRPr>
            </a:lvl1pPr>
          </a:lstStyle>
          <a:p>
            <a:pPr lvl="0"/>
            <a:r>
              <a:rPr lang="en-US" dirty="0" smtClean="0"/>
              <a:t>“Quote slide option three has text that is left aligned, set in Arial Regular with a point size of 18 points. Use no more than five lines of text per quote.”</a:t>
            </a:r>
          </a:p>
        </p:txBody>
      </p:sp>
      <p:sp>
        <p:nvSpPr>
          <p:cNvPr id="44" name="Text Placeholder 43"/>
          <p:cNvSpPr>
            <a:spLocks noGrp="1"/>
          </p:cNvSpPr>
          <p:nvPr>
            <p:ph type="body" sz="quarter" idx="11" hasCustomPrompt="1"/>
          </p:nvPr>
        </p:nvSpPr>
        <p:spPr>
          <a:xfrm>
            <a:off x="1080831" y="4881563"/>
            <a:ext cx="5034219" cy="554266"/>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0183B7"/>
                </a:solidFill>
              </a:defRPr>
            </a:lvl1pPr>
          </a:lstStyle>
          <a:p>
            <a:pPr lvl="0"/>
            <a:r>
              <a:rPr lang="en-US" dirty="0" smtClean="0"/>
              <a:t>Source Name</a:t>
            </a:r>
            <a:br>
              <a:rPr lang="en-US" dirty="0" smtClean="0"/>
            </a:br>
            <a:r>
              <a:rPr lang="en-US" dirty="0" smtClean="0"/>
              <a:t>Company XYZ</a:t>
            </a:r>
            <a:endParaRPr lang="en-US" dirty="0"/>
          </a:p>
        </p:txBody>
      </p:sp>
      <p:sp>
        <p:nvSpPr>
          <p:cNvPr id="14" name="Picture Placeholder 43"/>
          <p:cNvSpPr>
            <a:spLocks noGrp="1"/>
          </p:cNvSpPr>
          <p:nvPr>
            <p:ph type="pic" sz="quarter" idx="14" hasCustomPrompt="1"/>
          </p:nvPr>
        </p:nvSpPr>
        <p:spPr>
          <a:xfrm>
            <a:off x="7119938" y="4368800"/>
            <a:ext cx="5102352" cy="2489200"/>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8" name="Picture Placeholder 43"/>
          <p:cNvSpPr>
            <a:spLocks noGrp="1"/>
          </p:cNvSpPr>
          <p:nvPr>
            <p:ph type="pic" sz="quarter" idx="13" hasCustomPrompt="1"/>
          </p:nvPr>
        </p:nvSpPr>
        <p:spPr>
          <a:xfrm>
            <a:off x="7119938" y="-1"/>
            <a:ext cx="5102352" cy="2095501"/>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24" name="Picture Placeholder 43"/>
          <p:cNvSpPr>
            <a:spLocks noGrp="1"/>
          </p:cNvSpPr>
          <p:nvPr>
            <p:ph type="pic" sz="quarter" idx="12" hasCustomPrompt="1"/>
          </p:nvPr>
        </p:nvSpPr>
        <p:spPr>
          <a:xfrm>
            <a:off x="7119938" y="2095500"/>
            <a:ext cx="5102352" cy="2374900"/>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3"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5"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1"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2"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Quote Option 4">
    <p:spTree>
      <p:nvGrpSpPr>
        <p:cNvPr id="1" name=""/>
        <p:cNvGrpSpPr/>
        <p:nvPr/>
      </p:nvGrpSpPr>
      <p:grpSpPr>
        <a:xfrm>
          <a:off x="0" y="0"/>
          <a:ext cx="0" cy="0"/>
          <a:chOff x="0" y="0"/>
          <a:chExt cx="0" cy="0"/>
        </a:xfrm>
      </p:grpSpPr>
      <p:sp>
        <p:nvSpPr>
          <p:cNvPr id="19" name="Rectangle 3"/>
          <p:cNvSpPr>
            <a:spLocks noChangeArrowheads="1"/>
          </p:cNvSpPr>
          <p:nvPr/>
        </p:nvSpPr>
        <p:spPr bwMode="auto">
          <a:xfrm>
            <a:off x="0" y="2095500"/>
            <a:ext cx="12188825"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11" name="Rectangle 2"/>
          <p:cNvSpPr>
            <a:spLocks noChangeArrowheads="1"/>
          </p:cNvSpPr>
          <p:nvPr/>
        </p:nvSpPr>
        <p:spPr bwMode="white">
          <a:xfrm>
            <a:off x="0" y="0"/>
            <a:ext cx="12188825" cy="359923"/>
          </a:xfrm>
          <a:prstGeom prst="rect">
            <a:avLst/>
          </a:prstGeom>
          <a:solidFill>
            <a:schemeClr val="bg1"/>
          </a:solidFill>
          <a:ln w="9525" algn="ctr">
            <a:noFill/>
            <a:miter lim="800000"/>
            <a:headEnd/>
            <a:tailEnd/>
          </a:ln>
          <a:effectLst/>
        </p:spPr>
        <p:txBody>
          <a:bodyPr wrap="square" lIns="82124" tIns="41061" rIns="82124" bIns="41061" anchor="ctr">
            <a:noAutofit/>
          </a:bodyPr>
          <a:lstStyle/>
          <a:p>
            <a:endParaRPr lang="en-US"/>
          </a:p>
        </p:txBody>
      </p:sp>
      <p:sp>
        <p:nvSpPr>
          <p:cNvPr id="42" name="Text Placeholder 41"/>
          <p:cNvSpPr>
            <a:spLocks noGrp="1"/>
          </p:cNvSpPr>
          <p:nvPr>
            <p:ph type="body" sz="quarter" idx="10" hasCustomPrompt="1"/>
          </p:nvPr>
        </p:nvSpPr>
        <p:spPr bwMode="white">
          <a:xfrm>
            <a:off x="939264" y="2487614"/>
            <a:ext cx="10111983" cy="1512887"/>
          </a:xfrm>
        </p:spPr>
        <p:txBody>
          <a:bodyPr>
            <a:noAutofit/>
          </a:bodyPr>
          <a:lstStyle>
            <a:lvl1pPr marL="114300" indent="-118872" algn="l" defTabSz="814388" eaLnBrk="1" hangingPunct="1">
              <a:lnSpc>
                <a:spcPct val="95000"/>
              </a:lnSpc>
              <a:buNone/>
              <a:defRPr sz="2400" baseline="0">
                <a:solidFill>
                  <a:schemeClr val="bg1"/>
                </a:solidFill>
              </a:defRPr>
            </a:lvl1pPr>
          </a:lstStyle>
          <a:p>
            <a:pPr lvl="0"/>
            <a:r>
              <a:rPr lang="en-US" dirty="0" smtClean="0"/>
              <a:t>“Quote slide option four has text that is left aligned, set in Arial Regular with a point size of 24 points. </a:t>
            </a:r>
            <a:r>
              <a:rPr lang="en-US" dirty="0" smtClean="0">
                <a:solidFill>
                  <a:srgbClr val="FFFFFF"/>
                </a:solidFill>
              </a:rPr>
              <a:t>The maximum quote length should not be more than four lines of text per quote</a:t>
            </a:r>
            <a:r>
              <a:rPr lang="en-US" dirty="0" smtClean="0"/>
              <a:t>.”</a:t>
            </a:r>
          </a:p>
        </p:txBody>
      </p:sp>
      <p:sp>
        <p:nvSpPr>
          <p:cNvPr id="44" name="Text Placeholder 43"/>
          <p:cNvSpPr>
            <a:spLocks noGrp="1"/>
          </p:cNvSpPr>
          <p:nvPr>
            <p:ph type="body" sz="quarter" idx="11" hasCustomPrompt="1"/>
          </p:nvPr>
        </p:nvSpPr>
        <p:spPr>
          <a:xfrm>
            <a:off x="1080830" y="4881563"/>
            <a:ext cx="9946032" cy="554266"/>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0183B7"/>
                </a:solidFill>
              </a:defRPr>
            </a:lvl1pPr>
          </a:lstStyle>
          <a:p>
            <a:pPr lvl="0"/>
            <a:r>
              <a:rPr lang="en-US" dirty="0" smtClean="0"/>
              <a:t>Source Name</a:t>
            </a:r>
            <a:br>
              <a:rPr lang="en-US" dirty="0" smtClean="0"/>
            </a:br>
            <a:r>
              <a:rPr lang="en-US" dirty="0" smtClean="0"/>
              <a:t>Company XYZ</a:t>
            </a:r>
            <a:endParaRPr lang="en-US" dirty="0"/>
          </a:p>
        </p:txBody>
      </p:sp>
      <p:sp>
        <p:nvSpPr>
          <p:cNvPr id="15"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6"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7"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8"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hasCustomPrompt="1"/>
          </p:nvPr>
        </p:nvSpPr>
        <p:spPr>
          <a:xfrm>
            <a:off x="1082444" y="304800"/>
            <a:ext cx="9911883" cy="838200"/>
          </a:xfrm>
        </p:spPr>
        <p:txBody>
          <a:bodyPr/>
          <a:lstStyle>
            <a:lvl1pPr>
              <a:defRPr/>
            </a:lvl1pPr>
          </a:lstStyle>
          <a:p>
            <a:r>
              <a:rPr lang="en-US" dirty="0" smtClean="0"/>
              <a:t>Slide Title Goes Here</a:t>
            </a:r>
            <a:endParaRPr lang="en-US" dirty="0"/>
          </a:p>
        </p:txBody>
      </p:sp>
      <p:sp>
        <p:nvSpPr>
          <p:cNvPr id="36" name="Chart Placeholder 35"/>
          <p:cNvSpPr>
            <a:spLocks noGrp="1"/>
          </p:cNvSpPr>
          <p:nvPr>
            <p:ph type="chart" sz="quarter" idx="10"/>
          </p:nvPr>
        </p:nvSpPr>
        <p:spPr>
          <a:xfrm>
            <a:off x="625243" y="1625147"/>
            <a:ext cx="10369084" cy="3803196"/>
          </a:xfrm>
        </p:spPr>
        <p:txBody>
          <a:bodyPr anchor="ctr" anchorCtr="1"/>
          <a:lstStyle>
            <a:lvl1pPr>
              <a:buNone/>
              <a:defRPr/>
            </a:lvl1pPr>
          </a:lstStyle>
          <a:p>
            <a:r>
              <a:rPr lang="en-US" smtClean="0"/>
              <a:t>Click icon to add chart</a:t>
            </a:r>
            <a:endParaRPr lang="en-US"/>
          </a:p>
        </p:txBody>
      </p:sp>
      <p:sp>
        <p:nvSpPr>
          <p:cNvPr id="5" name="Text Placeholder 9"/>
          <p:cNvSpPr>
            <a:spLocks noGrp="1"/>
          </p:cNvSpPr>
          <p:nvPr>
            <p:ph type="body" sz="quarter" idx="11" hasCustomPrompt="1"/>
          </p:nvPr>
        </p:nvSpPr>
        <p:spPr>
          <a:xfrm>
            <a:off x="1082442"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6" name="Table Placeholder 5"/>
          <p:cNvSpPr>
            <a:spLocks noGrp="1"/>
          </p:cNvSpPr>
          <p:nvPr>
            <p:ph type="tbl" sz="quarter" idx="11"/>
          </p:nvPr>
        </p:nvSpPr>
        <p:spPr>
          <a:xfrm>
            <a:off x="1082444" y="1625374"/>
            <a:ext cx="10118956" cy="4281941"/>
          </a:xfrm>
        </p:spPr>
        <p:txBody>
          <a:bodyPr anchor="ctr" anchorCtr="1"/>
          <a:lstStyle>
            <a:lvl1pPr>
              <a:buNone/>
              <a:defRPr/>
            </a:lvl1pPr>
          </a:lstStyle>
          <a:p>
            <a:r>
              <a:rPr lang="en-US" smtClean="0"/>
              <a:t>Click icon to add table</a:t>
            </a:r>
            <a:endParaRPr lang="en-US"/>
          </a:p>
        </p:txBody>
      </p:sp>
      <p:sp>
        <p:nvSpPr>
          <p:cNvPr id="39" name="Title 1"/>
          <p:cNvSpPr>
            <a:spLocks noGrp="1"/>
          </p:cNvSpPr>
          <p:nvPr>
            <p:ph type="title" hasCustomPrompt="1"/>
          </p:nvPr>
        </p:nvSpPr>
        <p:spPr>
          <a:xfrm>
            <a:off x="1082444" y="304800"/>
            <a:ext cx="9911883" cy="838200"/>
          </a:xfrm>
        </p:spPr>
        <p:txBody>
          <a:bodyPr/>
          <a:lstStyle>
            <a:lvl1pPr>
              <a:defRPr/>
            </a:lvl1pPr>
          </a:lstStyle>
          <a:p>
            <a:r>
              <a:rPr lang="en-US" dirty="0" smtClean="0"/>
              <a:t>Slide Title Goes Here</a:t>
            </a:r>
            <a:endParaRPr lang="en-US" dirty="0"/>
          </a:p>
        </p:txBody>
      </p:sp>
      <p:sp>
        <p:nvSpPr>
          <p:cNvPr id="5" name="Text Placeholder 9"/>
          <p:cNvSpPr>
            <a:spLocks noGrp="1"/>
          </p:cNvSpPr>
          <p:nvPr>
            <p:ph type="body" sz="quarter" idx="12" hasCustomPrompt="1"/>
          </p:nvPr>
        </p:nvSpPr>
        <p:spPr>
          <a:xfrm>
            <a:off x="1082442"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Segue Option 1">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9" name="Title 1"/>
          <p:cNvSpPr>
            <a:spLocks noGrp="1"/>
          </p:cNvSpPr>
          <p:nvPr>
            <p:ph type="ctrTitle" hasCustomPrompt="1"/>
          </p:nvPr>
        </p:nvSpPr>
        <p:spPr bwMode="white">
          <a:xfrm>
            <a:off x="1060940" y="2774950"/>
            <a:ext cx="5055823"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8" name="Rectangle 7"/>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0"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1"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2"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3"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Segue Option 2">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11" name="Rectangle 10"/>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3" name="Title 1"/>
          <p:cNvSpPr>
            <a:spLocks noGrp="1"/>
          </p:cNvSpPr>
          <p:nvPr>
            <p:ph type="ctrTitle" hasCustomPrompt="1"/>
          </p:nvPr>
        </p:nvSpPr>
        <p:spPr bwMode="white">
          <a:xfrm>
            <a:off x="1060940" y="2774950"/>
            <a:ext cx="5055823"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30" name="Rectangle 10"/>
          <p:cNvSpPr>
            <a:spLocks noChangeArrowheads="1"/>
          </p:cNvSpPr>
          <p:nvPr/>
        </p:nvSpPr>
        <p:spPr bwMode="white">
          <a:xfrm>
            <a:off x="0" y="4492625"/>
            <a:ext cx="12188825" cy="2403475"/>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13" name="Rectangle 10"/>
          <p:cNvSpPr>
            <a:spLocks noChangeArrowheads="1"/>
          </p:cNvSpPr>
          <p:nvPr userDrawn="1"/>
        </p:nvSpPr>
        <p:spPr bwMode="white">
          <a:xfrm>
            <a:off x="0" y="0"/>
            <a:ext cx="12188825" cy="2095500"/>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14"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5"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0"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1"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Segue Option 3">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 name="Title 1"/>
          <p:cNvSpPr>
            <a:spLocks noGrp="1"/>
          </p:cNvSpPr>
          <p:nvPr>
            <p:ph type="ctrTitle" hasCustomPrompt="1"/>
          </p:nvPr>
        </p:nvSpPr>
        <p:spPr bwMode="white">
          <a:xfrm>
            <a:off x="1060940" y="2774950"/>
            <a:ext cx="5055823"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15" name="Picture Placeholder 43"/>
          <p:cNvSpPr>
            <a:spLocks noGrp="1"/>
          </p:cNvSpPr>
          <p:nvPr>
            <p:ph type="pic" sz="quarter" idx="14" hasCustomPrompt="1"/>
          </p:nvPr>
        </p:nvSpPr>
        <p:spPr>
          <a:xfrm>
            <a:off x="7119938" y="4368800"/>
            <a:ext cx="5102352" cy="2489200"/>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6" name="Picture Placeholder 43"/>
          <p:cNvSpPr>
            <a:spLocks noGrp="1"/>
          </p:cNvSpPr>
          <p:nvPr>
            <p:ph type="pic" sz="quarter" idx="13" hasCustomPrompt="1"/>
          </p:nvPr>
        </p:nvSpPr>
        <p:spPr>
          <a:xfrm>
            <a:off x="7119938" y="-1"/>
            <a:ext cx="5102352" cy="2095501"/>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22" name="Picture Placeholder 43"/>
          <p:cNvSpPr>
            <a:spLocks noGrp="1"/>
          </p:cNvSpPr>
          <p:nvPr>
            <p:ph type="pic" sz="quarter" idx="12" hasCustomPrompt="1"/>
          </p:nvPr>
        </p:nvSpPr>
        <p:spPr>
          <a:xfrm>
            <a:off x="7119938" y="2095500"/>
            <a:ext cx="5102352" cy="2374900"/>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1"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4"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9"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0"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Vertical 1">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90615" y="4733926"/>
            <a:ext cx="5011735" cy="3714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44"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 name="Title 1"/>
          <p:cNvSpPr>
            <a:spLocks noGrp="1"/>
          </p:cNvSpPr>
          <p:nvPr>
            <p:ph type="ctrTitle" hasCustomPrompt="1"/>
          </p:nvPr>
        </p:nvSpPr>
        <p:spPr bwMode="white">
          <a:xfrm>
            <a:off x="1090615" y="2774950"/>
            <a:ext cx="5011736" cy="1022350"/>
          </a:xfrm>
        </p:spPr>
        <p:txBody>
          <a:bodyPr anchor="ctr" anchorCtr="0"/>
          <a:lstStyle>
            <a:lvl1pPr>
              <a:defRPr b="0">
                <a:solidFill>
                  <a:schemeClr val="bg2"/>
                </a:solidFill>
              </a:defRPr>
            </a:lvl1pPr>
          </a:lstStyle>
          <a:p>
            <a:r>
              <a:rPr lang="en-US" dirty="0" smtClean="0"/>
              <a:t>Presentation Title Goes Here</a:t>
            </a:r>
            <a:endParaRPr lang="en-US" dirty="0"/>
          </a:p>
        </p:txBody>
      </p:sp>
      <p:grpSp>
        <p:nvGrpSpPr>
          <p:cNvPr id="4" name="Group 7"/>
          <p:cNvGrpSpPr>
            <a:grpSpLocks/>
          </p:cNvGrpSpPr>
          <p:nvPr userDrawn="1"/>
        </p:nvGrpSpPr>
        <p:grpSpPr bwMode="auto">
          <a:xfrm>
            <a:off x="1055635" y="528479"/>
            <a:ext cx="1447800" cy="769937"/>
            <a:chOff x="3272" y="1316"/>
            <a:chExt cx="1889" cy="1002"/>
          </a:xfrm>
        </p:grpSpPr>
        <p:sp>
          <p:nvSpPr>
            <p:cNvPr id="11"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12" name="Rectangle 11"/>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13" name="Freeform 12"/>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14" name="Freeform 13"/>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15" name="Freeform 14"/>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16" name="Freeform 15"/>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17" name="Freeform 16"/>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18" name="Freeform 17"/>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19" name="Freeform 18"/>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0" name="Freeform 19"/>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1" name="Freeform 20"/>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22" name="Freeform 21"/>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3" name="Freeform 22"/>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4" name="Freeform 23"/>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6" name="Freeform 25"/>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
        <p:nvSpPr>
          <p:cNvPr id="28" name="Rectangle 27"/>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Segue Option 4">
    <p:spTree>
      <p:nvGrpSpPr>
        <p:cNvPr id="1" name=""/>
        <p:cNvGrpSpPr/>
        <p:nvPr/>
      </p:nvGrpSpPr>
      <p:grpSpPr>
        <a:xfrm>
          <a:off x="0" y="0"/>
          <a:ext cx="0" cy="0"/>
          <a:chOff x="0" y="0"/>
          <a:chExt cx="0" cy="0"/>
        </a:xfrm>
      </p:grpSpPr>
      <p:sp>
        <p:nvSpPr>
          <p:cNvPr id="31" name="Title 1"/>
          <p:cNvSpPr>
            <a:spLocks noGrp="1"/>
          </p:cNvSpPr>
          <p:nvPr>
            <p:ph type="ctrTitle" hasCustomPrompt="1"/>
          </p:nvPr>
        </p:nvSpPr>
        <p:spPr>
          <a:xfrm>
            <a:off x="1093624" y="4311142"/>
            <a:ext cx="9074314" cy="1022350"/>
          </a:xfrm>
        </p:spPr>
        <p:txBody>
          <a:bodyPr anchor="ctr" anchorCtr="0"/>
          <a:lstStyle>
            <a:lvl1pPr>
              <a:defRPr b="0">
                <a:solidFill>
                  <a:schemeClr val="tx1"/>
                </a:solidFill>
              </a:defRPr>
            </a:lvl1pPr>
          </a:lstStyle>
          <a:p>
            <a:r>
              <a:rPr lang="en-US" dirty="0" smtClean="0"/>
              <a:t>Segue Text Here</a:t>
            </a:r>
            <a:endParaRPr lang="en-US" dirty="0"/>
          </a:p>
        </p:txBody>
      </p:sp>
      <p:sp>
        <p:nvSpPr>
          <p:cNvPr id="12" name="Rectangle 11"/>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43"/>
          <p:cNvSpPr>
            <a:spLocks noGrp="1"/>
          </p:cNvSpPr>
          <p:nvPr>
            <p:ph type="pic" sz="quarter" idx="12" hasCustomPrompt="1"/>
          </p:nvPr>
        </p:nvSpPr>
        <p:spPr>
          <a:xfrm>
            <a:off x="-32068" y="1618488"/>
            <a:ext cx="12252960" cy="2359152"/>
          </a:xfrm>
          <a:solidFill>
            <a:schemeClr val="bg2">
              <a:lumMod val="65000"/>
            </a:schemeClr>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9"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0"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1"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4"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Segue Option 5">
    <p:spTree>
      <p:nvGrpSpPr>
        <p:cNvPr id="1" name=""/>
        <p:cNvGrpSpPr/>
        <p:nvPr/>
      </p:nvGrpSpPr>
      <p:grpSpPr>
        <a:xfrm>
          <a:off x="0" y="0"/>
          <a:ext cx="0" cy="0"/>
          <a:chOff x="0" y="0"/>
          <a:chExt cx="0" cy="0"/>
        </a:xfrm>
      </p:grpSpPr>
      <p:sp>
        <p:nvSpPr>
          <p:cNvPr id="26" name="Rectangle 3"/>
          <p:cNvSpPr>
            <a:spLocks noChangeArrowheads="1"/>
          </p:cNvSpPr>
          <p:nvPr userDrawn="1"/>
        </p:nvSpPr>
        <p:spPr bwMode="hidden">
          <a:xfrm>
            <a:off x="0" y="3992880"/>
            <a:ext cx="12188825" cy="1184910"/>
          </a:xfrm>
          <a:prstGeom prst="rect">
            <a:avLst/>
          </a:prstGeom>
          <a:gradFill rotWithShape="1">
            <a:gsLst>
              <a:gs pos="0">
                <a:srgbClr val="8E8E95">
                  <a:alpha val="49804"/>
                </a:srgbClr>
              </a:gs>
              <a:gs pos="100000">
                <a:srgbClr val="8E8E95">
                  <a:gamma/>
                  <a:shade val="46275"/>
                  <a:invGamma/>
                  <a:alpha val="0"/>
                </a:srgbClr>
              </a:gs>
            </a:gsLst>
            <a:lin ang="5400000" scaled="1"/>
          </a:gradFill>
          <a:ln w="9525" algn="ctr">
            <a:noFill/>
            <a:miter lim="800000"/>
            <a:headEnd/>
            <a:tailEnd/>
          </a:ln>
          <a:effectLst/>
        </p:spPr>
        <p:txBody>
          <a:bodyPr lIns="82124" tIns="41061" rIns="82124" bIns="41061" anchor="ctr"/>
          <a:lstStyle/>
          <a:p>
            <a:endParaRPr lang="en-US">
              <a:solidFill>
                <a:srgbClr val="FFFFFF"/>
              </a:solidFill>
            </a:endParaRPr>
          </a:p>
        </p:txBody>
      </p:sp>
      <p:sp>
        <p:nvSpPr>
          <p:cNvPr id="14" name="Rectangle 13"/>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43"/>
          <p:cNvSpPr>
            <a:spLocks noGrp="1"/>
          </p:cNvSpPr>
          <p:nvPr>
            <p:ph type="pic" sz="quarter" idx="12" hasCustomPrompt="1"/>
          </p:nvPr>
        </p:nvSpPr>
        <p:spPr>
          <a:xfrm>
            <a:off x="-32068" y="1618488"/>
            <a:ext cx="12252960" cy="2359152"/>
          </a:xfrm>
          <a:solidFill>
            <a:schemeClr val="bg2">
              <a:lumMod val="65000"/>
            </a:schemeClr>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2" name="Title 1"/>
          <p:cNvSpPr>
            <a:spLocks noGrp="1"/>
          </p:cNvSpPr>
          <p:nvPr>
            <p:ph type="ctrTitle" hasCustomPrompt="1"/>
          </p:nvPr>
        </p:nvSpPr>
        <p:spPr>
          <a:xfrm>
            <a:off x="1093624" y="4311142"/>
            <a:ext cx="9074314" cy="1022350"/>
          </a:xfrm>
        </p:spPr>
        <p:txBody>
          <a:bodyPr anchor="ctr" anchorCtr="0"/>
          <a:lstStyle>
            <a:lvl1pPr>
              <a:defRPr b="0">
                <a:solidFill>
                  <a:schemeClr val="tx1"/>
                </a:solidFill>
              </a:defRPr>
            </a:lvl1pPr>
          </a:lstStyle>
          <a:p>
            <a:r>
              <a:rPr lang="en-US" dirty="0" smtClean="0"/>
              <a:t>Segue 5</a:t>
            </a:r>
            <a:endParaRPr lang="en-US" dirty="0"/>
          </a:p>
        </p:txBody>
      </p:sp>
      <p:sp>
        <p:nvSpPr>
          <p:cNvPr id="10" name="Rectangle 4"/>
          <p:cNvSpPr>
            <a:spLocks noChangeArrowheads="1"/>
          </p:cNvSpPr>
          <p:nvPr userDrawn="1"/>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11"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3"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6"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Closing Slide">
    <p:spTree>
      <p:nvGrpSpPr>
        <p:cNvPr id="1" name=""/>
        <p:cNvGrpSpPr/>
        <p:nvPr/>
      </p:nvGrpSpPr>
      <p:grpSpPr>
        <a:xfrm>
          <a:off x="0" y="0"/>
          <a:ext cx="0" cy="0"/>
          <a:chOff x="0" y="0"/>
          <a:chExt cx="0" cy="0"/>
        </a:xfrm>
      </p:grpSpPr>
      <p:sp>
        <p:nvSpPr>
          <p:cNvPr id="3" name="Rectangle 2"/>
          <p:cNvSpPr/>
          <p:nvPr/>
        </p:nvSpPr>
        <p:spPr bwMode="white">
          <a:xfrm>
            <a:off x="0" y="0"/>
            <a:ext cx="1218882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9" descr="Cisco_Logo_rgb_large2"/>
          <p:cNvPicPr>
            <a:picLocks noChangeAspect="1" noChangeArrowheads="1"/>
          </p:cNvPicPr>
          <p:nvPr/>
        </p:nvPicPr>
        <p:blipFill>
          <a:blip r:embed="rId2" cstate="print"/>
          <a:srcRect/>
          <a:stretch>
            <a:fillRect/>
          </a:stretch>
        </p:blipFill>
        <p:spPr bwMode="auto">
          <a:xfrm>
            <a:off x="4330700" y="2420938"/>
            <a:ext cx="3529013" cy="1857375"/>
          </a:xfrm>
          <a:prstGeom prst="rect">
            <a:avLst/>
          </a:prstGeom>
          <a:noFill/>
        </p:spPr>
      </p:pic>
      <p:pic>
        <p:nvPicPr>
          <p:cNvPr id="11" name="Picture 119" descr="Cisco_Logo_rgb_large2"/>
          <p:cNvPicPr>
            <a:picLocks noChangeAspect="1" noChangeArrowheads="1"/>
          </p:cNvPicPr>
          <p:nvPr userDrawn="1"/>
        </p:nvPicPr>
        <p:blipFill>
          <a:blip r:embed="rId2" cstate="print"/>
          <a:srcRect/>
          <a:stretch>
            <a:fillRect/>
          </a:stretch>
        </p:blipFill>
        <p:spPr bwMode="black">
          <a:xfrm>
            <a:off x="4330700" y="2420938"/>
            <a:ext cx="3529013" cy="1857375"/>
          </a:xfrm>
          <a:prstGeom prst="rect">
            <a:avLst/>
          </a:prstGeom>
          <a:noFill/>
        </p:spPr>
      </p:pic>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369939" name="Rectangle 275"/>
          <p:cNvSpPr>
            <a:spLocks noChangeArrowheads="1"/>
          </p:cNvSpPr>
          <p:nvPr/>
        </p:nvSpPr>
        <p:spPr bwMode="auto">
          <a:xfrm rot="16200000">
            <a:off x="4722813" y="-3122613"/>
            <a:ext cx="2743200" cy="12188825"/>
          </a:xfrm>
          <a:prstGeom prst="rect">
            <a:avLst/>
          </a:prstGeom>
          <a:solidFill>
            <a:srgbClr val="015F85"/>
          </a:solidFill>
          <a:ln w="9525" algn="ctr">
            <a:noFill/>
            <a:miter lim="800000"/>
            <a:headEnd/>
            <a:tailEnd/>
          </a:ln>
          <a:effectLst/>
        </p:spPr>
        <p:txBody>
          <a:bodyPr wrap="none" lIns="73025" tIns="36512" rIns="73025" bIns="36512" anchor="ctr"/>
          <a:lstStyle/>
          <a:p>
            <a:endParaRPr lang="en-US"/>
          </a:p>
        </p:txBody>
      </p:sp>
      <p:sp>
        <p:nvSpPr>
          <p:cNvPr id="369942" name="Rectangle 278"/>
          <p:cNvSpPr>
            <a:spLocks noChangeArrowheads="1"/>
          </p:cNvSpPr>
          <p:nvPr/>
        </p:nvSpPr>
        <p:spPr bwMode="auto">
          <a:xfrm>
            <a:off x="1534185" y="6672263"/>
            <a:ext cx="2041365"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b="0">
                <a:solidFill>
                  <a:srgbClr val="D3D3D3"/>
                </a:solidFill>
              </a:rPr>
              <a:t>© 2006 Cisco Systems, Inc. All rights reserved.</a:t>
            </a:r>
          </a:p>
        </p:txBody>
      </p:sp>
      <p:sp>
        <p:nvSpPr>
          <p:cNvPr id="369943" name="Rectangle 279"/>
          <p:cNvSpPr>
            <a:spLocks noChangeArrowheads="1"/>
          </p:cNvSpPr>
          <p:nvPr/>
        </p:nvSpPr>
        <p:spPr bwMode="auto">
          <a:xfrm>
            <a:off x="4514728" y="6672263"/>
            <a:ext cx="885600" cy="190646"/>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b="0">
                <a:solidFill>
                  <a:schemeClr val="tx2"/>
                </a:solidFill>
              </a:rPr>
              <a:t>Cisco Confidential</a:t>
            </a:r>
          </a:p>
        </p:txBody>
      </p:sp>
      <p:sp>
        <p:nvSpPr>
          <p:cNvPr id="369944" name="Rectangle 280"/>
          <p:cNvSpPr>
            <a:spLocks noChangeArrowheads="1"/>
          </p:cNvSpPr>
          <p:nvPr/>
        </p:nvSpPr>
        <p:spPr bwMode="auto">
          <a:xfrm>
            <a:off x="258167" y="6672263"/>
            <a:ext cx="1282366"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b="0">
                <a:solidFill>
                  <a:srgbClr val="D3D3D3"/>
                </a:solidFill>
              </a:rPr>
              <a:t>Presentation_ID</a:t>
            </a:r>
          </a:p>
        </p:txBody>
      </p:sp>
      <p:sp>
        <p:nvSpPr>
          <p:cNvPr id="369945" name="Rectangle 281"/>
          <p:cNvSpPr>
            <a:spLocks noChangeArrowheads="1"/>
          </p:cNvSpPr>
          <p:nvPr/>
        </p:nvSpPr>
        <p:spPr bwMode="auto">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57EF8A1D-9AA3-4FC0-985A-33C994E37E7B}" type="slidenum">
              <a:rPr lang="en-US" sz="1000" b="0">
                <a:solidFill>
                  <a:schemeClr val="tx2"/>
                </a:solidFill>
              </a:rPr>
              <a:pPr algn="r" defTabSz="814388">
                <a:lnSpc>
                  <a:spcPct val="100000"/>
                </a:lnSpc>
              </a:pPr>
              <a:t>‹#›</a:t>
            </a:fld>
            <a:endParaRPr lang="en-US" sz="1000" b="0">
              <a:solidFill>
                <a:schemeClr val="tx2"/>
              </a:solidFill>
            </a:endParaRPr>
          </a:p>
        </p:txBody>
      </p:sp>
      <p:grpSp>
        <p:nvGrpSpPr>
          <p:cNvPr id="2" name="Group 283"/>
          <p:cNvGrpSpPr>
            <a:grpSpLocks/>
          </p:cNvGrpSpPr>
          <p:nvPr/>
        </p:nvGrpSpPr>
        <p:grpSpPr bwMode="auto">
          <a:xfrm>
            <a:off x="812588" y="525464"/>
            <a:ext cx="1929897" cy="769937"/>
            <a:chOff x="3272" y="1316"/>
            <a:chExt cx="1889" cy="1002"/>
          </a:xfrm>
        </p:grpSpPr>
        <p:sp>
          <p:nvSpPr>
            <p:cNvPr id="369948" name="AutoShape 284"/>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369949" name="Rectangle 285"/>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369950" name="Freeform 286"/>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369951" name="Freeform 287"/>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369952" name="Freeform 288"/>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369953" name="Freeform 289"/>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369954" name="Freeform 290"/>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369955" name="Freeform 291"/>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369956" name="Freeform 292"/>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369957" name="Freeform 293"/>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69958" name="Freeform 294"/>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369959" name="Freeform 295"/>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69960" name="Freeform 296"/>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369961" name="Freeform 297"/>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69962" name="Freeform 298"/>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
        <p:nvSpPr>
          <p:cNvPr id="369873" name="Rectangle 209"/>
          <p:cNvSpPr>
            <a:spLocks noGrp="1" noChangeArrowheads="1"/>
          </p:cNvSpPr>
          <p:nvPr>
            <p:ph type="ctrTitle"/>
          </p:nvPr>
        </p:nvSpPr>
        <p:spPr bwMode="white">
          <a:xfrm>
            <a:off x="867608" y="2557463"/>
            <a:ext cx="5023658" cy="830262"/>
          </a:xfrm>
          <a:ln/>
        </p:spPr>
        <p:txBody>
          <a:bodyPr anchor="ctr"/>
          <a:lstStyle>
            <a:lvl1pPr>
              <a:defRPr sz="3000" b="0">
                <a:solidFill>
                  <a:srgbClr val="FFFFFF"/>
                </a:solidFill>
              </a:defRPr>
            </a:lvl1pPr>
          </a:lstStyle>
          <a:p>
            <a:r>
              <a:rPr lang="en-US"/>
              <a:t>Click To Edit Master Title Style</a:t>
            </a:r>
          </a:p>
        </p:txBody>
      </p:sp>
      <p:sp>
        <p:nvSpPr>
          <p:cNvPr id="369874" name="Rectangle 210"/>
          <p:cNvSpPr>
            <a:spLocks noGrp="1" noChangeArrowheads="1"/>
          </p:cNvSpPr>
          <p:nvPr>
            <p:ph type="subTitle" idx="1"/>
          </p:nvPr>
        </p:nvSpPr>
        <p:spPr>
          <a:xfrm>
            <a:off x="867607" y="4733925"/>
            <a:ext cx="9251657" cy="419100"/>
          </a:xfrm>
          <a:ln/>
        </p:spPr>
        <p:txBody>
          <a:bodyPr/>
          <a:lstStyle>
            <a:lvl1pPr marL="0" indent="0">
              <a:lnSpc>
                <a:spcPct val="90000"/>
              </a:lnSpc>
              <a:buFont typeface="Wingdings" pitchFamily="2" charset="2"/>
              <a:buNone/>
              <a:defRPr sz="2000" b="1">
                <a:solidFill>
                  <a:schemeClr val="bg2"/>
                </a:solidFill>
              </a:defRPr>
            </a:lvl1pPr>
          </a:lstStyle>
          <a:p>
            <a:r>
              <a:rPr lang="en-US"/>
              <a:t>Click to Edit Master Subtitle Style</a:t>
            </a:r>
          </a:p>
        </p:txBody>
      </p:sp>
      <p:pic>
        <p:nvPicPr>
          <p:cNvPr id="369988" name="Picture 324" descr="MAE17639"/>
          <p:cNvPicPr>
            <a:picLocks noChangeAspect="1" noChangeArrowheads="1"/>
          </p:cNvPicPr>
          <p:nvPr/>
        </p:nvPicPr>
        <p:blipFill>
          <a:blip r:embed="rId2"/>
          <a:srcRect/>
          <a:stretch>
            <a:fillRect/>
          </a:stretch>
        </p:blipFill>
        <p:spPr bwMode="auto">
          <a:xfrm>
            <a:off x="6096529" y="1600200"/>
            <a:ext cx="6092296" cy="2743200"/>
          </a:xfrm>
          <a:prstGeom prst="rect">
            <a:avLst/>
          </a:prstGeom>
          <a:noFill/>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Vertical 2">
    <p:spTree>
      <p:nvGrpSpPr>
        <p:cNvPr id="1" name=""/>
        <p:cNvGrpSpPr/>
        <p:nvPr/>
      </p:nvGrpSpPr>
      <p:grpSpPr>
        <a:xfrm>
          <a:off x="0" y="0"/>
          <a:ext cx="0" cy="0"/>
          <a:chOff x="0" y="0"/>
          <a:chExt cx="0" cy="0"/>
        </a:xfrm>
      </p:grpSpPr>
      <p:sp>
        <p:nvSpPr>
          <p:cNvPr id="45" name="Rectangle 3"/>
          <p:cNvSpPr>
            <a:spLocks noChangeArrowheads="1"/>
          </p:cNvSpPr>
          <p:nvPr/>
        </p:nvSpPr>
        <p:spPr bwMode="hidden">
          <a:xfrm>
            <a:off x="0" y="0"/>
            <a:ext cx="12188825" cy="177800"/>
          </a:xfrm>
          <a:prstGeom prst="rect">
            <a:avLst/>
          </a:prstGeom>
          <a:solidFill>
            <a:schemeClr val="bg2"/>
          </a:solidFill>
          <a:ln w="25400" algn="ctr">
            <a:noFill/>
            <a:miter lim="800000"/>
            <a:headEnd/>
            <a:tailEnd/>
          </a:ln>
          <a:effectLst/>
        </p:spPr>
        <p:txBody>
          <a:bodyPr wrap="none" anchor="ctr"/>
          <a:lstStyle/>
          <a:p>
            <a:endParaRPr lang="en-US"/>
          </a:p>
        </p:txBody>
      </p:sp>
      <p:sp>
        <p:nvSpPr>
          <p:cNvPr id="27" name="Rectangle 3"/>
          <p:cNvSpPr>
            <a:spLocks noChangeArrowheads="1"/>
          </p:cNvSpPr>
          <p:nvPr/>
        </p:nvSpPr>
        <p:spPr bwMode="white">
          <a:xfrm>
            <a:off x="0" y="0"/>
            <a:ext cx="12188825" cy="177800"/>
          </a:xfrm>
          <a:prstGeom prst="rect">
            <a:avLst/>
          </a:prstGeom>
          <a:solidFill>
            <a:schemeClr val="bg2"/>
          </a:solidFill>
          <a:ln w="25400" algn="ctr">
            <a:noFill/>
            <a:miter lim="800000"/>
            <a:headEnd/>
            <a:tailEnd/>
          </a:ln>
          <a:effectLst/>
        </p:spPr>
        <p:txBody>
          <a:bodyPr wrap="none" anchor="ctr"/>
          <a:lstStyle/>
          <a:p>
            <a:endParaRPr lang="en-US"/>
          </a:p>
        </p:txBody>
      </p:sp>
      <p:sp>
        <p:nvSpPr>
          <p:cNvPr id="46"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31" name="Rectangle 30"/>
          <p:cNvSpPr/>
          <p:nvPr userDrawn="1"/>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icture Placeholder 43"/>
          <p:cNvSpPr>
            <a:spLocks noGrp="1"/>
          </p:cNvSpPr>
          <p:nvPr>
            <p:ph type="pic" sz="quarter" idx="12" hasCustomPrompt="1"/>
          </p:nvPr>
        </p:nvSpPr>
        <p:spPr>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90615" y="4733926"/>
            <a:ext cx="5024435" cy="3714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bwMode="white">
          <a:xfrm>
            <a:off x="1090615" y="2774950"/>
            <a:ext cx="5024436" cy="1022350"/>
          </a:xfrm>
        </p:spPr>
        <p:txBody>
          <a:bodyPr anchor="ctr" anchorCtr="0"/>
          <a:lstStyle>
            <a:lvl1pPr>
              <a:defRPr b="0">
                <a:solidFill>
                  <a:schemeClr val="bg2"/>
                </a:solidFill>
              </a:defRPr>
            </a:lvl1pPr>
          </a:lstStyle>
          <a:p>
            <a:r>
              <a:rPr lang="en-US" dirty="0" smtClean="0"/>
              <a:t>Presentation Title Goes Here</a:t>
            </a:r>
            <a:endParaRPr lang="en-US" dirty="0"/>
          </a:p>
        </p:txBody>
      </p:sp>
      <p:grpSp>
        <p:nvGrpSpPr>
          <p:cNvPr id="4" name="Group 7"/>
          <p:cNvGrpSpPr>
            <a:grpSpLocks/>
          </p:cNvGrpSpPr>
          <p:nvPr userDrawn="1"/>
        </p:nvGrpSpPr>
        <p:grpSpPr bwMode="auto">
          <a:xfrm>
            <a:off x="1055635" y="528479"/>
            <a:ext cx="1447800" cy="769937"/>
            <a:chOff x="3272" y="1316"/>
            <a:chExt cx="1889" cy="1002"/>
          </a:xfrm>
        </p:grpSpPr>
        <p:sp>
          <p:nvSpPr>
            <p:cNvPr id="13"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14" name="Rectangle 13"/>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15" name="Freeform 14"/>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16" name="Freeform 15"/>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17" name="Freeform 16"/>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18" name="Freeform 17"/>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19" name="Freeform 18"/>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20" name="Freeform 19"/>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21" name="Freeform 20"/>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2" name="Freeform 21"/>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3" name="Freeform 22"/>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26" name="Freeform 25"/>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28" name="Freeform 27"/>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29" name="Freeform 28"/>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0" name="Freeform 29"/>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
        <p:nvSpPr>
          <p:cNvPr id="52" name="Rectangle 10"/>
          <p:cNvSpPr>
            <a:spLocks noChangeArrowheads="1"/>
          </p:cNvSpPr>
          <p:nvPr userDrawn="1"/>
        </p:nvSpPr>
        <p:spPr bwMode="white">
          <a:xfrm>
            <a:off x="7086473" y="-1"/>
            <a:ext cx="5102352" cy="2081213"/>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53" name="Rectangle 10"/>
          <p:cNvSpPr>
            <a:spLocks noChangeArrowheads="1"/>
          </p:cNvSpPr>
          <p:nvPr userDrawn="1"/>
        </p:nvSpPr>
        <p:spPr bwMode="white">
          <a:xfrm>
            <a:off x="7086472" y="4476750"/>
            <a:ext cx="5093915" cy="2381250"/>
          </a:xfrm>
          <a:prstGeom prst="rect">
            <a:avLst/>
          </a:prstGeom>
          <a:solidFill>
            <a:schemeClr val="bg1">
              <a:alpha val="30000"/>
            </a:schemeClr>
          </a:solidFill>
          <a:ln w="9525" algn="ctr">
            <a:noFill/>
            <a:miter lim="800000"/>
            <a:headEnd/>
            <a:tailEnd/>
          </a:ln>
        </p:spPr>
        <p:txBody>
          <a:bodyPr wrap="none" lIns="73025" tIns="36512" rIns="73025" bIns="36512" anchor="ctr"/>
          <a:lstStyle/>
          <a:p>
            <a:endParaRPr lang="en-US">
              <a:solidFill>
                <a:srgbClr val="FFFFFF"/>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Vertical 3">
    <p:spTree>
      <p:nvGrpSpPr>
        <p:cNvPr id="1" name=""/>
        <p:cNvGrpSpPr/>
        <p:nvPr/>
      </p:nvGrpSpPr>
      <p:grpSpPr>
        <a:xfrm>
          <a:off x="0" y="0"/>
          <a:ext cx="0" cy="0"/>
          <a:chOff x="0" y="0"/>
          <a:chExt cx="0" cy="0"/>
        </a:xfrm>
      </p:grpSpPr>
      <p:sp>
        <p:nvSpPr>
          <p:cNvPr id="25"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51" name="Rectangle 9"/>
          <p:cNvSpPr>
            <a:spLocks noChangeArrowheads="1"/>
          </p:cNvSpPr>
          <p:nvPr/>
        </p:nvSpPr>
        <p:spPr bwMode="auto">
          <a:xfrm>
            <a:off x="1" y="2095500"/>
            <a:ext cx="7300598" cy="2381250"/>
          </a:xfrm>
          <a:prstGeom prst="rect">
            <a:avLst/>
          </a:prstGeom>
          <a:gradFill rotWithShape="1">
            <a:gsLst>
              <a:gs pos="0">
                <a:srgbClr val="0183B7"/>
              </a:gs>
              <a:gs pos="100000">
                <a:srgbClr val="003D55"/>
              </a:gs>
            </a:gsLst>
            <a:lin ang="0" scaled="1"/>
          </a:gradFill>
          <a:ln w="9525" algn="ctr">
            <a:noFill/>
            <a:miter lim="800000"/>
            <a:headEnd/>
            <a:tailEnd/>
          </a:ln>
        </p:spPr>
        <p:txBody>
          <a:bodyPr wrap="none" lIns="73025" tIns="36512" rIns="73025" bIns="36512" anchor="ctr"/>
          <a:lstStyle/>
          <a:p>
            <a:endParaRPr lang="en-US">
              <a:solidFill>
                <a:srgbClr val="FFFFFF"/>
              </a:solidFill>
            </a:endParaRPr>
          </a:p>
        </p:txBody>
      </p:sp>
      <p:sp>
        <p:nvSpPr>
          <p:cNvPr id="38" name="Picture Placeholder 43"/>
          <p:cNvSpPr>
            <a:spLocks noGrp="1"/>
          </p:cNvSpPr>
          <p:nvPr>
            <p:ph type="pic" sz="quarter" idx="14" hasCustomPrompt="1"/>
          </p:nvPr>
        </p:nvSpPr>
        <p:spPr>
          <a:xfrm>
            <a:off x="7119938" y="4368800"/>
            <a:ext cx="5102352" cy="2489200"/>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9" name="Picture Placeholder 43"/>
          <p:cNvSpPr>
            <a:spLocks noGrp="1"/>
          </p:cNvSpPr>
          <p:nvPr>
            <p:ph type="pic" sz="quarter" idx="13" hasCustomPrompt="1"/>
          </p:nvPr>
        </p:nvSpPr>
        <p:spPr>
          <a:xfrm>
            <a:off x="7119938" y="-1"/>
            <a:ext cx="5102352" cy="2095501"/>
          </a:xfrm>
          <a:solidFill>
            <a:schemeClr val="bg2">
              <a:lumMod val="50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42" name="Picture Placeholder 43"/>
          <p:cNvSpPr>
            <a:spLocks noGrp="1"/>
          </p:cNvSpPr>
          <p:nvPr>
            <p:ph type="pic" sz="quarter" idx="12" hasCustomPrompt="1"/>
          </p:nvPr>
        </p:nvSpPr>
        <p:spPr>
          <a:xfrm>
            <a:off x="7119938" y="2095500"/>
            <a:ext cx="5102352" cy="2374900"/>
          </a:xfrm>
          <a:solidFill>
            <a:schemeClr val="bg2">
              <a:lumMod val="65000"/>
            </a:schemeClr>
          </a:solidFill>
          <a:ln w="19050">
            <a:solidFill>
              <a:srgbClr val="FFFFFF"/>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90615" y="4733926"/>
            <a:ext cx="5024435" cy="371475"/>
          </a:xfrm>
        </p:spPr>
        <p:txBody>
          <a:bodyPr>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bwMode="white">
          <a:xfrm>
            <a:off x="1090615" y="2774950"/>
            <a:ext cx="5024436" cy="1022350"/>
          </a:xfrm>
        </p:spPr>
        <p:txBody>
          <a:bodyPr anchor="ctr" anchorCtr="0"/>
          <a:lstStyle>
            <a:lvl1pPr>
              <a:defRPr b="0">
                <a:solidFill>
                  <a:schemeClr val="bg2"/>
                </a:solidFill>
              </a:defRPr>
            </a:lvl1pPr>
          </a:lstStyle>
          <a:p>
            <a:r>
              <a:rPr lang="en-US" dirty="0" smtClean="0"/>
              <a:t>Presentation Title Goes Here</a:t>
            </a:r>
            <a:endParaRPr lang="en-US" dirty="0"/>
          </a:p>
        </p:txBody>
      </p:sp>
      <p:grpSp>
        <p:nvGrpSpPr>
          <p:cNvPr id="4" name="Group 7"/>
          <p:cNvGrpSpPr>
            <a:grpSpLocks/>
          </p:cNvGrpSpPr>
          <p:nvPr userDrawn="1"/>
        </p:nvGrpSpPr>
        <p:grpSpPr bwMode="auto">
          <a:xfrm>
            <a:off x="1055635" y="528479"/>
            <a:ext cx="1447800" cy="769937"/>
            <a:chOff x="3272" y="1316"/>
            <a:chExt cx="1889" cy="1002"/>
          </a:xfrm>
        </p:grpSpPr>
        <p:sp>
          <p:nvSpPr>
            <p:cNvPr id="19" name="AutoShape 8"/>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20" name="Rectangle 19"/>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a:p>
          </p:txBody>
        </p:sp>
        <p:sp>
          <p:nvSpPr>
            <p:cNvPr id="21" name="Freeform 20"/>
            <p:cNvSpPr>
              <a:spLocks/>
            </p:cNvSpPr>
            <p:nvPr/>
          </p:nvSpPr>
          <p:spPr bwMode="auto">
            <a:xfrm>
              <a:off x="4304"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22" name="Freeform 21"/>
            <p:cNvSpPr>
              <a:spLocks/>
            </p:cNvSpPr>
            <p:nvPr/>
          </p:nvSpPr>
          <p:spPr bwMode="auto">
            <a:xfrm>
              <a:off x="3443"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23" name="Freeform 22"/>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24" name="Freeform 23"/>
            <p:cNvSpPr>
              <a:spLocks/>
            </p:cNvSpPr>
            <p:nvPr/>
          </p:nvSpPr>
          <p:spPr bwMode="auto">
            <a:xfrm>
              <a:off x="4000" y="1971"/>
              <a:ext cx="223"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26" name="Freeform 25"/>
            <p:cNvSpPr>
              <a:spLocks/>
            </p:cNvSpPr>
            <p:nvPr/>
          </p:nvSpPr>
          <p:spPr bwMode="auto">
            <a:xfrm>
              <a:off x="3272" y="1586"/>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28" name="Freeform 27"/>
            <p:cNvSpPr>
              <a:spLocks/>
            </p:cNvSpPr>
            <p:nvPr/>
          </p:nvSpPr>
          <p:spPr bwMode="auto">
            <a:xfrm>
              <a:off x="349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29" name="Freeform 28"/>
            <p:cNvSpPr>
              <a:spLocks/>
            </p:cNvSpPr>
            <p:nvPr/>
          </p:nvSpPr>
          <p:spPr bwMode="auto">
            <a:xfrm>
              <a:off x="3722"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30" name="Freeform 29"/>
            <p:cNvSpPr>
              <a:spLocks/>
            </p:cNvSpPr>
            <p:nvPr/>
          </p:nvSpPr>
          <p:spPr bwMode="auto">
            <a:xfrm>
              <a:off x="3949" y="1474"/>
              <a:ext cx="81" cy="279"/>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1" name="Freeform 30"/>
            <p:cNvSpPr>
              <a:spLocks/>
            </p:cNvSpPr>
            <p:nvPr/>
          </p:nvSpPr>
          <p:spPr bwMode="auto">
            <a:xfrm>
              <a:off x="4171" y="1586"/>
              <a:ext cx="86"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33" name="Freeform 32"/>
            <p:cNvSpPr>
              <a:spLocks/>
            </p:cNvSpPr>
            <p:nvPr/>
          </p:nvSpPr>
          <p:spPr bwMode="auto">
            <a:xfrm>
              <a:off x="439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5" name="Freeform 34"/>
            <p:cNvSpPr>
              <a:spLocks/>
            </p:cNvSpPr>
            <p:nvPr/>
          </p:nvSpPr>
          <p:spPr bwMode="auto">
            <a:xfrm>
              <a:off x="4625" y="1320"/>
              <a:ext cx="82"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36" name="Freeform 35"/>
            <p:cNvSpPr>
              <a:spLocks/>
            </p:cNvSpPr>
            <p:nvPr/>
          </p:nvSpPr>
          <p:spPr bwMode="auto">
            <a:xfrm>
              <a:off x="4848" y="1474"/>
              <a:ext cx="82" cy="279"/>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37" name="Freeform 36"/>
            <p:cNvSpPr>
              <a:spLocks/>
            </p:cNvSpPr>
            <p:nvPr/>
          </p:nvSpPr>
          <p:spPr bwMode="auto">
            <a:xfrm>
              <a:off x="5075" y="1586"/>
              <a:ext cx="82"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1600201"/>
            <a:ext cx="10362609"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10"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ontent Grey Gradient">
    <p:spTree>
      <p:nvGrpSpPr>
        <p:cNvPr id="1" name=""/>
        <p:cNvGrpSpPr/>
        <p:nvPr/>
      </p:nvGrpSpPr>
      <p:grpSpPr>
        <a:xfrm>
          <a:off x="0" y="0"/>
          <a:ext cx="0" cy="0"/>
          <a:chOff x="0" y="0"/>
          <a:chExt cx="0" cy="0"/>
        </a:xfrm>
      </p:grpSpPr>
      <p:sp>
        <p:nvSpPr>
          <p:cNvPr id="9" name="Rectangle 6"/>
          <p:cNvSpPr>
            <a:spLocks noChangeArrowheads="1"/>
          </p:cNvSpPr>
          <p:nvPr userDrawn="1"/>
        </p:nvSpPr>
        <p:spPr bwMode="hidden">
          <a:xfrm>
            <a:off x="0" y="3589338"/>
            <a:ext cx="12188825" cy="3268662"/>
          </a:xfrm>
          <a:prstGeom prst="rect">
            <a:avLst/>
          </a:prstGeom>
          <a:gradFill rotWithShape="1">
            <a:gsLst>
              <a:gs pos="0">
                <a:srgbClr val="8E8E95">
                  <a:gamma/>
                  <a:shade val="46275"/>
                  <a:invGamma/>
                  <a:alpha val="0"/>
                </a:srgbClr>
              </a:gs>
              <a:gs pos="100000">
                <a:srgbClr val="8E8E95">
                  <a:alpha val="50000"/>
                </a:srgbClr>
              </a:gs>
            </a:gsLst>
            <a:lin ang="5400000" scaled="1"/>
          </a:gradFill>
          <a:ln w="9525" algn="ctr">
            <a:noFill/>
            <a:miter lim="800000"/>
            <a:headEnd/>
            <a:tailEnd/>
          </a:ln>
          <a:effectLst/>
        </p:spPr>
        <p:txBody>
          <a:bodyPr wrap="none" lIns="82124" tIns="41061" rIns="82124" bIns="41061" anchor="ctr"/>
          <a:lstStyle/>
          <a:p>
            <a:endParaRPr lang="en-US"/>
          </a:p>
        </p:txBody>
      </p:sp>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2444" y="1600201"/>
            <a:ext cx="10362609"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24"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Blue Gradient">
    <p:spTree>
      <p:nvGrpSpPr>
        <p:cNvPr id="1" name=""/>
        <p:cNvGrpSpPr/>
        <p:nvPr/>
      </p:nvGrpSpPr>
      <p:grpSpPr>
        <a:xfrm>
          <a:off x="0" y="0"/>
          <a:ext cx="0" cy="0"/>
          <a:chOff x="0" y="0"/>
          <a:chExt cx="0" cy="0"/>
        </a:xfrm>
      </p:grpSpPr>
      <p:sp>
        <p:nvSpPr>
          <p:cNvPr id="11" name="Rectangle 10"/>
          <p:cNvSpPr>
            <a:spLocks noChangeArrowheads="1"/>
          </p:cNvSpPr>
          <p:nvPr userDrawn="1"/>
        </p:nvSpPr>
        <p:spPr bwMode="hidden">
          <a:xfrm>
            <a:off x="0" y="3360738"/>
            <a:ext cx="12188825" cy="3497262"/>
          </a:xfrm>
          <a:prstGeom prst="rect">
            <a:avLst/>
          </a:prstGeom>
          <a:gradFill rotWithShape="1">
            <a:gsLst>
              <a:gs pos="0">
                <a:srgbClr val="FFFFFF">
                  <a:alpha val="0"/>
                </a:srgbClr>
              </a:gs>
              <a:gs pos="100000">
                <a:srgbClr val="0183B7">
                  <a:alpha val="50000"/>
                </a:srgbClr>
              </a:gs>
            </a:gsLst>
            <a:lin ang="5400000" scaled="1"/>
          </a:gradFill>
          <a:ln w="9525" algn="ctr">
            <a:noFill/>
            <a:miter lim="800000"/>
            <a:headEnd/>
            <a:tailEnd/>
          </a:ln>
          <a:effectLst/>
        </p:spPr>
        <p:txBody>
          <a:bodyPr lIns="82124" tIns="41061" rIns="82124" bIns="41061" anchor="ctr">
            <a:noAutofit/>
          </a:bodyPr>
          <a:lstStyle/>
          <a:p>
            <a:endParaRPr lang="en-US"/>
          </a:p>
        </p:txBody>
      </p:sp>
      <p:sp>
        <p:nvSpPr>
          <p:cNvPr id="2" name="Title 1"/>
          <p:cNvSpPr>
            <a:spLocks noGrp="1"/>
          </p:cNvSpPr>
          <p:nvPr>
            <p:ph type="title" hasCustomPrompt="1"/>
          </p:nvPr>
        </p:nvSpPr>
        <p:spPr>
          <a:xfrm>
            <a:off x="1082444" y="304800"/>
            <a:ext cx="10357081" cy="838200"/>
          </a:xfrm>
        </p:spPr>
        <p:txBody>
          <a:bodyPr>
            <a:noAutofit/>
          </a:bodyPr>
          <a:lstStyle/>
          <a:p>
            <a:r>
              <a:rPr lang="en-US" dirty="0" smtClean="0"/>
              <a:t>Slide Title Goes Here</a:t>
            </a:r>
            <a:endParaRPr lang="en-US" dirty="0"/>
          </a:p>
        </p:txBody>
      </p:sp>
      <p:sp>
        <p:nvSpPr>
          <p:cNvPr id="8" name="Text Placeholder 7"/>
          <p:cNvSpPr>
            <a:spLocks noGrp="1"/>
          </p:cNvSpPr>
          <p:nvPr>
            <p:ph type="body" sz="quarter" idx="10"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3" name="Content Placeholder 2"/>
          <p:cNvSpPr>
            <a:spLocks noGrp="1"/>
          </p:cNvSpPr>
          <p:nvPr>
            <p:ph idx="1" hasCustomPrompt="1"/>
          </p:nvPr>
        </p:nvSpPr>
        <p:spPr>
          <a:xfrm>
            <a:off x="1082444" y="1600201"/>
            <a:ext cx="10362609" cy="4525963"/>
          </a:xfrm>
        </p:spPr>
        <p:txBody>
          <a:bodyPr>
            <a:no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2444" y="304800"/>
            <a:ext cx="10357081" cy="838200"/>
          </a:xfrm>
        </p:spPr>
        <p:txBody>
          <a:bodyPr/>
          <a:lstStyle/>
          <a:p>
            <a:r>
              <a:rPr lang="en-US" dirty="0" smtClean="0"/>
              <a:t>Slide Title Goes Here</a:t>
            </a:r>
            <a:endParaRPr lang="en-US" dirty="0"/>
          </a:p>
        </p:txBody>
      </p:sp>
      <p:sp>
        <p:nvSpPr>
          <p:cNvPr id="3" name="Content Placeholder 2"/>
          <p:cNvSpPr>
            <a:spLocks noGrp="1"/>
          </p:cNvSpPr>
          <p:nvPr>
            <p:ph sz="half" idx="1" hasCustomPrompt="1"/>
          </p:nvPr>
        </p:nvSpPr>
        <p:spPr>
          <a:xfrm>
            <a:off x="1082442" y="1600201"/>
            <a:ext cx="5027098" cy="4525963"/>
          </a:xfrm>
        </p:spPr>
        <p:txBody>
          <a:bodyPr>
            <a:normAutofit/>
          </a:bodyPr>
          <a:lstStyle>
            <a:lvl1pPr>
              <a:defRPr sz="2400"/>
            </a:lvl1pPr>
            <a:lvl2pPr>
              <a:defRPr sz="2000"/>
            </a:lvl2pPr>
            <a:lvl3pPr>
              <a:defRPr sz="1600"/>
            </a:lvl3pPr>
            <a:lvl4pPr>
              <a:defRPr sz="1200"/>
            </a:lvl4pPr>
            <a:lvl5pPr>
              <a:defRPr sz="1200"/>
            </a:lvl5pPr>
            <a:lvl6pPr>
              <a:defRPr sz="1800"/>
            </a:lvl6pPr>
            <a:lvl7pPr>
              <a:defRPr sz="1800"/>
            </a:lvl7pPr>
            <a:lvl8pPr>
              <a:defRPr sz="1800"/>
            </a:lvl8pPr>
            <a:lvl9pPr>
              <a:defRPr sz="1800"/>
            </a:lvl9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412427" y="1600201"/>
            <a:ext cx="5027098" cy="4525963"/>
          </a:xfrm>
        </p:spPr>
        <p:txBody>
          <a:bodyPr>
            <a:normAutofit/>
          </a:bodyPr>
          <a:lstStyle>
            <a:lvl1pPr>
              <a:defRPr sz="2400"/>
            </a:lvl1pPr>
            <a:lvl2pPr>
              <a:defRPr sz="2000"/>
            </a:lvl2pPr>
            <a:lvl3pPr>
              <a:defRPr sz="1600"/>
            </a:lvl3pPr>
            <a:lvl4pPr>
              <a:defRPr sz="1200"/>
            </a:lvl4pPr>
            <a:lvl5pPr>
              <a:defRPr sz="1200"/>
            </a:lvl5pPr>
            <a:lvl6pPr>
              <a:defRPr sz="1800"/>
            </a:lvl6pPr>
            <a:lvl7pPr>
              <a:defRPr sz="1800"/>
            </a:lvl7pPr>
            <a:lvl8pPr>
              <a:defRPr sz="1800"/>
            </a:lvl8pPr>
            <a:lvl9pPr>
              <a:defRPr sz="1800"/>
            </a:lvl9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hasCustomPrompt="1"/>
          </p:nvPr>
        </p:nvSpPr>
        <p:spPr>
          <a:xfrm>
            <a:off x="1082444" y="1186542"/>
            <a:ext cx="10357081"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9" name="Text Placeholder 9"/>
          <p:cNvSpPr>
            <a:spLocks noGrp="1"/>
          </p:cNvSpPr>
          <p:nvPr>
            <p:ph type="body" sz="quarter" idx="11" hasCustomPrompt="1"/>
          </p:nvPr>
        </p:nvSpPr>
        <p:spPr>
          <a:xfrm>
            <a:off x="1082442" y="6372424"/>
            <a:ext cx="1035708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58060" y="304800"/>
            <a:ext cx="10362609"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3" name="Text Placeholder 2"/>
          <p:cNvSpPr>
            <a:spLocks noGrp="1"/>
          </p:cNvSpPr>
          <p:nvPr>
            <p:ph type="body" idx="1"/>
          </p:nvPr>
        </p:nvSpPr>
        <p:spPr>
          <a:xfrm>
            <a:off x="1058060" y="1600201"/>
            <a:ext cx="10362609" cy="4525963"/>
          </a:xfrm>
          <a:prstGeom prst="rect">
            <a:avLst/>
          </a:prstGeom>
        </p:spPr>
        <p:txBody>
          <a:bodyPr vert="horz" lIns="91440" tIns="45720" rIns="91440" bIns="45720" rtlCol="0">
            <a:norm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3"/>
          <p:cNvSpPr>
            <a:spLocks noChangeArrowheads="1"/>
          </p:cNvSpPr>
          <p:nvPr/>
        </p:nvSpPr>
        <p:spPr bwMode="auto">
          <a:xfrm>
            <a:off x="0" y="0"/>
            <a:ext cx="12188825" cy="177800"/>
          </a:xfrm>
          <a:prstGeom prst="rect">
            <a:avLst/>
          </a:prstGeom>
          <a:solidFill>
            <a:srgbClr val="015F85"/>
          </a:solidFill>
          <a:ln w="25400" algn="ctr">
            <a:noFill/>
            <a:miter lim="800000"/>
            <a:headEnd/>
            <a:tailEnd/>
          </a:ln>
          <a:effectLst/>
        </p:spPr>
        <p:txBody>
          <a:bodyPr wrap="none" anchor="ctr"/>
          <a:lstStyle/>
          <a:p>
            <a:endParaRPr lang="en-US"/>
          </a:p>
        </p:txBody>
      </p:sp>
      <p:sp>
        <p:nvSpPr>
          <p:cNvPr id="8" name="Rectangle 3"/>
          <p:cNvSpPr>
            <a:spLocks noChangeArrowheads="1"/>
          </p:cNvSpPr>
          <p:nvPr/>
        </p:nvSpPr>
        <p:spPr bwMode="auto">
          <a:xfrm>
            <a:off x="0" y="0"/>
            <a:ext cx="12188825" cy="177800"/>
          </a:xfrm>
          <a:prstGeom prst="rect">
            <a:avLst/>
          </a:prstGeom>
          <a:solidFill>
            <a:srgbClr val="0183B7"/>
          </a:solidFill>
          <a:ln w="25400" algn="ctr">
            <a:noFill/>
            <a:miter lim="800000"/>
            <a:headEnd/>
            <a:tailEnd/>
          </a:ln>
          <a:effectLst/>
        </p:spPr>
        <p:txBody>
          <a:bodyPr wrap="none" anchor="ctr"/>
          <a:lstStyle/>
          <a:p>
            <a:endParaRPr lang="en-US"/>
          </a:p>
        </p:txBody>
      </p:sp>
      <p:sp>
        <p:nvSpPr>
          <p:cNvPr id="43" name="Rectangle 4"/>
          <p:cNvSpPr>
            <a:spLocks noChangeArrowheads="1"/>
          </p:cNvSpPr>
          <p:nvPr/>
        </p:nvSpPr>
        <p:spPr bwMode="ltGray">
          <a:xfrm>
            <a:off x="2961481" y="6632429"/>
            <a:ext cx="2243344" cy="190646"/>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a:t>
            </a:r>
            <a:r>
              <a:rPr lang="en-US" sz="700" dirty="0" smtClean="0">
                <a:solidFill>
                  <a:srgbClr val="8E8E95"/>
                </a:solidFill>
              </a:rPr>
              <a:t> 2011 </a:t>
            </a:r>
            <a:r>
              <a:rPr lang="en-US" sz="700" dirty="0">
                <a:solidFill>
                  <a:srgbClr val="8E8E95"/>
                </a:solidFill>
              </a:rPr>
              <a:t>Cisco</a:t>
            </a:r>
            <a:r>
              <a:rPr lang="en-US" sz="700" dirty="0" smtClean="0">
                <a:solidFill>
                  <a:srgbClr val="8E8E95"/>
                </a:solidFill>
              </a:rPr>
              <a:t> and/or its affiliates. </a:t>
            </a:r>
            <a:r>
              <a:rPr lang="en-US" sz="700" dirty="0">
                <a:solidFill>
                  <a:srgbClr val="8E8E95"/>
                </a:solidFill>
              </a:rPr>
              <a:t>All rights reserved.</a:t>
            </a:r>
          </a:p>
        </p:txBody>
      </p:sp>
      <p:sp>
        <p:nvSpPr>
          <p:cNvPr id="44" name="Rectangle 5"/>
          <p:cNvSpPr>
            <a:spLocks noChangeArrowheads="1"/>
          </p:cNvSpPr>
          <p:nvPr/>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45" name="Rectangle 6"/>
          <p:cNvSpPr>
            <a:spLocks noChangeArrowheads="1"/>
          </p:cNvSpPr>
          <p:nvPr/>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47" name="Rectangle 7"/>
          <p:cNvSpPr>
            <a:spLocks noChangeArrowheads="1"/>
          </p:cNvSpPr>
          <p:nvPr/>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 id="2147483714" r:id="rId21"/>
    <p:sldLayoutId id="2147483715" r:id="rId22"/>
    <p:sldLayoutId id="2147483716" r:id="rId23"/>
    <p:sldLayoutId id="2147483717" r:id="rId24"/>
    <p:sldLayoutId id="2147483718" r:id="rId25"/>
    <p:sldLayoutId id="2147483719" r:id="rId26"/>
    <p:sldLayoutId id="2147483720" r:id="rId27"/>
    <p:sldLayoutId id="2147483721" r:id="rId28"/>
    <p:sldLayoutId id="2147483722" r:id="rId29"/>
    <p:sldLayoutId id="2147483723" r:id="rId30"/>
    <p:sldLayoutId id="2147483724" r:id="rId31"/>
    <p:sldLayoutId id="2147483725" r:id="rId32"/>
    <p:sldLayoutId id="2147483726" r:id="rId33"/>
  </p:sldLayoutIdLst>
  <p:timing>
    <p:tnLst>
      <p:par>
        <p:cTn id="1" dur="indefinite" restart="never" nodeType="tmRoot"/>
      </p:par>
    </p:tnLst>
  </p:timing>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37744" indent="-237744" algn="l" defTabSz="914400" rtl="0" eaLnBrk="1" latinLnBrk="0" hangingPunct="1">
        <a:lnSpc>
          <a:spcPct val="95000"/>
        </a:lnSpc>
        <a:spcBef>
          <a:spcPts val="1440"/>
        </a:spcBef>
        <a:buClr>
          <a:schemeClr val="accent1"/>
        </a:buClr>
        <a:buFont typeface="Wingdings" pitchFamily="2" charset="2"/>
        <a:buChar char="§"/>
        <a:defRPr sz="2400" kern="1200">
          <a:solidFill>
            <a:schemeClr val="tx1"/>
          </a:solidFill>
          <a:latin typeface="+mn-lt"/>
          <a:ea typeface="+mn-ea"/>
          <a:cs typeface="+mn-cs"/>
        </a:defRPr>
      </a:lvl1pPr>
      <a:lvl2pPr marL="576072" indent="0" algn="l" defTabSz="914400" rtl="0" eaLnBrk="1" latinLnBrk="0" hangingPunct="1">
        <a:lnSpc>
          <a:spcPct val="95000"/>
        </a:lnSpc>
        <a:spcBef>
          <a:spcPts val="840"/>
        </a:spcBef>
        <a:buFont typeface="Arial" pitchFamily="34" charset="0"/>
        <a:buNone/>
        <a:defRPr sz="2000" kern="1200">
          <a:solidFill>
            <a:schemeClr val="tx1"/>
          </a:solidFill>
          <a:latin typeface="+mn-lt"/>
          <a:ea typeface="+mn-ea"/>
          <a:cs typeface="+mn-cs"/>
        </a:defRPr>
      </a:lvl2pPr>
      <a:lvl3pPr marL="914400" indent="0" algn="l" defTabSz="914400" rtl="0" eaLnBrk="1" latinLnBrk="0" hangingPunct="1">
        <a:lnSpc>
          <a:spcPct val="95000"/>
        </a:lnSpc>
        <a:spcBef>
          <a:spcPts val="840"/>
        </a:spcBef>
        <a:buFont typeface="Arial" pitchFamily="34" charset="0"/>
        <a:buNone/>
        <a:defRPr sz="1600" kern="1200">
          <a:solidFill>
            <a:schemeClr val="tx1"/>
          </a:solidFill>
          <a:latin typeface="+mn-lt"/>
          <a:ea typeface="+mn-ea"/>
          <a:cs typeface="+mn-cs"/>
        </a:defRPr>
      </a:lvl3pPr>
      <a:lvl4pPr marL="1252728" indent="0" algn="l" defTabSz="914400" rtl="0" eaLnBrk="1" latinLnBrk="0" hangingPunct="1">
        <a:lnSpc>
          <a:spcPct val="95000"/>
        </a:lnSpc>
        <a:spcBef>
          <a:spcPts val="840"/>
        </a:spcBef>
        <a:buFont typeface="Arial" pitchFamily="34" charset="0"/>
        <a:buNone/>
        <a:defRPr sz="1200" kern="1200">
          <a:solidFill>
            <a:schemeClr val="tx1"/>
          </a:solidFill>
          <a:latin typeface="+mn-lt"/>
          <a:ea typeface="+mn-ea"/>
          <a:cs typeface="+mn-cs"/>
        </a:defRPr>
      </a:lvl4pPr>
      <a:lvl5pPr marL="1609344" indent="0" algn="l" defTabSz="914400" rtl="0" eaLnBrk="1" latinLnBrk="0" hangingPunct="1">
        <a:lnSpc>
          <a:spcPct val="95000"/>
        </a:lnSpc>
        <a:spcBef>
          <a:spcPts val="840"/>
        </a:spcBef>
        <a:buFont typeface="Arial" pitchFamily="34" charset="0"/>
        <a:buNone/>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hyperlink" Target="https://ps.outlook.com/powershell/" TargetMode="External"/><Relationship Id="rId2" Type="http://schemas.openxmlformats.org/officeDocument/2006/relationships/hyperlink" Target="http://ps.outlook.com/powershell." TargetMode="External"/><Relationship Id="rId1" Type="http://schemas.openxmlformats.org/officeDocument/2006/relationships/slideLayout" Target="../slideLayouts/slideLayout9.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oleObject" Target="../embeddings/Microsoft_Office_Word_97_-_2003_Document1.doc"/><Relationship Id="rId4" Type="http://schemas.openxmlformats.org/officeDocument/2006/relationships/hyperlink" Target="http://www.cisco.com/en/US/docs/voice_ip_comm/connection/8x/troubleshooting/guide/8xcuctsg038.html#wp1079379"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cisco.com/en/US/docs/voice_ip_comm/connection/8x/troubleshooting/guide/8xcuctsg038.html#wp1079379" TargetMode="External"/><Relationship Id="rId7" Type="http://schemas.openxmlformats.org/officeDocument/2006/relationships/hyperlink" Target="http://technet.microsoft.com/en-us/edge/office-365-jump-start-02-deploying-clients-for-office-365"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hyperlink" Target="http://technet.microsoft.com/en-us/edge/office-365-jump-start-01-microsoft-office-365-overview-for-it-pros" TargetMode="External"/><Relationship Id="rId5" Type="http://schemas.openxmlformats.org/officeDocument/2006/relationships/hyperlink" Target="http://blogs.msdn.com/b/exchangedev/archive/2010/12/22/working-with-streaming-notifications-by-using-the-ews-managed-api.aspx" TargetMode="External"/><Relationship Id="rId4" Type="http://schemas.openxmlformats.org/officeDocument/2006/relationships/hyperlink" Target="http://ciscounitytools.com/Training/Connection/CUC8_6.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Microsoft_Office"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en.wikipedia.org/wiki/Microsoft_Online_Services" TargetMode="External"/><Relationship Id="rId5" Type="http://schemas.openxmlformats.org/officeDocument/2006/relationships/hyperlink" Target="http://en.wikipedia.org/wiki/Microsoft_Exchange_Server" TargetMode="External"/><Relationship Id="rId4" Type="http://schemas.openxmlformats.org/officeDocument/2006/relationships/hyperlink" Target="http://en.wikipedia.org/wiki/Microsoft_Servers"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r"/>
            <a:r>
              <a:rPr lang="en-US" dirty="0" smtClean="0"/>
              <a:t>Isha Gautam</a:t>
            </a:r>
            <a:endParaRPr lang="en-US" dirty="0"/>
          </a:p>
        </p:txBody>
      </p:sp>
      <p:sp>
        <p:nvSpPr>
          <p:cNvPr id="2" name="Title 1"/>
          <p:cNvSpPr>
            <a:spLocks noGrp="1"/>
          </p:cNvSpPr>
          <p:nvPr>
            <p:ph type="ctrTitle"/>
          </p:nvPr>
        </p:nvSpPr>
        <p:spPr/>
        <p:txBody>
          <a:bodyPr/>
          <a:lstStyle/>
          <a:p>
            <a:pPr algn="r"/>
            <a:r>
              <a:rPr lang="en-US" dirty="0" smtClean="0"/>
              <a:t>Office 365 with Cisco Unity </a:t>
            </a:r>
            <a:r>
              <a:rPr lang="en-US" smtClean="0"/>
              <a:t>Connection 8.6.2</a:t>
            </a:r>
            <a:endParaRPr lang="en-US" dirty="0"/>
          </a:p>
        </p:txBody>
      </p:sp>
      <p:pic>
        <p:nvPicPr>
          <p:cNvPr id="5" name="Picture 1"/>
          <p:cNvPicPr>
            <a:picLocks noGrp="1" noChangeAspect="1" noChangeArrowheads="1"/>
          </p:cNvPicPr>
          <p:nvPr>
            <p:ph type="pic" sz="quarter" idx="12"/>
          </p:nvPr>
        </p:nvPicPr>
        <p:blipFill>
          <a:blip r:embed="rId2"/>
          <a:srcRect t="11578" b="11578"/>
          <a:stretch>
            <a:fillRect/>
          </a:stretch>
        </p:blipFill>
        <p:spPr bwMode="auto">
          <a:prstGeom prst="rect">
            <a:avLst/>
          </a:prstGeom>
          <a:noFill/>
          <a:ln w="9525">
            <a:noFill/>
            <a:round/>
            <a:headEnd/>
            <a:tailEnd/>
          </a:ln>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Streaming Call Flow</a:t>
            </a:r>
            <a:endParaRPr lang="en-US" dirty="0"/>
          </a:p>
        </p:txBody>
      </p:sp>
      <p:sp>
        <p:nvSpPr>
          <p:cNvPr id="3" name="Content Placeholder 2"/>
          <p:cNvSpPr>
            <a:spLocks noGrp="1"/>
          </p:cNvSpPr>
          <p:nvPr>
            <p:ph sz="half" idx="1"/>
          </p:nvPr>
        </p:nvSpPr>
        <p:spPr>
          <a:xfrm>
            <a:off x="1082442" y="1839558"/>
            <a:ext cx="5544269" cy="4286606"/>
          </a:xfrm>
        </p:spPr>
        <p:txBody>
          <a:bodyPr/>
          <a:lstStyle/>
          <a:p>
            <a:r>
              <a:rPr lang="en-US" dirty="0" smtClean="0"/>
              <a:t>Step 1:</a:t>
            </a:r>
          </a:p>
          <a:p>
            <a:pPr lvl="1">
              <a:buFont typeface="Arial" pitchFamily="34" charset="0"/>
              <a:buChar char="•"/>
            </a:pPr>
            <a:r>
              <a:rPr lang="en-US" dirty="0" smtClean="0"/>
              <a:t>	Subscription is send for every Office 365 UM user from </a:t>
            </a:r>
            <a:r>
              <a:rPr lang="en-US" dirty="0" err="1" smtClean="0"/>
              <a:t>CUC</a:t>
            </a:r>
            <a:r>
              <a:rPr lang="en-US" dirty="0" smtClean="0"/>
              <a:t> to Microsoft Office 365 Exchange Server.</a:t>
            </a:r>
          </a:p>
          <a:p>
            <a:pPr lvl="1">
              <a:buFont typeface="Arial" pitchFamily="34" charset="0"/>
              <a:buChar char="•"/>
            </a:pPr>
            <a:r>
              <a:rPr lang="en-US" dirty="0" smtClean="0"/>
              <a:t> In response, a unique Subscription ID is assigned to every subscribed user from Microsoft Office 365 Exchange to </a:t>
            </a:r>
            <a:r>
              <a:rPr lang="en-US" dirty="0" err="1" smtClean="0"/>
              <a:t>CUC</a:t>
            </a:r>
            <a:r>
              <a:rPr lang="en-US" dirty="0" smtClean="0"/>
              <a:t>.</a:t>
            </a:r>
          </a:p>
        </p:txBody>
      </p:sp>
      <p:sp>
        <p:nvSpPr>
          <p:cNvPr id="5" name="Text Placeholder 4"/>
          <p:cNvSpPr>
            <a:spLocks noGrp="1"/>
          </p:cNvSpPr>
          <p:nvPr>
            <p:ph type="body" sz="quarter" idx="13"/>
          </p:nvPr>
        </p:nvSpPr>
        <p:spPr/>
        <p:txBody>
          <a:bodyPr/>
          <a:lstStyle/>
          <a:p>
            <a:r>
              <a:rPr lang="en-US" dirty="0" smtClean="0"/>
              <a:t>User Registration in Cisco Unity Connection (</a:t>
            </a:r>
            <a:r>
              <a:rPr lang="en-US" dirty="0" err="1" smtClean="0"/>
              <a:t>CUC</a:t>
            </a:r>
            <a:r>
              <a:rPr lang="en-US" dirty="0" smtClean="0"/>
              <a:t>) for Office 365 Unified Messaging Service (UMS)</a:t>
            </a:r>
            <a:endParaRPr lang="en-US" dirty="0"/>
          </a:p>
        </p:txBody>
      </p:sp>
      <p:sp>
        <p:nvSpPr>
          <p:cNvPr id="6" name="Text Placeholder 5"/>
          <p:cNvSpPr>
            <a:spLocks noGrp="1"/>
          </p:cNvSpPr>
          <p:nvPr>
            <p:ph type="body" sz="quarter" idx="11"/>
          </p:nvPr>
        </p:nvSpPr>
        <p:spPr/>
        <p:txBody>
          <a:bodyPr/>
          <a:lstStyle/>
          <a:p>
            <a:r>
              <a:rPr lang="en-US" dirty="0" smtClean="0"/>
              <a:t>  </a:t>
            </a:r>
            <a:endParaRPr lang="en-US" dirty="0"/>
          </a:p>
        </p:txBody>
      </p:sp>
      <p:sp>
        <p:nvSpPr>
          <p:cNvPr id="7" name="Content Placeholder 6"/>
          <p:cNvSpPr>
            <a:spLocks noGrp="1"/>
          </p:cNvSpPr>
          <p:nvPr>
            <p:ph sz="half" idx="2"/>
          </p:nvPr>
        </p:nvSpPr>
        <p:spPr>
          <a:xfrm>
            <a:off x="6606065" y="1600201"/>
            <a:ext cx="5027098" cy="4525963"/>
          </a:xfrm>
        </p:spPr>
        <p:txBody>
          <a:bodyPr/>
          <a:lstStyle/>
          <a:p>
            <a:pPr>
              <a:buNone/>
            </a:pPr>
            <a:r>
              <a:rPr lang="en-US" dirty="0" smtClean="0"/>
              <a:t> </a:t>
            </a:r>
            <a:endParaRPr lang="en-US" dirty="0"/>
          </a:p>
        </p:txBody>
      </p:sp>
      <p:pic>
        <p:nvPicPr>
          <p:cNvPr id="1028" name="Picture 4"/>
          <p:cNvPicPr>
            <a:picLocks noChangeAspect="1" noChangeArrowheads="1"/>
          </p:cNvPicPr>
          <p:nvPr/>
        </p:nvPicPr>
        <p:blipFill>
          <a:blip r:embed="rId2"/>
          <a:srcRect/>
          <a:stretch>
            <a:fillRect/>
          </a:stretch>
        </p:blipFill>
        <p:spPr bwMode="auto">
          <a:xfrm>
            <a:off x="6874136" y="1956380"/>
            <a:ext cx="5034990" cy="36806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Streaming Call Flow</a:t>
            </a:r>
            <a:endParaRPr lang="en-US" dirty="0"/>
          </a:p>
        </p:txBody>
      </p:sp>
      <p:sp>
        <p:nvSpPr>
          <p:cNvPr id="3" name="Content Placeholder 2"/>
          <p:cNvSpPr>
            <a:spLocks noGrp="1"/>
          </p:cNvSpPr>
          <p:nvPr>
            <p:ph sz="half" idx="1"/>
          </p:nvPr>
        </p:nvSpPr>
        <p:spPr>
          <a:xfrm>
            <a:off x="1082443" y="1621716"/>
            <a:ext cx="5587298" cy="4525963"/>
          </a:xfrm>
        </p:spPr>
        <p:txBody>
          <a:bodyPr>
            <a:normAutofit/>
          </a:bodyPr>
          <a:lstStyle/>
          <a:p>
            <a:r>
              <a:rPr lang="en-US" dirty="0" smtClean="0"/>
              <a:t>Step 2:</a:t>
            </a:r>
          </a:p>
          <a:p>
            <a:pPr lvl="1">
              <a:buFont typeface="Arial" pitchFamily="34" charset="0"/>
              <a:buChar char="•"/>
            </a:pPr>
            <a:r>
              <a:rPr lang="en-US" dirty="0" smtClean="0"/>
              <a:t> All such Subscription IDs which are configured with same Office 365 UMS and have same Exchange URL will be aggregated in one </a:t>
            </a:r>
            <a:r>
              <a:rPr lang="en-US" dirty="0" err="1" smtClean="0"/>
              <a:t>GetStreaming</a:t>
            </a:r>
            <a:r>
              <a:rPr lang="en-US" dirty="0" smtClean="0"/>
              <a:t> Request from </a:t>
            </a:r>
            <a:r>
              <a:rPr lang="en-US" dirty="0" err="1" smtClean="0"/>
              <a:t>CUC</a:t>
            </a:r>
            <a:r>
              <a:rPr lang="en-US" dirty="0" smtClean="0"/>
              <a:t> to Microsoft Office 365 Exchange Server.</a:t>
            </a:r>
          </a:p>
          <a:p>
            <a:pPr lvl="1">
              <a:buFont typeface="Arial" pitchFamily="34" charset="0"/>
              <a:buChar char="•"/>
            </a:pPr>
            <a:r>
              <a:rPr lang="en-US" dirty="0" smtClean="0"/>
              <a:t> Streaming notifications for the users are received from Microsoft Office 365 to </a:t>
            </a:r>
            <a:r>
              <a:rPr lang="en-US" dirty="0" err="1" smtClean="0"/>
              <a:t>CUC</a:t>
            </a:r>
            <a:r>
              <a:rPr lang="en-US" dirty="0" smtClean="0"/>
              <a:t> until final </a:t>
            </a:r>
            <a:r>
              <a:rPr lang="en-US" dirty="0" err="1" smtClean="0"/>
              <a:t>GetStreaming</a:t>
            </a:r>
            <a:r>
              <a:rPr lang="en-US" dirty="0" smtClean="0"/>
              <a:t> Response is received from </a:t>
            </a:r>
            <a:r>
              <a:rPr lang="en-US" dirty="0" err="1" smtClean="0"/>
              <a:t>CUC</a:t>
            </a:r>
            <a:r>
              <a:rPr lang="en-US" dirty="0" smtClean="0"/>
              <a:t>.</a:t>
            </a:r>
          </a:p>
          <a:p>
            <a:pPr lvl="1">
              <a:buFont typeface="Arial" pitchFamily="34" charset="0"/>
              <a:buChar char="•"/>
            </a:pPr>
            <a:r>
              <a:rPr lang="en-US" dirty="0" smtClean="0"/>
              <a:t> </a:t>
            </a:r>
            <a:r>
              <a:rPr lang="en-US" dirty="0" err="1" smtClean="0"/>
              <a:t>CUC</a:t>
            </a:r>
            <a:r>
              <a:rPr lang="en-US" dirty="0" smtClean="0"/>
              <a:t> will send periodic (by default, 1 min) </a:t>
            </a:r>
            <a:r>
              <a:rPr lang="en-US" dirty="0" err="1" smtClean="0"/>
              <a:t>GetStreaming</a:t>
            </a:r>
            <a:r>
              <a:rPr lang="en-US" dirty="0" smtClean="0"/>
              <a:t> Request to Office 365 Server.</a:t>
            </a:r>
          </a:p>
        </p:txBody>
      </p:sp>
      <p:sp>
        <p:nvSpPr>
          <p:cNvPr id="5" name="Text Placeholder 4"/>
          <p:cNvSpPr>
            <a:spLocks noGrp="1"/>
          </p:cNvSpPr>
          <p:nvPr>
            <p:ph type="body" sz="quarter" idx="13"/>
          </p:nvPr>
        </p:nvSpPr>
        <p:spPr/>
        <p:txBody>
          <a:bodyPr/>
          <a:lstStyle/>
          <a:p>
            <a:r>
              <a:rPr lang="en-US" dirty="0" smtClean="0"/>
              <a:t>  </a:t>
            </a:r>
            <a:endParaRPr lang="en-US" dirty="0"/>
          </a:p>
        </p:txBody>
      </p:sp>
      <p:sp>
        <p:nvSpPr>
          <p:cNvPr id="6" name="Text Placeholder 5"/>
          <p:cNvSpPr>
            <a:spLocks noGrp="1"/>
          </p:cNvSpPr>
          <p:nvPr>
            <p:ph type="body" sz="quarter" idx="11"/>
          </p:nvPr>
        </p:nvSpPr>
        <p:spPr/>
        <p:txBody>
          <a:bodyPr/>
          <a:lstStyle/>
          <a:p>
            <a:r>
              <a:rPr lang="en-US" dirty="0" smtClean="0"/>
              <a:t>  </a:t>
            </a:r>
            <a:endParaRPr lang="en-US" dirty="0"/>
          </a:p>
        </p:txBody>
      </p:sp>
      <p:sp>
        <p:nvSpPr>
          <p:cNvPr id="22" name="Content Placeholder 21"/>
          <p:cNvSpPr>
            <a:spLocks noGrp="1"/>
          </p:cNvSpPr>
          <p:nvPr>
            <p:ph sz="half" idx="2"/>
          </p:nvPr>
        </p:nvSpPr>
        <p:spPr/>
        <p:txBody>
          <a:bodyPr/>
          <a:lstStyle/>
          <a:p>
            <a:pPr>
              <a:buNone/>
            </a:pPr>
            <a:r>
              <a:rPr lang="en-US" dirty="0" smtClean="0"/>
              <a:t> </a:t>
            </a:r>
            <a:endParaRPr lang="en-US" dirty="0"/>
          </a:p>
        </p:txBody>
      </p:sp>
      <p:pic>
        <p:nvPicPr>
          <p:cNvPr id="2053" name="Picture 5"/>
          <p:cNvPicPr>
            <a:picLocks noChangeAspect="1" noChangeArrowheads="1"/>
          </p:cNvPicPr>
          <p:nvPr/>
        </p:nvPicPr>
        <p:blipFill>
          <a:blip r:embed="rId2"/>
          <a:srcRect/>
          <a:stretch>
            <a:fillRect/>
          </a:stretch>
        </p:blipFill>
        <p:spPr bwMode="auto">
          <a:xfrm>
            <a:off x="6508376" y="1957893"/>
            <a:ext cx="5497569" cy="3872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Streaming Call Flow</a:t>
            </a:r>
            <a:endParaRPr lang="en-US" dirty="0"/>
          </a:p>
        </p:txBody>
      </p:sp>
      <p:sp>
        <p:nvSpPr>
          <p:cNvPr id="4" name="Text Placeholder 3"/>
          <p:cNvSpPr>
            <a:spLocks noGrp="1"/>
          </p:cNvSpPr>
          <p:nvPr>
            <p:ph type="body" sz="quarter" idx="10"/>
          </p:nvPr>
        </p:nvSpPr>
        <p:spPr/>
        <p:txBody>
          <a:bodyPr/>
          <a:lstStyle/>
          <a:p>
            <a:r>
              <a:rPr lang="en-US" dirty="0" smtClean="0"/>
              <a:t>Streaming Flow</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
        <p:nvSpPr>
          <p:cNvPr id="14" name="Content Placeholder 13"/>
          <p:cNvSpPr>
            <a:spLocks noGrp="1"/>
          </p:cNvSpPr>
          <p:nvPr>
            <p:ph idx="1"/>
          </p:nvPr>
        </p:nvSpPr>
        <p:spPr/>
        <p:txBody>
          <a:bodyPr/>
          <a:lstStyle/>
          <a:p>
            <a:r>
              <a:rPr lang="en-US" dirty="0" smtClean="0"/>
              <a:t>Aggregation of 500 users in one </a:t>
            </a:r>
            <a:r>
              <a:rPr lang="en-US" dirty="0" err="1" smtClean="0"/>
              <a:t>GetStreaming</a:t>
            </a:r>
            <a:r>
              <a:rPr lang="en-US" dirty="0" smtClean="0"/>
              <a:t> Event</a:t>
            </a:r>
            <a:endParaRPr lang="en-US" dirty="0"/>
          </a:p>
        </p:txBody>
      </p:sp>
      <p:sp>
        <p:nvSpPr>
          <p:cNvPr id="15" name="Rounded Rectangle 14"/>
          <p:cNvSpPr/>
          <p:nvPr/>
        </p:nvSpPr>
        <p:spPr>
          <a:xfrm>
            <a:off x="1606062" y="2450123"/>
            <a:ext cx="2754923" cy="279009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Cisco Unity Connection</a:t>
            </a:r>
            <a:endParaRPr lang="en-US" sz="2800" b="1" dirty="0"/>
          </a:p>
        </p:txBody>
      </p:sp>
      <p:sp>
        <p:nvSpPr>
          <p:cNvPr id="16" name="Striped Right Arrow 15"/>
          <p:cNvSpPr/>
          <p:nvPr/>
        </p:nvSpPr>
        <p:spPr>
          <a:xfrm>
            <a:off x="5744308" y="3223846"/>
            <a:ext cx="1910861" cy="123092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Streaming Thread</a:t>
            </a:r>
            <a:endParaRPr lang="en-US" sz="2000" dirty="0"/>
          </a:p>
        </p:txBody>
      </p:sp>
      <p:sp>
        <p:nvSpPr>
          <p:cNvPr id="17" name="Cloud 16"/>
          <p:cNvSpPr/>
          <p:nvPr/>
        </p:nvSpPr>
        <p:spPr>
          <a:xfrm>
            <a:off x="8159262" y="2508738"/>
            <a:ext cx="3165230" cy="263769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Hosted Exchange Office 365</a:t>
            </a:r>
            <a:endParaRPr lang="en-US" sz="2400" b="1" dirty="0"/>
          </a:p>
        </p:txBody>
      </p:sp>
      <p:sp>
        <p:nvSpPr>
          <p:cNvPr id="21" name="Rectangle 20"/>
          <p:cNvSpPr/>
          <p:nvPr/>
        </p:nvSpPr>
        <p:spPr>
          <a:xfrm>
            <a:off x="4466492" y="2403231"/>
            <a:ext cx="1184031" cy="28838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endParaRPr lang="en-US" dirty="0" smtClean="0">
              <a:solidFill>
                <a:schemeClr val="accent1">
                  <a:lumMod val="60000"/>
                  <a:lumOff val="40000"/>
                </a:schemeClr>
              </a:solidFill>
            </a:endParaRPr>
          </a:p>
          <a:p>
            <a:pPr algn="ctr"/>
            <a:r>
              <a:rPr lang="en-US" dirty="0" smtClean="0">
                <a:solidFill>
                  <a:schemeClr val="accent1">
                    <a:lumMod val="60000"/>
                    <a:lumOff val="40000"/>
                  </a:schemeClr>
                </a:solidFill>
              </a:rPr>
              <a:t>User 1</a:t>
            </a:r>
          </a:p>
          <a:p>
            <a:pPr algn="ctr"/>
            <a:r>
              <a:rPr lang="en-US" dirty="0" smtClean="0">
                <a:solidFill>
                  <a:schemeClr val="accent1">
                    <a:lumMod val="60000"/>
                    <a:lumOff val="40000"/>
                  </a:schemeClr>
                </a:solidFill>
              </a:rPr>
              <a:t>User 2</a:t>
            </a:r>
          </a:p>
          <a:p>
            <a:pPr algn="ctr">
              <a:buFont typeface="Arial" pitchFamily="34" charset="0"/>
              <a:buChar char="•"/>
            </a:pPr>
            <a:r>
              <a:rPr lang="en-US" dirty="0" smtClean="0">
                <a:solidFill>
                  <a:schemeClr val="accent1">
                    <a:lumMod val="60000"/>
                    <a:lumOff val="40000"/>
                  </a:schemeClr>
                </a:solidFill>
              </a:rPr>
              <a:t> </a:t>
            </a:r>
          </a:p>
          <a:p>
            <a:pPr algn="ctr">
              <a:buFont typeface="Arial" pitchFamily="34" charset="0"/>
              <a:buChar char="•"/>
            </a:pPr>
            <a:r>
              <a:rPr lang="en-US" dirty="0" smtClean="0">
                <a:solidFill>
                  <a:schemeClr val="accent1">
                    <a:lumMod val="60000"/>
                    <a:lumOff val="40000"/>
                  </a:schemeClr>
                </a:solidFill>
              </a:rPr>
              <a:t> </a:t>
            </a:r>
          </a:p>
          <a:p>
            <a:pPr algn="ctr">
              <a:buFont typeface="Arial" pitchFamily="34" charset="0"/>
              <a:buChar char="•"/>
            </a:pPr>
            <a:r>
              <a:rPr lang="en-US" dirty="0" smtClean="0">
                <a:solidFill>
                  <a:schemeClr val="accent1">
                    <a:lumMod val="60000"/>
                    <a:lumOff val="40000"/>
                  </a:schemeClr>
                </a:solidFill>
              </a:rPr>
              <a:t> </a:t>
            </a:r>
          </a:p>
          <a:p>
            <a:pPr algn="ctr">
              <a:buFont typeface="Arial" pitchFamily="34" charset="0"/>
              <a:buChar char="•"/>
            </a:pPr>
            <a:r>
              <a:rPr lang="en-US" dirty="0" smtClean="0">
                <a:solidFill>
                  <a:schemeClr val="accent1">
                    <a:lumMod val="60000"/>
                    <a:lumOff val="40000"/>
                  </a:schemeClr>
                </a:solidFill>
              </a:rPr>
              <a:t> </a:t>
            </a:r>
          </a:p>
          <a:p>
            <a:pPr algn="ctr">
              <a:buFont typeface="Arial" pitchFamily="34" charset="0"/>
              <a:buChar char="•"/>
            </a:pPr>
            <a:r>
              <a:rPr lang="en-US" dirty="0" smtClean="0">
                <a:solidFill>
                  <a:schemeClr val="accent1">
                    <a:lumMod val="60000"/>
                    <a:lumOff val="40000"/>
                  </a:schemeClr>
                </a:solidFill>
              </a:rPr>
              <a:t> </a:t>
            </a:r>
          </a:p>
          <a:p>
            <a:pPr algn="ctr">
              <a:buFont typeface="Arial" pitchFamily="34" charset="0"/>
              <a:buChar char="•"/>
            </a:pPr>
            <a:r>
              <a:rPr lang="en-US" dirty="0" smtClean="0">
                <a:solidFill>
                  <a:schemeClr val="accent1">
                    <a:lumMod val="60000"/>
                    <a:lumOff val="40000"/>
                  </a:schemeClr>
                </a:solidFill>
              </a:rPr>
              <a:t> </a:t>
            </a:r>
          </a:p>
          <a:p>
            <a:pPr algn="ctr"/>
            <a:r>
              <a:rPr lang="en-US" dirty="0" smtClean="0">
                <a:solidFill>
                  <a:schemeClr val="accent1">
                    <a:lumMod val="60000"/>
                    <a:lumOff val="40000"/>
                  </a:schemeClr>
                </a:solidFill>
              </a:rPr>
              <a:t>User 500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ctrTitle"/>
          </p:nvPr>
        </p:nvSpPr>
        <p:spPr>
          <a:xfrm>
            <a:off x="0" y="2400300"/>
            <a:ext cx="6094413" cy="1485900"/>
          </a:xfrm>
        </p:spPr>
        <p:txBody>
          <a:bodyPr/>
          <a:lstStyle/>
          <a:p>
            <a:r>
              <a:rPr lang="en-US" sz="4800" dirty="0" smtClean="0"/>
              <a:t>Microsoft Office 365 </a:t>
            </a:r>
            <a:br>
              <a:rPr lang="en-US" sz="4800" dirty="0" smtClean="0"/>
            </a:br>
            <a:r>
              <a:rPr lang="en-US" sz="4800" dirty="0" smtClean="0"/>
              <a:t>Configuration</a:t>
            </a:r>
            <a:endParaRPr lang="en-US" sz="4800" dirty="0"/>
          </a:p>
        </p:txBody>
      </p:sp>
      <p:sp>
        <p:nvSpPr>
          <p:cNvPr id="967683" name="Rectangle 3"/>
          <p:cNvSpPr>
            <a:spLocks noGrp="1" noChangeArrowheads="1"/>
          </p:cNvSpPr>
          <p:nvPr>
            <p:ph type="subTitle" idx="1"/>
          </p:nvPr>
        </p:nvSpPr>
        <p:spPr>
          <a:xfrm>
            <a:off x="2588140" y="4798359"/>
            <a:ext cx="9251657" cy="1295400"/>
          </a:xfrm>
        </p:spPr>
        <p:txBody>
          <a:bodyPr/>
          <a:lstStyle/>
          <a:p>
            <a:r>
              <a:rPr lang="en-US" dirty="0" smtClean="0"/>
              <a:t>October 2010</a:t>
            </a:r>
            <a:endParaRPr lang="en-US" dirty="0"/>
          </a:p>
          <a:p>
            <a:endParaRPr lang="en-US" dirty="0"/>
          </a:p>
        </p:txBody>
      </p:sp>
      <p:sp>
        <p:nvSpPr>
          <p:cNvPr id="967684" name="Rectangle 4"/>
          <p:cNvSpPr>
            <a:spLocks noChangeArrowheads="1"/>
          </p:cNvSpPr>
          <p:nvPr/>
        </p:nvSpPr>
        <p:spPr bwMode="auto">
          <a:xfrm>
            <a:off x="457081" y="3200400"/>
            <a:ext cx="9251657" cy="1295400"/>
          </a:xfrm>
          <a:prstGeom prst="rect">
            <a:avLst/>
          </a:prstGeom>
          <a:noFill/>
          <a:ln w="9525">
            <a:noFill/>
            <a:miter lim="800000"/>
            <a:headEnd/>
            <a:tailEnd/>
          </a:ln>
          <a:effectLst/>
        </p:spPr>
        <p:txBody>
          <a:bodyPr lIns="82124" tIns="41061" rIns="82124" bIns="41061"/>
          <a:lstStyle/>
          <a:p>
            <a:pPr algn="l" defTabSz="814388">
              <a:spcBef>
                <a:spcPct val="50000"/>
              </a:spcBef>
              <a:buClr>
                <a:schemeClr val="tx2"/>
              </a:buClr>
              <a:buSzPct val="100000"/>
              <a:buFont typeface="Wingdings" pitchFamily="2" charset="2"/>
              <a:buNone/>
            </a:pPr>
            <a:endParaRPr lang="en-US" sz="2000">
              <a:solidFill>
                <a:schemeClr val="bg1"/>
              </a:solidFill>
            </a:endParaRPr>
          </a:p>
        </p:txBody>
      </p:sp>
      <p:pic>
        <p:nvPicPr>
          <p:cNvPr id="6" name="Picture 5"/>
          <p:cNvPicPr>
            <a:picLocks noChangeAspect="1"/>
          </p:cNvPicPr>
          <p:nvPr/>
        </p:nvPicPr>
        <p:blipFill>
          <a:blip r:embed="rId3" cstate="print"/>
          <a:srcRect t="13889"/>
          <a:stretch>
            <a:fillRect/>
          </a:stretch>
        </p:blipFill>
        <p:spPr>
          <a:xfrm>
            <a:off x="6078071" y="1645024"/>
            <a:ext cx="6110754" cy="2670984"/>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on Microsoft Office 365</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Create one or more service accounts on the Office 365 servers with which Cisco Unity Connection will communicate.</a:t>
            </a:r>
          </a:p>
          <a:p>
            <a:pPr marL="457200" indent="-457200">
              <a:buFont typeface="+mj-lt"/>
              <a:buAutoNum type="arabicPeriod"/>
            </a:pPr>
            <a:r>
              <a:rPr lang="en-US" dirty="0" smtClean="0"/>
              <a:t>Create New user account or move old on-premise user accounts to Office </a:t>
            </a:r>
            <a:r>
              <a:rPr lang="en-US" dirty="0" smtClean="0"/>
              <a:t>365.</a:t>
            </a:r>
            <a:endParaRPr lang="en-US" dirty="0" smtClean="0"/>
          </a:p>
          <a:p>
            <a:pPr marL="457200" indent="-457200">
              <a:buFont typeface="+mj-lt"/>
              <a:buAutoNum type="arabicPeriod"/>
            </a:pPr>
            <a:r>
              <a:rPr lang="en-US" dirty="0" smtClean="0"/>
              <a:t>Impersonation </a:t>
            </a:r>
            <a:r>
              <a:rPr lang="en-US" dirty="0" smtClean="0"/>
              <a:t>Rights to Service Accounts could be assigned using steps described in next slides.</a:t>
            </a:r>
          </a:p>
          <a:p>
            <a:endParaRPr lang="en-US" dirty="0"/>
          </a:p>
        </p:txBody>
      </p:sp>
      <p:sp>
        <p:nvSpPr>
          <p:cNvPr id="4" name="Text Placeholder 3"/>
          <p:cNvSpPr>
            <a:spLocks noGrp="1"/>
          </p:cNvSpPr>
          <p:nvPr>
            <p:ph type="body" sz="quarter" idx="10"/>
          </p:nvPr>
        </p:nvSpPr>
        <p:spPr/>
        <p:txBody>
          <a:bodyPr/>
          <a:lstStyle/>
          <a:p>
            <a:r>
              <a:rPr lang="en-US" dirty="0" smtClean="0"/>
              <a:t>Steps </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0171" y="261770"/>
            <a:ext cx="10357081" cy="738692"/>
          </a:xfrm>
        </p:spPr>
        <p:txBody>
          <a:bodyPr/>
          <a:lstStyle/>
          <a:p>
            <a:r>
              <a:rPr lang="en-US" dirty="0" smtClean="0"/>
              <a:t>Configuration on Microsoft Office 365 (cont…)</a:t>
            </a:r>
            <a:endParaRPr lang="en-US" dirty="0"/>
          </a:p>
        </p:txBody>
      </p:sp>
      <p:sp>
        <p:nvSpPr>
          <p:cNvPr id="3" name="Content Placeholder 2"/>
          <p:cNvSpPr>
            <a:spLocks noGrp="1"/>
          </p:cNvSpPr>
          <p:nvPr>
            <p:ph idx="1"/>
          </p:nvPr>
        </p:nvSpPr>
        <p:spPr>
          <a:xfrm>
            <a:off x="1082444" y="1828800"/>
            <a:ext cx="4026004" cy="4297364"/>
          </a:xfrm>
        </p:spPr>
        <p:txBody>
          <a:bodyPr>
            <a:normAutofit fontScale="92500"/>
          </a:bodyPr>
          <a:lstStyle/>
          <a:p>
            <a:r>
              <a:rPr lang="en-US" dirty="0" smtClean="0"/>
              <a:t>Create </a:t>
            </a:r>
            <a:r>
              <a:rPr lang="en-US" dirty="0" smtClean="0"/>
              <a:t>new account, assign privileges.</a:t>
            </a:r>
          </a:p>
          <a:p>
            <a:pPr>
              <a:buNone/>
            </a:pPr>
            <a:r>
              <a:rPr lang="en-US" dirty="0" err="1" smtClean="0"/>
              <a:t>Step1</a:t>
            </a:r>
            <a:r>
              <a:rPr lang="en-US" dirty="0" smtClean="0"/>
              <a:t>: </a:t>
            </a:r>
          </a:p>
          <a:p>
            <a:pPr>
              <a:buNone/>
            </a:pPr>
            <a:r>
              <a:rPr lang="en-US" dirty="0" smtClean="0"/>
              <a:t>   On a Windows </a:t>
            </a:r>
            <a:r>
              <a:rPr lang="en-US" dirty="0" err="1" smtClean="0"/>
              <a:t>PowerShell</a:t>
            </a:r>
            <a:r>
              <a:rPr lang="en-US" dirty="0" smtClean="0"/>
              <a:t> endpoint, run the following command and enter the Office-365 administrator account credentials for authentication.</a:t>
            </a:r>
            <a:br>
              <a:rPr lang="en-US" dirty="0" smtClean="0"/>
            </a:br>
            <a:r>
              <a:rPr lang="en-US" dirty="0" smtClean="0"/>
              <a:t>$</a:t>
            </a:r>
            <a:r>
              <a:rPr lang="en-US" dirty="0" err="1" smtClean="0"/>
              <a:t>LiveCred</a:t>
            </a:r>
            <a:r>
              <a:rPr lang="en-US" dirty="0" smtClean="0"/>
              <a:t> = Get-Credential</a:t>
            </a:r>
            <a:br>
              <a:rPr lang="en-US" dirty="0" smtClean="0"/>
            </a:br>
            <a:endParaRPr lang="en-US" dirty="0" smtClean="0"/>
          </a:p>
        </p:txBody>
      </p:sp>
      <p:sp>
        <p:nvSpPr>
          <p:cNvPr id="4" name="Text Placeholder 3"/>
          <p:cNvSpPr>
            <a:spLocks noGrp="1"/>
          </p:cNvSpPr>
          <p:nvPr>
            <p:ph type="body" sz="quarter" idx="10"/>
          </p:nvPr>
        </p:nvSpPr>
        <p:spPr>
          <a:xfrm>
            <a:off x="1082444" y="1108038"/>
            <a:ext cx="4296379" cy="567080"/>
          </a:xfrm>
        </p:spPr>
        <p:txBody>
          <a:bodyPr/>
          <a:lstStyle/>
          <a:p>
            <a:r>
              <a:rPr lang="en-US" b="1" dirty="0" smtClean="0"/>
              <a:t>How to change roles on Microsoft Office 365</a:t>
            </a:r>
            <a:endParaRPr lang="en-US" b="1" dirty="0"/>
          </a:p>
        </p:txBody>
      </p:sp>
      <p:sp>
        <p:nvSpPr>
          <p:cNvPr id="7" name="Picture Placeholder 6"/>
          <p:cNvSpPr>
            <a:spLocks noGrp="1"/>
          </p:cNvSpPr>
          <p:nvPr>
            <p:ph type="pic" sz="quarter" idx="11"/>
          </p:nvPr>
        </p:nvSpPr>
        <p:spPr/>
      </p:sp>
      <p:pic>
        <p:nvPicPr>
          <p:cNvPr id="2050" name="Picture 2"/>
          <p:cNvPicPr>
            <a:picLocks noChangeAspect="1" noChangeArrowheads="1"/>
          </p:cNvPicPr>
          <p:nvPr/>
        </p:nvPicPr>
        <p:blipFill>
          <a:blip r:embed="rId3"/>
          <a:srcRect/>
          <a:stretch>
            <a:fillRect/>
          </a:stretch>
        </p:blipFill>
        <p:spPr bwMode="auto">
          <a:xfrm>
            <a:off x="6088828" y="1161826"/>
            <a:ext cx="5534791" cy="5163669"/>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on Microsoft Office 365 (cont…)</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Step 2:</a:t>
            </a:r>
          </a:p>
          <a:p>
            <a:pPr>
              <a:buNone/>
            </a:pPr>
            <a:r>
              <a:rPr lang="en-US" dirty="0" smtClean="0"/>
              <a:t>	To establish a remote Windows </a:t>
            </a:r>
            <a:r>
              <a:rPr lang="en-US" dirty="0" err="1" smtClean="0"/>
              <a:t>PowerShell</a:t>
            </a:r>
            <a:r>
              <a:rPr lang="en-US" dirty="0" smtClean="0"/>
              <a:t> session with Office 365, use the New-</a:t>
            </a:r>
            <a:r>
              <a:rPr lang="en-US" dirty="0" err="1" smtClean="0"/>
              <a:t>PSSession</a:t>
            </a:r>
            <a:r>
              <a:rPr lang="en-US" dirty="0" smtClean="0"/>
              <a:t> Windows </a:t>
            </a:r>
            <a:r>
              <a:rPr lang="en-US" dirty="0" err="1" smtClean="0"/>
              <a:t>PowerShell</a:t>
            </a:r>
            <a:r>
              <a:rPr lang="en-US" dirty="0" smtClean="0"/>
              <a:t> </a:t>
            </a:r>
            <a:r>
              <a:rPr lang="en-US" dirty="0" err="1" smtClean="0"/>
              <a:t>cmdlet</a:t>
            </a:r>
            <a:r>
              <a:rPr lang="en-US" dirty="0" smtClean="0"/>
              <a:t> to connect with the generic remote Windows </a:t>
            </a:r>
            <a:r>
              <a:rPr lang="en-US" dirty="0" err="1" smtClean="0"/>
              <a:t>PowerShell</a:t>
            </a:r>
            <a:r>
              <a:rPr lang="en-US" dirty="0" smtClean="0"/>
              <a:t> endpoint at </a:t>
            </a:r>
            <a:r>
              <a:rPr lang="en-US" dirty="0" smtClean="0">
                <a:hlinkClick r:id="rId2"/>
              </a:rPr>
              <a:t>http://ps.outlook.com/powershell.</a:t>
            </a:r>
            <a:endParaRPr lang="en-US" dirty="0" smtClean="0"/>
          </a:p>
          <a:p>
            <a:pPr>
              <a:buNone/>
            </a:pPr>
            <a:r>
              <a:rPr lang="en-US" dirty="0" smtClean="0"/>
              <a:t> Run the following command to create Remote Exchange Shell Session.</a:t>
            </a:r>
            <a:br>
              <a:rPr lang="en-US" dirty="0" smtClean="0"/>
            </a:br>
            <a:r>
              <a:rPr lang="en-US" dirty="0" smtClean="0"/>
              <a:t>$Session = New-</a:t>
            </a:r>
            <a:r>
              <a:rPr lang="en-US" dirty="0" err="1" smtClean="0"/>
              <a:t>PSSession</a:t>
            </a:r>
            <a:r>
              <a:rPr lang="en-US" dirty="0" smtClean="0"/>
              <a:t> -</a:t>
            </a:r>
            <a:r>
              <a:rPr lang="en-US" dirty="0" err="1" smtClean="0"/>
              <a:t>ConfigurationName</a:t>
            </a:r>
            <a:r>
              <a:rPr lang="en-US" dirty="0" smtClean="0"/>
              <a:t> </a:t>
            </a:r>
            <a:r>
              <a:rPr lang="en-US" dirty="0" err="1" smtClean="0"/>
              <a:t>Microsoft.Exchange</a:t>
            </a:r>
            <a:r>
              <a:rPr lang="en-US" dirty="0" smtClean="0"/>
              <a:t> -</a:t>
            </a:r>
            <a:r>
              <a:rPr lang="en-US" dirty="0" err="1" smtClean="0"/>
              <a:t>ConnectionUri</a:t>
            </a:r>
            <a:r>
              <a:rPr lang="en-US" dirty="0" smtClean="0"/>
              <a:t> </a:t>
            </a:r>
            <a:r>
              <a:rPr lang="en-US" dirty="0" smtClean="0">
                <a:hlinkClick r:id="rId3"/>
              </a:rPr>
              <a:t>https://ps.outlook.com/powershell/</a:t>
            </a:r>
            <a:r>
              <a:rPr lang="en-US" dirty="0" smtClean="0"/>
              <a:t> -Credential $</a:t>
            </a:r>
            <a:r>
              <a:rPr lang="en-US" dirty="0" err="1" smtClean="0"/>
              <a:t>LiveCred</a:t>
            </a:r>
            <a:r>
              <a:rPr lang="en-US" dirty="0" smtClean="0"/>
              <a:t> -Authentication Basic -</a:t>
            </a:r>
            <a:r>
              <a:rPr lang="en-US" dirty="0" err="1" smtClean="0"/>
              <a:t>AllowRedirection</a:t>
            </a:r>
            <a:r>
              <a:rPr lang="en-US" dirty="0" smtClean="0"/>
              <a:t/>
            </a:r>
            <a:br>
              <a:rPr lang="en-US" dirty="0" smtClean="0"/>
            </a:br>
            <a:endParaRPr lang="en-US" dirty="0" smtClean="0"/>
          </a:p>
          <a:p>
            <a:endParaRPr lang="en-US" dirty="0"/>
          </a:p>
        </p:txBody>
      </p:sp>
      <p:sp>
        <p:nvSpPr>
          <p:cNvPr id="5" name="Text Placeholder 4"/>
          <p:cNvSpPr>
            <a:spLocks noGrp="1"/>
          </p:cNvSpPr>
          <p:nvPr>
            <p:ph type="body" sz="quarter" idx="13"/>
          </p:nvPr>
        </p:nvSpPr>
        <p:spPr/>
        <p:txBody>
          <a:bodyPr/>
          <a:lstStyle/>
          <a:p>
            <a:r>
              <a:rPr lang="en-US" dirty="0" smtClean="0"/>
              <a:t>  </a:t>
            </a:r>
            <a:endParaRPr lang="en-US" dirty="0"/>
          </a:p>
        </p:txBody>
      </p:sp>
      <p:sp>
        <p:nvSpPr>
          <p:cNvPr id="6" name="Text Placeholder 5"/>
          <p:cNvSpPr>
            <a:spLocks noGrp="1"/>
          </p:cNvSpPr>
          <p:nvPr>
            <p:ph type="body" sz="quarter" idx="11"/>
          </p:nvPr>
        </p:nvSpPr>
        <p:spPr/>
        <p:txBody>
          <a:bodyPr/>
          <a:lstStyle/>
          <a:p>
            <a:r>
              <a:rPr lang="en-US" dirty="0" smtClean="0"/>
              <a:t>  </a:t>
            </a:r>
            <a:endParaRPr lang="en-US" dirty="0"/>
          </a:p>
        </p:txBody>
      </p:sp>
      <p:pic>
        <p:nvPicPr>
          <p:cNvPr id="10" name="Content Placeholder 9" descr="step2.bmp"/>
          <p:cNvPicPr>
            <a:picLocks noGrp="1" noChangeAspect="1"/>
          </p:cNvPicPr>
          <p:nvPr>
            <p:ph sz="half" idx="2"/>
          </p:nvPr>
        </p:nvPicPr>
        <p:blipFill>
          <a:blip r:embed="rId4"/>
          <a:stretch>
            <a:fillRect/>
          </a:stretch>
        </p:blipFill>
        <p:spPr>
          <a:xfrm>
            <a:off x="6239435" y="2151529"/>
            <a:ext cx="5210848" cy="2969112"/>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on Microsoft Office 365 (cont…)</a:t>
            </a:r>
            <a:endParaRPr lang="en-US" dirty="0"/>
          </a:p>
        </p:txBody>
      </p:sp>
      <p:sp>
        <p:nvSpPr>
          <p:cNvPr id="3" name="Content Placeholder 2"/>
          <p:cNvSpPr>
            <a:spLocks noGrp="1"/>
          </p:cNvSpPr>
          <p:nvPr>
            <p:ph sz="half" idx="1"/>
          </p:nvPr>
        </p:nvSpPr>
        <p:spPr/>
        <p:txBody>
          <a:bodyPr/>
          <a:lstStyle/>
          <a:p>
            <a:r>
              <a:rPr lang="en-US" dirty="0" smtClean="0"/>
              <a:t>Step 3:</a:t>
            </a:r>
          </a:p>
          <a:p>
            <a:pPr>
              <a:buNone/>
            </a:pPr>
            <a:r>
              <a:rPr lang="en-US" dirty="0" smtClean="0"/>
              <a:t>	Run the following command to Import all Remote Exchange Shell Commands to the local client side session:</a:t>
            </a:r>
            <a:br>
              <a:rPr lang="en-US" dirty="0" smtClean="0"/>
            </a:br>
            <a:r>
              <a:rPr lang="en-US" dirty="0" smtClean="0"/>
              <a:t>Import-</a:t>
            </a:r>
            <a:r>
              <a:rPr lang="en-US" dirty="0" err="1" smtClean="0"/>
              <a:t>PSSession</a:t>
            </a:r>
            <a:r>
              <a:rPr lang="en-US" dirty="0" smtClean="0"/>
              <a:t> $Session</a:t>
            </a:r>
          </a:p>
          <a:p>
            <a:pPr>
              <a:buNone/>
            </a:pPr>
            <a:endParaRPr lang="en-US" dirty="0"/>
          </a:p>
        </p:txBody>
      </p:sp>
      <p:pic>
        <p:nvPicPr>
          <p:cNvPr id="7" name="Content Placeholder 6" descr="step3.bmp"/>
          <p:cNvPicPr>
            <a:picLocks noGrp="1" noChangeAspect="1"/>
          </p:cNvPicPr>
          <p:nvPr>
            <p:ph sz="half" idx="2"/>
          </p:nvPr>
        </p:nvPicPr>
        <p:blipFill>
          <a:blip r:embed="rId2"/>
          <a:stretch>
            <a:fillRect/>
          </a:stretch>
        </p:blipFill>
        <p:spPr>
          <a:xfrm>
            <a:off x="6411558" y="2269864"/>
            <a:ext cx="5292762" cy="1731981"/>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5" name="Text Placeholder 4"/>
          <p:cNvSpPr>
            <a:spLocks noGrp="1"/>
          </p:cNvSpPr>
          <p:nvPr>
            <p:ph type="body" sz="quarter" idx="13"/>
          </p:nvPr>
        </p:nvSpPr>
        <p:spPr/>
        <p:txBody>
          <a:bodyPr/>
          <a:lstStyle/>
          <a:p>
            <a:r>
              <a:rPr lang="en-US" dirty="0" smtClean="0"/>
              <a:t>  </a:t>
            </a:r>
            <a:endParaRPr lang="en-US" dirty="0"/>
          </a:p>
        </p:txBody>
      </p:sp>
      <p:sp>
        <p:nvSpPr>
          <p:cNvPr id="6" name="Text Placeholder 5"/>
          <p:cNvSpPr>
            <a:spLocks noGrp="1"/>
          </p:cNvSpPr>
          <p:nvPr>
            <p:ph type="body" sz="quarter" idx="11"/>
          </p:nvPr>
        </p:nvSpPr>
        <p:spPr/>
        <p:txBody>
          <a:bodyPr/>
          <a:lstStyle/>
          <a:p>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444" y="304800"/>
            <a:ext cx="10357081" cy="695661"/>
          </a:xfrm>
        </p:spPr>
        <p:txBody>
          <a:bodyPr/>
          <a:lstStyle/>
          <a:p>
            <a:r>
              <a:rPr lang="en-US" dirty="0" smtClean="0"/>
              <a:t>Configuration on Microsoft Office 365 (cont…)</a:t>
            </a:r>
            <a:endParaRPr lang="en-US" dirty="0"/>
          </a:p>
        </p:txBody>
      </p:sp>
      <p:sp>
        <p:nvSpPr>
          <p:cNvPr id="3" name="Content Placeholder 2"/>
          <p:cNvSpPr>
            <a:spLocks noGrp="1"/>
          </p:cNvSpPr>
          <p:nvPr>
            <p:ph sz="half" idx="1"/>
          </p:nvPr>
        </p:nvSpPr>
        <p:spPr>
          <a:xfrm>
            <a:off x="946673" y="1904103"/>
            <a:ext cx="4851699" cy="4528970"/>
          </a:xfrm>
        </p:spPr>
        <p:txBody>
          <a:bodyPr>
            <a:normAutofit fontScale="55000" lnSpcReduction="20000"/>
          </a:bodyPr>
          <a:lstStyle/>
          <a:p>
            <a:r>
              <a:rPr lang="en-US" sz="2500" dirty="0" smtClean="0"/>
              <a:t>Step 4</a:t>
            </a:r>
          </a:p>
          <a:p>
            <a:pPr>
              <a:buNone/>
            </a:pPr>
            <a:r>
              <a:rPr lang="en-US" sz="2500" dirty="0" smtClean="0"/>
              <a:t>	Use "New-</a:t>
            </a:r>
            <a:r>
              <a:rPr lang="en-US" sz="2500" dirty="0" err="1" smtClean="0"/>
              <a:t>ManagementRoleAssignment</a:t>
            </a:r>
            <a:r>
              <a:rPr lang="en-US" sz="2500" dirty="0" smtClean="0"/>
              <a:t>" Exchange Management Shell </a:t>
            </a:r>
            <a:r>
              <a:rPr lang="en-US" sz="2500" dirty="0" err="1" smtClean="0"/>
              <a:t>cmdlet</a:t>
            </a:r>
            <a:r>
              <a:rPr lang="en-US" sz="2500" dirty="0" smtClean="0"/>
              <a:t> to grant the service account permission to impersonate all the users in the organization.</a:t>
            </a:r>
          </a:p>
          <a:p>
            <a:pPr>
              <a:buNone/>
            </a:pPr>
            <a:r>
              <a:rPr lang="en-US" sz="2500" dirty="0" smtClean="0"/>
              <a:t>	</a:t>
            </a:r>
            <a:r>
              <a:rPr lang="en-US" sz="2500" b="1" dirty="0" smtClean="0"/>
              <a:t>new-</a:t>
            </a:r>
            <a:r>
              <a:rPr lang="en-US" sz="2500" b="1" dirty="0" err="1" smtClean="0"/>
              <a:t>ManagementRoleAssignment</a:t>
            </a:r>
            <a:r>
              <a:rPr lang="en-US" sz="2500" b="1" dirty="0" smtClean="0"/>
              <a:t> -</a:t>
            </a:r>
            <a:r>
              <a:rPr lang="en-US" sz="2500" b="1" dirty="0" err="1" smtClean="0"/>
              <a:t>Name:RoleName</a:t>
            </a:r>
            <a:r>
              <a:rPr lang="en-US" sz="2500" b="1" dirty="0" smtClean="0"/>
              <a:t> -</a:t>
            </a:r>
            <a:r>
              <a:rPr lang="en-US" sz="2500" b="1" dirty="0" err="1" smtClean="0"/>
              <a:t>Role:ApplicationImpersonation</a:t>
            </a:r>
            <a:r>
              <a:rPr lang="en-US" sz="2500" b="1" dirty="0" smtClean="0"/>
              <a:t> -</a:t>
            </a:r>
            <a:r>
              <a:rPr lang="en-US" sz="2500" b="1" dirty="0" err="1" smtClean="0"/>
              <a:t>User:Account</a:t>
            </a:r>
            <a:endParaRPr lang="en-US" sz="2500" b="1" dirty="0" smtClean="0"/>
          </a:p>
          <a:p>
            <a:pPr>
              <a:buNone/>
            </a:pPr>
            <a:r>
              <a:rPr lang="en-US" dirty="0" smtClean="0"/>
              <a:t>	</a:t>
            </a:r>
            <a:r>
              <a:rPr lang="en-US" sz="2200" dirty="0" smtClean="0"/>
              <a:t>where:</a:t>
            </a:r>
          </a:p>
          <a:p>
            <a:pPr lvl="1"/>
            <a:r>
              <a:rPr lang="en-US" sz="2200" dirty="0" smtClean="0"/>
              <a:t>–Name parameter specifies the name of the new role assignment, for example, </a:t>
            </a:r>
            <a:r>
              <a:rPr lang="en-US" sz="2200" dirty="0" err="1" smtClean="0"/>
              <a:t>ConnectionUMServicesAcct</a:t>
            </a:r>
            <a:r>
              <a:rPr lang="en-US" sz="2200" dirty="0" smtClean="0"/>
              <a:t>. The name that you enter for </a:t>
            </a:r>
            <a:r>
              <a:rPr lang="en-US" sz="2200" dirty="0" err="1" smtClean="0"/>
              <a:t>RoleName</a:t>
            </a:r>
            <a:r>
              <a:rPr lang="en-US" sz="2200" dirty="0" smtClean="0"/>
              <a:t> appears when you run get-</a:t>
            </a:r>
            <a:r>
              <a:rPr lang="en-US" sz="2200" dirty="0" err="1" smtClean="0"/>
              <a:t>ManagementRoleAssignment</a:t>
            </a:r>
            <a:r>
              <a:rPr lang="en-US" sz="2200" dirty="0" smtClean="0"/>
              <a:t>.</a:t>
            </a:r>
          </a:p>
          <a:p>
            <a:pPr lvl="1"/>
            <a:r>
              <a:rPr lang="en-US" sz="2200" dirty="0" smtClean="0"/>
              <a:t>-Role parameter indicates that the </a:t>
            </a:r>
            <a:r>
              <a:rPr lang="en-US" sz="2200" dirty="0" err="1" smtClean="0"/>
              <a:t>ApplicationImpersonation</a:t>
            </a:r>
            <a:r>
              <a:rPr lang="en-US" sz="2200" dirty="0" smtClean="0"/>
              <a:t> role is assigned to the user specified by the User parameter.</a:t>
            </a:r>
          </a:p>
          <a:p>
            <a:pPr lvl="1"/>
            <a:r>
              <a:rPr lang="en-US" sz="2200" dirty="0" smtClean="0"/>
              <a:t>–User is the name of the unified messaging services account in </a:t>
            </a:r>
            <a:r>
              <a:rPr lang="en-US" sz="2200" dirty="0" err="1" smtClean="0"/>
              <a:t>alias@domain</a:t>
            </a:r>
            <a:r>
              <a:rPr lang="en-US" sz="2200" dirty="0" smtClean="0"/>
              <a:t> format.</a:t>
            </a:r>
          </a:p>
          <a:p>
            <a:pPr lvl="1"/>
            <a:r>
              <a:rPr lang="en-US" sz="2200" dirty="0" smtClean="0"/>
              <a:t>For example:</a:t>
            </a:r>
          </a:p>
          <a:p>
            <a:pPr lvl="1"/>
            <a:r>
              <a:rPr lang="en-US" sz="2200" b="1" dirty="0" smtClean="0"/>
              <a:t>New-</a:t>
            </a:r>
            <a:r>
              <a:rPr lang="en-US" sz="2200" b="1" dirty="0" err="1" smtClean="0"/>
              <a:t>ManagementRoleAssignment</a:t>
            </a:r>
            <a:r>
              <a:rPr lang="en-US" sz="2200" b="1" dirty="0" smtClean="0"/>
              <a:t> –Name "</a:t>
            </a:r>
            <a:r>
              <a:rPr lang="en-US" sz="2200" b="1" dirty="0" err="1" smtClean="0"/>
              <a:t>ConnectionUMServicesAcct</a:t>
            </a:r>
            <a:r>
              <a:rPr lang="en-US" sz="2200" b="1" dirty="0" smtClean="0"/>
              <a:t>" –Role "</a:t>
            </a:r>
            <a:r>
              <a:rPr lang="en-US" sz="2200" b="1" dirty="0" err="1" smtClean="0"/>
              <a:t>ApplicationImpersonation</a:t>
            </a:r>
            <a:r>
              <a:rPr lang="en-US" sz="2200" b="1" dirty="0" smtClean="0"/>
              <a:t>" –User serviceaccount@example.onmicrosoft.com</a:t>
            </a:r>
            <a:endParaRPr lang="en-US" sz="2200" dirty="0"/>
          </a:p>
        </p:txBody>
      </p:sp>
      <p:pic>
        <p:nvPicPr>
          <p:cNvPr id="7" name="Content Placeholder 6" descr="step5.bmp"/>
          <p:cNvPicPr>
            <a:picLocks noGrp="1" noChangeAspect="1"/>
          </p:cNvPicPr>
          <p:nvPr>
            <p:ph sz="half" idx="2"/>
          </p:nvPr>
        </p:nvPicPr>
        <p:blipFill>
          <a:blip r:embed="rId2"/>
          <a:stretch>
            <a:fillRect/>
          </a:stretch>
        </p:blipFill>
        <p:spPr>
          <a:xfrm>
            <a:off x="5959736" y="2549563"/>
            <a:ext cx="6067313" cy="2000922"/>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5" name="Text Placeholder 4"/>
          <p:cNvSpPr>
            <a:spLocks noGrp="1"/>
          </p:cNvSpPr>
          <p:nvPr>
            <p:ph type="body" sz="quarter" idx="13"/>
          </p:nvPr>
        </p:nvSpPr>
        <p:spPr>
          <a:xfrm>
            <a:off x="1050171" y="1014419"/>
            <a:ext cx="10357081" cy="381000"/>
          </a:xfrm>
        </p:spPr>
        <p:txBody>
          <a:bodyPr/>
          <a:lstStyle/>
          <a:p>
            <a:endParaRPr lang="en-US" dirty="0" smtClean="0"/>
          </a:p>
          <a:p>
            <a:r>
              <a:rPr lang="en-US" b="1" dirty="0" smtClean="0"/>
              <a:t>Assigning the Application Impersonation Management Role to Unified Messaging Services Accounts </a:t>
            </a:r>
            <a:endParaRPr lang="en-US" dirty="0"/>
          </a:p>
        </p:txBody>
      </p:sp>
      <p:sp>
        <p:nvSpPr>
          <p:cNvPr id="6" name="Text Placeholder 5"/>
          <p:cNvSpPr>
            <a:spLocks noGrp="1"/>
          </p:cNvSpPr>
          <p:nvPr>
            <p:ph type="body" sz="quarter" idx="11"/>
          </p:nvPr>
        </p:nvSpPr>
        <p:spPr/>
        <p:txBody>
          <a:bodyPr/>
          <a:lstStyle/>
          <a:p>
            <a:r>
              <a:rPr lang="en-US"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on Cisco Unity Connection (</a:t>
            </a:r>
            <a:r>
              <a:rPr lang="en-US" dirty="0" err="1" smtClean="0"/>
              <a:t>CUC</a:t>
            </a:r>
            <a:r>
              <a:rPr lang="en-US" dirty="0" smtClean="0"/>
              <a:t>)</a:t>
            </a:r>
            <a:endParaRPr lang="en-US" dirty="0"/>
          </a:p>
        </p:txBody>
      </p:sp>
      <p:sp>
        <p:nvSpPr>
          <p:cNvPr id="3" name="Content Placeholder 2"/>
          <p:cNvSpPr>
            <a:spLocks noGrp="1"/>
          </p:cNvSpPr>
          <p:nvPr>
            <p:ph idx="1"/>
          </p:nvPr>
        </p:nvSpPr>
        <p:spPr/>
        <p:txBody>
          <a:bodyPr>
            <a:normAutofit/>
          </a:bodyPr>
          <a:lstStyle/>
          <a:p>
            <a:pPr>
              <a:buNone/>
            </a:pPr>
            <a:r>
              <a:rPr lang="en-US" dirty="0" smtClean="0"/>
              <a:t>Steps for configuring Office 356 in Unity Connection are still the same except for one new field in </a:t>
            </a:r>
            <a:r>
              <a:rPr lang="en-US" dirty="0" err="1" smtClean="0"/>
              <a:t>CUCA</a:t>
            </a:r>
            <a:r>
              <a:rPr lang="en-US" dirty="0" smtClean="0"/>
              <a:t> page for UMS. </a:t>
            </a:r>
          </a:p>
          <a:p>
            <a:r>
              <a:rPr lang="en-US" dirty="0" smtClean="0"/>
              <a:t>Select UM Service type as ‘Office 365’.</a:t>
            </a:r>
          </a:p>
          <a:p>
            <a:r>
              <a:rPr lang="en-US" dirty="0" smtClean="0"/>
              <a:t>Proxy Server </a:t>
            </a:r>
          </a:p>
          <a:p>
            <a:r>
              <a:rPr lang="en-US" dirty="0" smtClean="0"/>
              <a:t>Assign service account to Application Impersonation Role based on previous steps.</a:t>
            </a:r>
            <a:endParaRPr lang="en-US" dirty="0"/>
          </a:p>
        </p:txBody>
      </p:sp>
      <p:sp>
        <p:nvSpPr>
          <p:cNvPr id="4" name="Text Placeholder 3"/>
          <p:cNvSpPr>
            <a:spLocks noGrp="1"/>
          </p:cNvSpPr>
          <p:nvPr>
            <p:ph type="body" sz="quarter" idx="10"/>
          </p:nvPr>
        </p:nvSpPr>
        <p:spPr/>
        <p:txBody>
          <a:bodyPr/>
          <a:lstStyle/>
          <a:p>
            <a:r>
              <a:rPr lang="en-US" b="1" dirty="0" smtClean="0"/>
              <a:t>Configuration Steps</a:t>
            </a:r>
            <a:endParaRPr lang="en-US" b="1"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Overview</a:t>
            </a:r>
            <a:endParaRPr lang="en-US" dirty="0"/>
          </a:p>
        </p:txBody>
      </p:sp>
      <p:sp>
        <p:nvSpPr>
          <p:cNvPr id="3" name="Content Placeholder 2"/>
          <p:cNvSpPr>
            <a:spLocks noGrp="1"/>
          </p:cNvSpPr>
          <p:nvPr>
            <p:ph idx="1"/>
          </p:nvPr>
        </p:nvSpPr>
        <p:spPr/>
        <p:txBody>
          <a:bodyPr/>
          <a:lstStyle/>
          <a:p>
            <a:r>
              <a:rPr lang="en-US" dirty="0" smtClean="0"/>
              <a:t>Microsoft Office 365 – Exchange online</a:t>
            </a:r>
          </a:p>
          <a:p>
            <a:r>
              <a:rPr lang="en-US" dirty="0" smtClean="0"/>
              <a:t>Connectivity </a:t>
            </a:r>
            <a:r>
              <a:rPr lang="en-US" dirty="0" smtClean="0"/>
              <a:t>through </a:t>
            </a:r>
            <a:r>
              <a:rPr lang="en-US" dirty="0" smtClean="0"/>
              <a:t>Proxy </a:t>
            </a:r>
            <a:r>
              <a:rPr lang="en-US" dirty="0" smtClean="0"/>
              <a:t>(Web proxy to access the internet)</a:t>
            </a:r>
          </a:p>
          <a:p>
            <a:r>
              <a:rPr lang="en-US" dirty="0" smtClean="0"/>
              <a:t>Supports </a:t>
            </a:r>
            <a:r>
              <a:rPr lang="en-US" dirty="0" err="1" smtClean="0"/>
              <a:t>Autodiscovery</a:t>
            </a:r>
            <a:endParaRPr lang="en-US" dirty="0" smtClean="0"/>
          </a:p>
          <a:p>
            <a:r>
              <a:rPr lang="en-US" dirty="0" smtClean="0"/>
              <a:t>Voice Mail Syncing</a:t>
            </a:r>
          </a:p>
          <a:p>
            <a:endParaRPr lang="en-US" dirty="0" smtClean="0"/>
          </a:p>
          <a:p>
            <a:endParaRPr lang="en-US" dirty="0" smtClean="0"/>
          </a:p>
        </p:txBody>
      </p:sp>
      <p:sp>
        <p:nvSpPr>
          <p:cNvPr id="18" name="Text Placeholder 17"/>
          <p:cNvSpPr>
            <a:spLocks noGrp="1"/>
          </p:cNvSpPr>
          <p:nvPr>
            <p:ph type="body" sz="quarter" idx="10"/>
          </p:nvPr>
        </p:nvSpPr>
        <p:spPr/>
        <p:txBody>
          <a:bodyPr/>
          <a:lstStyle/>
          <a:p>
            <a:r>
              <a:rPr lang="en-US" dirty="0" smtClean="0"/>
              <a:t> </a:t>
            </a:r>
            <a:endParaRPr lang="en-US" dirty="0"/>
          </a:p>
        </p:txBody>
      </p:sp>
      <p:sp>
        <p:nvSpPr>
          <p:cNvPr id="19" name="Text Placeholder 18"/>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ViewMail</a:t>
            </a:r>
            <a:r>
              <a:rPr lang="en-US" dirty="0" smtClean="0"/>
              <a:t> for Outlook</a:t>
            </a:r>
            <a:endParaRPr lang="en-US" dirty="0"/>
          </a:p>
        </p:txBody>
      </p:sp>
      <p:sp>
        <p:nvSpPr>
          <p:cNvPr id="3" name="Content Placeholder 2"/>
          <p:cNvSpPr>
            <a:spLocks noGrp="1"/>
          </p:cNvSpPr>
          <p:nvPr>
            <p:ph idx="1"/>
          </p:nvPr>
        </p:nvSpPr>
        <p:spPr/>
        <p:txBody>
          <a:bodyPr/>
          <a:lstStyle/>
          <a:p>
            <a:r>
              <a:rPr lang="en-US" dirty="0" smtClean="0"/>
              <a:t>If a user has the Single In-box feature enabled for their Exchange account, they will get a </a:t>
            </a:r>
            <a:r>
              <a:rPr lang="en-US" dirty="0" err="1" smtClean="0"/>
              <a:t>VoiceOutbox</a:t>
            </a:r>
            <a:r>
              <a:rPr lang="en-US" dirty="0" smtClean="0"/>
              <a:t> under their Outbox folder.</a:t>
            </a:r>
          </a:p>
          <a:p>
            <a:r>
              <a:rPr lang="en-US" dirty="0" smtClean="0"/>
              <a:t>For proper operation it is recommended that every Single Inbox user install </a:t>
            </a:r>
            <a:r>
              <a:rPr lang="en-US" dirty="0" err="1" smtClean="0"/>
              <a:t>ViewMail</a:t>
            </a:r>
            <a:r>
              <a:rPr lang="en-US" dirty="0" smtClean="0"/>
              <a:t> for Outlook into Outlook.</a:t>
            </a:r>
          </a:p>
          <a:p>
            <a:r>
              <a:rPr lang="en-US" dirty="0" smtClean="0"/>
              <a:t>If </a:t>
            </a:r>
            <a:r>
              <a:rPr lang="en-US" dirty="0" err="1" smtClean="0"/>
              <a:t>VMO</a:t>
            </a:r>
            <a:r>
              <a:rPr lang="en-US" dirty="0" smtClean="0"/>
              <a:t> is installed, there will be a new </a:t>
            </a:r>
            <a:r>
              <a:rPr lang="en-US" dirty="0" err="1" smtClean="0"/>
              <a:t>ViewMail</a:t>
            </a:r>
            <a:r>
              <a:rPr lang="en-US" dirty="0" smtClean="0"/>
              <a:t> pane on the Outlook Tools/Option dialog, and the </a:t>
            </a:r>
            <a:r>
              <a:rPr lang="en-US" dirty="0" err="1" smtClean="0"/>
              <a:t>VMO</a:t>
            </a:r>
            <a:r>
              <a:rPr lang="en-US" dirty="0" smtClean="0"/>
              <a:t> options are presented in the new message dialog.</a:t>
            </a:r>
            <a:endParaRPr lang="en-US" dirty="0"/>
          </a:p>
        </p:txBody>
      </p:sp>
      <p:sp>
        <p:nvSpPr>
          <p:cNvPr id="4" name="Text Placeholder 3"/>
          <p:cNvSpPr>
            <a:spLocks noGrp="1"/>
          </p:cNvSpPr>
          <p:nvPr>
            <p:ph type="body" sz="quarter" idx="10"/>
          </p:nvPr>
        </p:nvSpPr>
        <p:spPr/>
        <p:txBody>
          <a:bodyPr/>
          <a:lstStyle/>
          <a:p>
            <a:r>
              <a:rPr lang="en-US" dirty="0" smtClean="0"/>
              <a:t> </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ctrTitle"/>
          </p:nvPr>
        </p:nvSpPr>
        <p:spPr>
          <a:xfrm>
            <a:off x="0" y="2400300"/>
            <a:ext cx="6094413" cy="1485900"/>
          </a:xfrm>
        </p:spPr>
        <p:txBody>
          <a:bodyPr/>
          <a:lstStyle/>
          <a:p>
            <a:r>
              <a:rPr lang="en-US" sz="4400" dirty="0" smtClean="0"/>
              <a:t>Troubleshooting</a:t>
            </a:r>
            <a:endParaRPr lang="en-US" sz="4400" dirty="0"/>
          </a:p>
        </p:txBody>
      </p:sp>
      <p:sp>
        <p:nvSpPr>
          <p:cNvPr id="967683" name="Rectangle 3"/>
          <p:cNvSpPr>
            <a:spLocks noGrp="1" noChangeArrowheads="1"/>
          </p:cNvSpPr>
          <p:nvPr>
            <p:ph type="subTitle" idx="1"/>
          </p:nvPr>
        </p:nvSpPr>
        <p:spPr>
          <a:xfrm>
            <a:off x="2588140" y="4798359"/>
            <a:ext cx="9251657" cy="1295400"/>
          </a:xfrm>
        </p:spPr>
        <p:txBody>
          <a:bodyPr/>
          <a:lstStyle/>
          <a:p>
            <a:r>
              <a:rPr lang="en-US" dirty="0" smtClean="0"/>
              <a:t>October 2010</a:t>
            </a:r>
            <a:endParaRPr lang="en-US" dirty="0"/>
          </a:p>
          <a:p>
            <a:endParaRPr lang="en-US" dirty="0"/>
          </a:p>
        </p:txBody>
      </p:sp>
      <p:sp>
        <p:nvSpPr>
          <p:cNvPr id="967684" name="Rectangle 4"/>
          <p:cNvSpPr>
            <a:spLocks noChangeArrowheads="1"/>
          </p:cNvSpPr>
          <p:nvPr/>
        </p:nvSpPr>
        <p:spPr bwMode="auto">
          <a:xfrm>
            <a:off x="457081" y="3200400"/>
            <a:ext cx="9251657" cy="1295400"/>
          </a:xfrm>
          <a:prstGeom prst="rect">
            <a:avLst/>
          </a:prstGeom>
          <a:noFill/>
          <a:ln w="9525">
            <a:noFill/>
            <a:miter lim="800000"/>
            <a:headEnd/>
            <a:tailEnd/>
          </a:ln>
          <a:effectLst/>
        </p:spPr>
        <p:txBody>
          <a:bodyPr lIns="82124" tIns="41061" rIns="82124" bIns="41061"/>
          <a:lstStyle/>
          <a:p>
            <a:pPr algn="l" defTabSz="814388">
              <a:spcBef>
                <a:spcPct val="50000"/>
              </a:spcBef>
              <a:buClr>
                <a:schemeClr val="tx2"/>
              </a:buClr>
              <a:buSzPct val="100000"/>
              <a:buFont typeface="Wingdings" pitchFamily="2" charset="2"/>
              <a:buNone/>
            </a:pPr>
            <a:endParaRPr lang="en-US" sz="2000">
              <a:solidFill>
                <a:schemeClr val="bg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go Wrong?</a:t>
            </a:r>
            <a:endParaRPr lang="en-US" dirty="0"/>
          </a:p>
        </p:txBody>
      </p:sp>
      <p:sp>
        <p:nvSpPr>
          <p:cNvPr id="3" name="Content Placeholder 2"/>
          <p:cNvSpPr>
            <a:spLocks noGrp="1"/>
          </p:cNvSpPr>
          <p:nvPr>
            <p:ph idx="1"/>
          </p:nvPr>
        </p:nvSpPr>
        <p:spPr/>
        <p:txBody>
          <a:bodyPr/>
          <a:lstStyle/>
          <a:p>
            <a:pPr>
              <a:lnSpc>
                <a:spcPts val="3231"/>
              </a:lnSpc>
            </a:pPr>
            <a:r>
              <a:rPr lang="en-US" altLang="zh-CN" dirty="0" err="1" smtClean="0">
                <a:solidFill>
                  <a:srgbClr val="000000"/>
                </a:solidFill>
                <a:cs typeface="Lucida Sans Unicode" pitchFamily="18" charset="0"/>
              </a:rPr>
              <a:t>Autodiscovery</a:t>
            </a:r>
            <a:endParaRPr lang="en-US" altLang="zh-CN" dirty="0" smtClean="0">
              <a:solidFill>
                <a:srgbClr val="000000"/>
              </a:solidFill>
              <a:cs typeface="Lucida Sans Unicode" pitchFamily="18" charset="0"/>
            </a:endParaRPr>
          </a:p>
          <a:p>
            <a:pPr>
              <a:lnSpc>
                <a:spcPts val="3320"/>
              </a:lnSpc>
            </a:pPr>
            <a:r>
              <a:rPr lang="en-US" altLang="zh-CN" dirty="0" smtClean="0">
                <a:solidFill>
                  <a:srgbClr val="000000"/>
                </a:solidFill>
                <a:cs typeface="Lucida Sans Unicode" pitchFamily="18" charset="0"/>
              </a:rPr>
              <a:t>Proxy</a:t>
            </a:r>
          </a:p>
          <a:p>
            <a:pPr>
              <a:lnSpc>
                <a:spcPts val="3679"/>
              </a:lnSpc>
            </a:pPr>
            <a:r>
              <a:rPr lang="en-US" altLang="zh-CN" dirty="0" smtClean="0">
                <a:solidFill>
                  <a:srgbClr val="000000"/>
                </a:solidFill>
                <a:cs typeface="Lucida Sans Unicode" pitchFamily="18" charset="0"/>
              </a:rPr>
              <a:t>Sync Service</a:t>
            </a:r>
            <a:r>
              <a:rPr lang="en-US" altLang="zh-CN" dirty="0" smtClean="0">
                <a:cs typeface="Times New Roman" pitchFamily="18" charset="0"/>
              </a:rPr>
              <a:t>s</a:t>
            </a:r>
            <a:endParaRPr lang="en-US" altLang="zh-CN" dirty="0" smtClean="0">
              <a:solidFill>
                <a:srgbClr val="000000"/>
              </a:solidFill>
              <a:cs typeface="Lucida Sans Unicode" pitchFamily="18" charset="0"/>
            </a:endParaRPr>
          </a:p>
          <a:p>
            <a:pPr>
              <a:lnSpc>
                <a:spcPts val="3320"/>
              </a:lnSpc>
            </a:pPr>
            <a:r>
              <a:rPr lang="en-US" altLang="zh-CN" dirty="0" smtClean="0">
                <a:cs typeface="Times New Roman" pitchFamily="18" charset="0"/>
              </a:rPr>
              <a:t> </a:t>
            </a:r>
            <a:r>
              <a:rPr lang="en-US" altLang="zh-CN" dirty="0" smtClean="0">
                <a:solidFill>
                  <a:srgbClr val="000000"/>
                </a:solidFill>
                <a:cs typeface="Lucida Sans Unicode" pitchFamily="18" charset="0"/>
              </a:rPr>
              <a:t>Configuration</a:t>
            </a:r>
            <a:r>
              <a:rPr lang="en-US" altLang="zh-CN" dirty="0" smtClean="0">
                <a:cs typeface="Times New Roman" pitchFamily="18" charset="0"/>
              </a:rPr>
              <a:t> </a:t>
            </a:r>
            <a:r>
              <a:rPr lang="en-US" altLang="zh-CN" dirty="0" err="1" smtClean="0">
                <a:solidFill>
                  <a:srgbClr val="000000"/>
                </a:solidFill>
                <a:cs typeface="Lucida Sans Unicode" pitchFamily="18" charset="0"/>
              </a:rPr>
              <a:t>gotchas</a:t>
            </a:r>
            <a:endParaRPr lang="en-US" altLang="zh-CN" dirty="0">
              <a:solidFill>
                <a:srgbClr val="000000"/>
              </a:solidFill>
              <a:cs typeface="Lucida Sans Unicode"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Steps</a:t>
            </a:r>
            <a:endParaRPr lang="en-US" dirty="0"/>
          </a:p>
        </p:txBody>
      </p:sp>
      <p:sp>
        <p:nvSpPr>
          <p:cNvPr id="3" name="Content Placeholder 2"/>
          <p:cNvSpPr>
            <a:spLocks noGrp="1"/>
          </p:cNvSpPr>
          <p:nvPr>
            <p:ph idx="1"/>
          </p:nvPr>
        </p:nvSpPr>
        <p:spPr>
          <a:xfrm>
            <a:off x="1082444" y="1600201"/>
            <a:ext cx="10362609" cy="4706814"/>
          </a:xfrm>
        </p:spPr>
        <p:txBody>
          <a:bodyPr>
            <a:normAutofit/>
          </a:bodyPr>
          <a:lstStyle/>
          <a:p>
            <a:pPr>
              <a:buNone/>
            </a:pPr>
            <a:r>
              <a:rPr lang="en-US" u="sng" dirty="0" smtClean="0"/>
              <a:t>Test Button on UM Service</a:t>
            </a:r>
          </a:p>
          <a:p>
            <a:r>
              <a:rPr lang="en-US" sz="1800" dirty="0" smtClean="0"/>
              <a:t>Try the “Test” button on the Unified Messaging Service page. </a:t>
            </a:r>
          </a:p>
          <a:p>
            <a:r>
              <a:rPr lang="en-US" sz="1800" dirty="0" smtClean="0"/>
              <a:t>Check for any errors/warnings.</a:t>
            </a:r>
          </a:p>
          <a:p>
            <a:pPr>
              <a:buNone/>
            </a:pPr>
            <a:r>
              <a:rPr lang="en-US" sz="1800" dirty="0" smtClean="0"/>
              <a:t>In case of any issues:</a:t>
            </a:r>
          </a:p>
          <a:p>
            <a:r>
              <a:rPr lang="en-US" sz="1800" dirty="0" smtClean="0"/>
              <a:t>Verify connectivity with the Office 365 Server.</a:t>
            </a:r>
            <a:endParaRPr lang="en-US" altLang="zh-CN" sz="1800" dirty="0" smtClean="0">
              <a:solidFill>
                <a:srgbClr val="000000"/>
              </a:solidFill>
              <a:latin typeface="Lucida Sans Unicode" pitchFamily="18" charset="0"/>
              <a:cs typeface="Lucida Sans Unicode" pitchFamily="18" charset="0"/>
            </a:endParaRPr>
          </a:p>
          <a:p>
            <a:pPr lvl="1"/>
            <a:r>
              <a:rPr lang="en-US" altLang="zh-CN" sz="1800" dirty="0" smtClean="0"/>
              <a:t>Checks the availability of the Active Directory DNS Domain name using ping.</a:t>
            </a:r>
          </a:p>
          <a:p>
            <a:pPr lvl="1"/>
            <a:r>
              <a:rPr lang="en-US" altLang="zh-CN" sz="1800" dirty="0" smtClean="0"/>
              <a:t>This test ensures that the connection is able to find the Office 365 Server via </a:t>
            </a:r>
            <a:r>
              <a:rPr lang="en-US" altLang="zh-CN" sz="1800" dirty="0" err="1" smtClean="0"/>
              <a:t>autodiscovery</a:t>
            </a:r>
            <a:r>
              <a:rPr lang="en-US" altLang="zh-CN" sz="1800" dirty="0" smtClean="0"/>
              <a:t> through proxy. </a:t>
            </a:r>
            <a:endParaRPr lang="en-US" sz="1800" dirty="0" smtClean="0"/>
          </a:p>
          <a:p>
            <a:r>
              <a:rPr lang="en-US" sz="1800" dirty="0" smtClean="0"/>
              <a:t>Valid proxy server address and available port number</a:t>
            </a:r>
          </a:p>
          <a:p>
            <a:pPr>
              <a:buNone/>
            </a:pPr>
            <a:endParaRPr lang="en-US" sz="1800" dirty="0" smtClean="0"/>
          </a:p>
          <a:p>
            <a:pPr>
              <a:buNone/>
            </a:pPr>
            <a:endParaRPr lang="en-US" dirty="0"/>
          </a:p>
        </p:txBody>
      </p:sp>
      <p:sp>
        <p:nvSpPr>
          <p:cNvPr id="4" name="Text Placeholder 3"/>
          <p:cNvSpPr>
            <a:spLocks noGrp="1"/>
          </p:cNvSpPr>
          <p:nvPr>
            <p:ph type="body" sz="quarter" idx="10"/>
          </p:nvPr>
        </p:nvSpPr>
        <p:spPr/>
        <p:txBody>
          <a:bodyPr/>
          <a:lstStyle/>
          <a:p>
            <a:r>
              <a:rPr lang="en-US" b="1" dirty="0" smtClean="0">
                <a:solidFill>
                  <a:schemeClr val="accent1">
                    <a:lumMod val="60000"/>
                    <a:lumOff val="40000"/>
                  </a:schemeClr>
                </a:solidFill>
              </a:rPr>
              <a:t>Test Button Result</a:t>
            </a:r>
            <a:endParaRPr lang="en-US" b="1" dirty="0">
              <a:solidFill>
                <a:schemeClr val="accent1">
                  <a:lumMod val="60000"/>
                  <a:lumOff val="40000"/>
                </a:schemeClr>
              </a:solidFill>
            </a:endParaRPr>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Steps (cont…)</a:t>
            </a:r>
            <a:endParaRPr lang="en-US" dirty="0"/>
          </a:p>
        </p:txBody>
      </p:sp>
      <p:sp>
        <p:nvSpPr>
          <p:cNvPr id="3" name="Content Placeholder 2"/>
          <p:cNvSpPr>
            <a:spLocks noGrp="1"/>
          </p:cNvSpPr>
          <p:nvPr>
            <p:ph idx="1"/>
          </p:nvPr>
        </p:nvSpPr>
        <p:spPr>
          <a:xfrm>
            <a:off x="1082444" y="1600200"/>
            <a:ext cx="10362609" cy="4976445"/>
          </a:xfrm>
        </p:spPr>
        <p:txBody>
          <a:bodyPr>
            <a:normAutofit/>
          </a:bodyPr>
          <a:lstStyle/>
          <a:p>
            <a:pPr>
              <a:buNone/>
            </a:pPr>
            <a:r>
              <a:rPr lang="en-US" u="sng" dirty="0" smtClean="0"/>
              <a:t>Test Button on User UM Account</a:t>
            </a:r>
          </a:p>
          <a:p>
            <a:r>
              <a:rPr lang="en-US" sz="1800" dirty="0" smtClean="0"/>
              <a:t>Try the “Test” button on the User’s Unified Messaging Account page. </a:t>
            </a:r>
          </a:p>
          <a:p>
            <a:r>
              <a:rPr lang="en-US" sz="1800" dirty="0" smtClean="0"/>
              <a:t>Check for any errors/warnings.</a:t>
            </a:r>
          </a:p>
          <a:p>
            <a:pPr>
              <a:buNone/>
            </a:pPr>
            <a:r>
              <a:rPr lang="en-US" sz="1800" dirty="0" smtClean="0"/>
              <a:t>In case of any issues:</a:t>
            </a:r>
          </a:p>
          <a:p>
            <a:r>
              <a:rPr lang="en-US" sz="1800" dirty="0" smtClean="0"/>
              <a:t>Verify connectivity with the Office 365 Server.</a:t>
            </a:r>
            <a:endParaRPr lang="en-US" altLang="zh-CN" sz="1800" dirty="0" smtClean="0">
              <a:solidFill>
                <a:srgbClr val="000000"/>
              </a:solidFill>
              <a:latin typeface="Lucida Sans Unicode" pitchFamily="18" charset="0"/>
              <a:cs typeface="Lucida Sans Unicode" pitchFamily="18" charset="0"/>
            </a:endParaRPr>
          </a:p>
          <a:p>
            <a:pPr lvl="1"/>
            <a:r>
              <a:rPr lang="en-US" altLang="zh-CN" sz="1800" dirty="0" smtClean="0"/>
              <a:t>This test ensures that the connection is able to find the mailbox on Office 365 Server via </a:t>
            </a:r>
            <a:r>
              <a:rPr lang="en-US" altLang="zh-CN" sz="1800" dirty="0" err="1" smtClean="0"/>
              <a:t>autodiscovery</a:t>
            </a:r>
            <a:r>
              <a:rPr lang="en-US" altLang="zh-CN" sz="1800" dirty="0" smtClean="0"/>
              <a:t>. </a:t>
            </a:r>
          </a:p>
          <a:p>
            <a:r>
              <a:rPr lang="en-US" sz="1800" dirty="0" smtClean="0"/>
              <a:t>Gather micro traces</a:t>
            </a:r>
          </a:p>
          <a:p>
            <a:pPr>
              <a:buNone/>
            </a:pPr>
            <a:r>
              <a:rPr lang="en-US" altLang="zh-CN" sz="1800" dirty="0" smtClean="0">
                <a:solidFill>
                  <a:srgbClr val="2DA2BF"/>
                </a:solidFill>
                <a:latin typeface="Times New Roman" pitchFamily="18" charset="0"/>
                <a:cs typeface="Times New Roman" pitchFamily="18" charset="0"/>
              </a:rPr>
              <a:t> 	◦</a:t>
            </a:r>
            <a:r>
              <a:rPr lang="en-US" altLang="zh-CN" sz="1800" dirty="0" smtClean="0">
                <a:latin typeface="Times New Roman" pitchFamily="18" charset="0"/>
                <a:cs typeface="Times New Roman" pitchFamily="18" charset="0"/>
              </a:rPr>
              <a:t> </a:t>
            </a:r>
            <a:r>
              <a:rPr lang="en-US" altLang="zh-CN" sz="1800" dirty="0" smtClean="0"/>
              <a:t>Tomcat (</a:t>
            </a:r>
            <a:r>
              <a:rPr lang="en-US" altLang="zh-CN" sz="1800" dirty="0" err="1" smtClean="0"/>
              <a:t>Cuca</a:t>
            </a:r>
            <a:r>
              <a:rPr lang="en-US" altLang="zh-CN" sz="1800" dirty="0" smtClean="0"/>
              <a:t>) and </a:t>
            </a:r>
            <a:r>
              <a:rPr lang="en-US" altLang="zh-CN" sz="1800" dirty="0" err="1" smtClean="0"/>
              <a:t>CuESD</a:t>
            </a:r>
            <a:endParaRPr lang="en-US" sz="1800" dirty="0" smtClean="0"/>
          </a:p>
          <a:p>
            <a:pPr>
              <a:buNone/>
            </a:pPr>
            <a:endParaRPr lang="en-US" sz="1800" dirty="0" smtClean="0"/>
          </a:p>
          <a:p>
            <a:pPr>
              <a:buNone/>
            </a:pPr>
            <a:endParaRPr lang="en-US" dirty="0"/>
          </a:p>
        </p:txBody>
      </p:sp>
      <p:sp>
        <p:nvSpPr>
          <p:cNvPr id="4" name="Text Placeholder 3"/>
          <p:cNvSpPr>
            <a:spLocks noGrp="1"/>
          </p:cNvSpPr>
          <p:nvPr>
            <p:ph type="body" sz="quarter" idx="10"/>
          </p:nvPr>
        </p:nvSpPr>
        <p:spPr/>
        <p:txBody>
          <a:bodyPr/>
          <a:lstStyle/>
          <a:p>
            <a:r>
              <a:rPr lang="en-US" b="1" dirty="0" smtClean="0">
                <a:solidFill>
                  <a:schemeClr val="accent1">
                    <a:lumMod val="60000"/>
                    <a:lumOff val="40000"/>
                  </a:schemeClr>
                </a:solidFill>
              </a:rPr>
              <a:t>Test Button Result</a:t>
            </a:r>
            <a:endParaRPr lang="en-US" b="1" dirty="0">
              <a:solidFill>
                <a:schemeClr val="accent1">
                  <a:lumMod val="60000"/>
                  <a:lumOff val="40000"/>
                </a:schemeClr>
              </a:solidFill>
            </a:endParaRPr>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Office 365 Exchange Server errors</a:t>
            </a:r>
            <a:endParaRPr lang="en-US" dirty="0"/>
          </a:p>
        </p:txBody>
      </p:sp>
      <p:sp>
        <p:nvSpPr>
          <p:cNvPr id="3" name="Content Placeholder 2"/>
          <p:cNvSpPr>
            <a:spLocks noGrp="1"/>
          </p:cNvSpPr>
          <p:nvPr>
            <p:ph idx="1"/>
          </p:nvPr>
        </p:nvSpPr>
        <p:spPr>
          <a:xfrm>
            <a:off x="1082444" y="1600201"/>
            <a:ext cx="10362609" cy="4811357"/>
          </a:xfrm>
        </p:spPr>
        <p:txBody>
          <a:bodyPr>
            <a:normAutofit/>
          </a:bodyPr>
          <a:lstStyle/>
          <a:p>
            <a:r>
              <a:rPr lang="en-US" b="1" dirty="0" smtClean="0"/>
              <a:t>401 Unauthorized</a:t>
            </a:r>
          </a:p>
          <a:p>
            <a:pPr lvl="1">
              <a:buFont typeface="Arial" pitchFamily="34" charset="0"/>
              <a:buChar char="•"/>
            </a:pPr>
            <a:r>
              <a:rPr lang="en-US" dirty="0" smtClean="0"/>
              <a:t> For use when authentication is possible but has failed or not yet been provided.</a:t>
            </a:r>
          </a:p>
          <a:p>
            <a:pPr lvl="1"/>
            <a:r>
              <a:rPr lang="en-US" dirty="0" smtClean="0"/>
              <a:t> Reason: Incorrect input in one or more of the following -</a:t>
            </a:r>
          </a:p>
          <a:p>
            <a:pPr lvl="6">
              <a:buNone/>
            </a:pPr>
            <a:r>
              <a:rPr lang="en-US" dirty="0" smtClean="0"/>
              <a:t>-  Username/Password for UMS account</a:t>
            </a:r>
          </a:p>
          <a:p>
            <a:pPr lvl="6">
              <a:buFontTx/>
              <a:buChar char="-"/>
            </a:pPr>
            <a:r>
              <a:rPr lang="en-US" dirty="0" smtClean="0"/>
              <a:t>User email address (SMTP address) </a:t>
            </a:r>
          </a:p>
          <a:p>
            <a:pPr lvl="1"/>
            <a:r>
              <a:rPr lang="en-US" dirty="0" smtClean="0"/>
              <a:t> Solution: Give the correct username/password and user email address</a:t>
            </a:r>
            <a:endParaRPr lang="en-US" b="1" dirty="0" smtClean="0"/>
          </a:p>
          <a:p>
            <a:r>
              <a:rPr lang="en-US" b="1" dirty="0" smtClean="0"/>
              <a:t>500 Internal Server Error</a:t>
            </a:r>
          </a:p>
          <a:p>
            <a:pPr lvl="1">
              <a:buFont typeface="Arial" pitchFamily="34" charset="0"/>
              <a:buChar char="•"/>
            </a:pPr>
            <a:r>
              <a:rPr lang="en-US" b="1" dirty="0" smtClean="0"/>
              <a:t> </a:t>
            </a:r>
            <a:r>
              <a:rPr lang="en-US" dirty="0" smtClean="0"/>
              <a:t>Unable to access an account or mailbox.</a:t>
            </a:r>
          </a:p>
          <a:p>
            <a:pPr lvl="1"/>
            <a:r>
              <a:rPr lang="en-US" dirty="0" smtClean="0"/>
              <a:t>Reason: 	- Server gets busy.</a:t>
            </a:r>
          </a:p>
          <a:p>
            <a:pPr lvl="1"/>
            <a:r>
              <a:rPr lang="en-US" dirty="0" smtClean="0"/>
              <a:t>		- Internet Information Service is unavailable. </a:t>
            </a:r>
          </a:p>
          <a:p>
            <a:pPr lvl="1"/>
            <a:r>
              <a:rPr lang="en-US" dirty="0" smtClean="0"/>
              <a:t>Possible Solution: Contact Microsoft Office 365 support.</a:t>
            </a:r>
          </a:p>
          <a:p>
            <a:pPr lvl="1"/>
            <a:endParaRPr lang="en-US" dirty="0" smtClean="0"/>
          </a:p>
          <a:p>
            <a:pPr lvl="6">
              <a:buNone/>
            </a:pPr>
            <a:endParaRPr lang="en-US" dirty="0" smtClean="0"/>
          </a:p>
        </p:txBody>
      </p:sp>
      <p:sp>
        <p:nvSpPr>
          <p:cNvPr id="4" name="Text Placeholder 3"/>
          <p:cNvSpPr>
            <a:spLocks noGrp="1"/>
          </p:cNvSpPr>
          <p:nvPr>
            <p:ph type="body" sz="quarter" idx="10"/>
          </p:nvPr>
        </p:nvSpPr>
        <p:spPr/>
        <p:txBody>
          <a:bodyPr/>
          <a:lstStyle/>
          <a:p>
            <a:r>
              <a:rPr lang="en-US" dirty="0" smtClean="0"/>
              <a:t>HTTP/HTTPS Response errors</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Office 365 Exchange server errors</a:t>
            </a:r>
            <a:endParaRPr lang="en-US" dirty="0"/>
          </a:p>
        </p:txBody>
      </p:sp>
      <p:sp>
        <p:nvSpPr>
          <p:cNvPr id="3" name="Content Placeholder 2"/>
          <p:cNvSpPr>
            <a:spLocks noGrp="1"/>
          </p:cNvSpPr>
          <p:nvPr>
            <p:ph idx="1"/>
          </p:nvPr>
        </p:nvSpPr>
        <p:spPr/>
        <p:txBody>
          <a:bodyPr/>
          <a:lstStyle/>
          <a:p>
            <a:r>
              <a:rPr lang="en-US" b="1" dirty="0" smtClean="0"/>
              <a:t>503 Service Unavailable</a:t>
            </a:r>
          </a:p>
          <a:p>
            <a:pPr lvl="1"/>
            <a:r>
              <a:rPr lang="en-US" dirty="0" smtClean="0"/>
              <a:t>Reason: The server is currently unavailable (because it is overloaded or down for maintenance).</a:t>
            </a:r>
          </a:p>
          <a:p>
            <a:pPr lvl="1"/>
            <a:r>
              <a:rPr lang="en-US" dirty="0" smtClean="0"/>
              <a:t>Solution: Generally, this is a temporary state. The frequency of this error will decrease as the load on the server will decrease.</a:t>
            </a:r>
            <a:endParaRPr lang="en-US" sz="2000" dirty="0" smtClean="0"/>
          </a:p>
        </p:txBody>
      </p:sp>
      <p:sp>
        <p:nvSpPr>
          <p:cNvPr id="4" name="Text Placeholder 3"/>
          <p:cNvSpPr>
            <a:spLocks noGrp="1"/>
          </p:cNvSpPr>
          <p:nvPr>
            <p:ph type="body" sz="quarter" idx="10"/>
          </p:nvPr>
        </p:nvSpPr>
        <p:spPr/>
        <p:txBody>
          <a:bodyPr/>
          <a:lstStyle/>
          <a:p>
            <a:r>
              <a:rPr lang="en-US" dirty="0" smtClean="0"/>
              <a:t> </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logs to gather for troubleshooting?</a:t>
            </a:r>
            <a:endParaRPr lang="en-US" dirty="0"/>
          </a:p>
        </p:txBody>
      </p:sp>
      <p:sp>
        <p:nvSpPr>
          <p:cNvPr id="3" name="Content Placeholder 2"/>
          <p:cNvSpPr>
            <a:spLocks noGrp="1"/>
          </p:cNvSpPr>
          <p:nvPr>
            <p:ph idx="1"/>
          </p:nvPr>
        </p:nvSpPr>
        <p:spPr/>
        <p:txBody>
          <a:bodyPr>
            <a:normAutofit fontScale="92500"/>
          </a:bodyPr>
          <a:lstStyle/>
          <a:p>
            <a:pPr>
              <a:buNone/>
            </a:pPr>
            <a:r>
              <a:rPr lang="en-US" sz="2000" dirty="0" smtClean="0"/>
              <a:t>All logs on this slide are located in </a:t>
            </a:r>
            <a:r>
              <a:rPr lang="en-US" sz="2000" b="1" dirty="0" smtClean="0"/>
              <a:t>/</a:t>
            </a:r>
            <a:r>
              <a:rPr lang="en-US" sz="2000" b="1" dirty="0" err="1" smtClean="0"/>
              <a:t>var</a:t>
            </a:r>
            <a:r>
              <a:rPr lang="en-US" sz="2000" b="1" dirty="0" smtClean="0"/>
              <a:t>/opt/</a:t>
            </a:r>
            <a:r>
              <a:rPr lang="en-US" sz="2000" b="1" dirty="0" err="1" smtClean="0"/>
              <a:t>cisco</a:t>
            </a:r>
            <a:r>
              <a:rPr lang="en-US" sz="2000" b="1" dirty="0" smtClean="0"/>
              <a:t>/connection/log </a:t>
            </a:r>
            <a:r>
              <a:rPr lang="en-US" sz="2000" dirty="0" smtClean="0"/>
              <a:t>on the Cisco Unity Connection through root </a:t>
            </a:r>
            <a:r>
              <a:rPr lang="en-US" sz="2000" dirty="0" err="1" smtClean="0"/>
              <a:t>CLI</a:t>
            </a:r>
            <a:endParaRPr lang="en-US" sz="2000" dirty="0" smtClean="0"/>
          </a:p>
          <a:p>
            <a:pPr>
              <a:buNone/>
            </a:pPr>
            <a:r>
              <a:rPr lang="en-US" sz="2000" dirty="0" smtClean="0"/>
              <a:t>For Syncing related issues between Cisco Unity Connection and Office 365 Exchange 2010:</a:t>
            </a:r>
          </a:p>
          <a:p>
            <a:r>
              <a:rPr lang="en-US" sz="2000" b="1" dirty="0" err="1" smtClean="0"/>
              <a:t>diag_CuMbxSync</a:t>
            </a:r>
            <a:r>
              <a:rPr lang="en-US" sz="2000" b="1" dirty="0" smtClean="0"/>
              <a:t>_*.</a:t>
            </a:r>
            <a:r>
              <a:rPr lang="en-US" sz="2000" b="1" dirty="0" err="1" smtClean="0"/>
              <a:t>uc</a:t>
            </a:r>
            <a:r>
              <a:rPr lang="en-US" sz="2000" dirty="0" smtClean="0"/>
              <a:t>: contains sync log generated between connection and Exchange. It provides all the notification information generated during syncing for the voice mails.</a:t>
            </a:r>
          </a:p>
          <a:p>
            <a:r>
              <a:rPr lang="en-US" sz="2000" b="1" dirty="0" err="1" smtClean="0"/>
              <a:t>CsEWS</a:t>
            </a:r>
            <a:r>
              <a:rPr lang="en-US" sz="2000" dirty="0" smtClean="0"/>
              <a:t>: contains </a:t>
            </a:r>
            <a:r>
              <a:rPr lang="en-US" sz="2000" dirty="0" err="1" smtClean="0"/>
              <a:t>EWS</a:t>
            </a:r>
            <a:r>
              <a:rPr lang="en-US" sz="2000" dirty="0" smtClean="0"/>
              <a:t> protocol logs for flow of </a:t>
            </a:r>
            <a:r>
              <a:rPr lang="en-US" sz="2000" dirty="0" err="1" smtClean="0"/>
              <a:t>EWS</a:t>
            </a:r>
            <a:r>
              <a:rPr lang="en-US" sz="2000" dirty="0" smtClean="0"/>
              <a:t> Request with exchange. It will be seen in </a:t>
            </a:r>
            <a:r>
              <a:rPr lang="en-US" sz="2000" dirty="0" err="1" smtClean="0"/>
              <a:t>diag_CuMbxSync</a:t>
            </a:r>
            <a:r>
              <a:rPr lang="en-US" sz="2000" dirty="0" smtClean="0"/>
              <a:t>_*.</a:t>
            </a:r>
            <a:r>
              <a:rPr lang="en-US" sz="2000" dirty="0" err="1" smtClean="0"/>
              <a:t>uc</a:t>
            </a:r>
            <a:r>
              <a:rPr lang="en-US" sz="2000" dirty="0" smtClean="0"/>
              <a:t> log file.</a:t>
            </a:r>
          </a:p>
          <a:p>
            <a:r>
              <a:rPr lang="en-US" sz="2000" b="1" dirty="0" err="1" smtClean="0"/>
              <a:t>diag_Tomcat</a:t>
            </a:r>
            <a:r>
              <a:rPr lang="en-US" sz="2000" b="1" dirty="0" smtClean="0"/>
              <a:t>_*.</a:t>
            </a:r>
            <a:r>
              <a:rPr lang="en-US" sz="2000" b="1" dirty="0" err="1" smtClean="0"/>
              <a:t>uc</a:t>
            </a:r>
            <a:r>
              <a:rPr lang="en-US" sz="2000" dirty="0" smtClean="0"/>
              <a:t>: contains all the </a:t>
            </a:r>
            <a:r>
              <a:rPr lang="en-US" sz="2000" dirty="0" err="1" smtClean="0"/>
              <a:t>CUCA</a:t>
            </a:r>
            <a:r>
              <a:rPr lang="en-US" sz="2000" dirty="0" smtClean="0"/>
              <a:t> Test Button related logged information.</a:t>
            </a:r>
          </a:p>
          <a:p>
            <a:r>
              <a:rPr lang="en-US" sz="2000" b="1" dirty="0" err="1" smtClean="0"/>
              <a:t>CuESD</a:t>
            </a:r>
            <a:r>
              <a:rPr lang="en-US" sz="2000" dirty="0" smtClean="0"/>
              <a:t>: additional Test button logs. It will be seen in </a:t>
            </a:r>
            <a:r>
              <a:rPr lang="en-US" sz="2000" dirty="0" err="1" smtClean="0"/>
              <a:t>diag_Tomcat</a:t>
            </a:r>
            <a:r>
              <a:rPr lang="en-US" sz="2000" dirty="0" smtClean="0"/>
              <a:t>_*.</a:t>
            </a:r>
            <a:r>
              <a:rPr lang="en-US" sz="2000" dirty="0" err="1" smtClean="0"/>
              <a:t>uc</a:t>
            </a:r>
            <a:r>
              <a:rPr lang="en-US" sz="2000" dirty="0" smtClean="0"/>
              <a:t> log file only.</a:t>
            </a:r>
          </a:p>
          <a:p>
            <a:r>
              <a:rPr lang="en-US" sz="2000" b="1" dirty="0" err="1" smtClean="0"/>
              <a:t>CuMTA</a:t>
            </a:r>
            <a:r>
              <a:rPr lang="en-US" sz="2000" dirty="0" smtClean="0"/>
              <a:t>: decision making of the voice mails is done by parsing, checking the valid format and decides the final receiver location as local or </a:t>
            </a:r>
            <a:r>
              <a:rPr lang="en-US" sz="2000" dirty="0" err="1" smtClean="0"/>
              <a:t>VPIM</a:t>
            </a:r>
            <a:r>
              <a:rPr lang="en-US" sz="2000" dirty="0" smtClean="0"/>
              <a:t>.</a:t>
            </a:r>
            <a:endParaRPr lang="en-US" sz="2000" b="1" dirty="0" smtClean="0"/>
          </a:p>
          <a:p>
            <a:pPr>
              <a:buNone/>
            </a:pPr>
            <a:endParaRPr lang="en-US" sz="2000" b="1" dirty="0" smtClean="0"/>
          </a:p>
          <a:p>
            <a:pPr>
              <a:buNone/>
            </a:pPr>
            <a:endParaRPr lang="en-US" sz="2000" b="1" dirty="0" smtClean="0"/>
          </a:p>
        </p:txBody>
      </p:sp>
      <p:sp>
        <p:nvSpPr>
          <p:cNvPr id="4" name="Text Placeholder 3"/>
          <p:cNvSpPr>
            <a:spLocks noGrp="1"/>
          </p:cNvSpPr>
          <p:nvPr>
            <p:ph type="body" sz="quarter" idx="10"/>
          </p:nvPr>
        </p:nvSpPr>
        <p:spPr/>
        <p:txBody>
          <a:bodyPr/>
          <a:lstStyle/>
          <a:p>
            <a:r>
              <a:rPr lang="en-US" dirty="0" smtClean="0"/>
              <a:t>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logs to gather for troubleshooting? (cont…)</a:t>
            </a:r>
            <a:endParaRPr lang="en-US" dirty="0"/>
          </a:p>
        </p:txBody>
      </p:sp>
      <p:sp>
        <p:nvSpPr>
          <p:cNvPr id="3" name="Content Placeholder 2"/>
          <p:cNvSpPr>
            <a:spLocks noGrp="1"/>
          </p:cNvSpPr>
          <p:nvPr>
            <p:ph idx="1"/>
          </p:nvPr>
        </p:nvSpPr>
        <p:spPr>
          <a:xfrm>
            <a:off x="1058998" y="1553309"/>
            <a:ext cx="10362609" cy="4525963"/>
          </a:xfrm>
        </p:spPr>
        <p:txBody>
          <a:bodyPr>
            <a:normAutofit/>
          </a:bodyPr>
          <a:lstStyle/>
          <a:p>
            <a:r>
              <a:rPr lang="en-US" sz="2000" dirty="0" smtClean="0"/>
              <a:t>When troubleshooting for a cluster, be sure to gather the log sets either from  the publisher or the subscriber whichever is primary and on which </a:t>
            </a:r>
            <a:r>
              <a:rPr lang="en-US" sz="2000" dirty="0" err="1" smtClean="0"/>
              <a:t>CuMbxSync</a:t>
            </a:r>
            <a:r>
              <a:rPr lang="en-US" sz="2000" dirty="0" smtClean="0"/>
              <a:t> and MTA services are running.</a:t>
            </a:r>
          </a:p>
          <a:p>
            <a:r>
              <a:rPr lang="en-US" sz="2000" dirty="0" smtClean="0"/>
              <a:t>Link for troubleshooting guide for Unified Messaging (8.6)</a:t>
            </a:r>
          </a:p>
          <a:p>
            <a:pPr>
              <a:buNone/>
            </a:pPr>
            <a:r>
              <a:rPr lang="en-US" sz="2000" dirty="0" smtClean="0">
                <a:hlinkClick r:id="rId4"/>
              </a:rPr>
              <a:t>http://www.cisco.com/en/US/docs/voice_ip_comm/connection/8x/troubleshooting/guide/8xcuctsg038.html#wp1079379</a:t>
            </a:r>
            <a:r>
              <a:rPr lang="en-US" sz="2000" dirty="0" smtClean="0"/>
              <a:t> </a:t>
            </a:r>
          </a:p>
          <a:p>
            <a:r>
              <a:rPr lang="en-US" sz="2000" dirty="0" smtClean="0"/>
              <a:t>For logs analysis: </a:t>
            </a:r>
            <a:r>
              <a:rPr lang="en-US" sz="2000" dirty="0" err="1" smtClean="0"/>
              <a:t>Annotated_diags_for_Streaming</a:t>
            </a:r>
            <a:endParaRPr lang="en-US" sz="2000" dirty="0" smtClean="0"/>
          </a:p>
          <a:p>
            <a:pPr>
              <a:buNone/>
            </a:pPr>
            <a:endParaRPr lang="en-US" sz="2000" dirty="0" smtClean="0"/>
          </a:p>
        </p:txBody>
      </p:sp>
      <p:sp>
        <p:nvSpPr>
          <p:cNvPr id="4" name="Text Placeholder 3"/>
          <p:cNvSpPr>
            <a:spLocks noGrp="1"/>
          </p:cNvSpPr>
          <p:nvPr>
            <p:ph type="body" sz="quarter" idx="10"/>
          </p:nvPr>
        </p:nvSpPr>
        <p:spPr/>
        <p:txBody>
          <a:bodyPr/>
          <a:lstStyle/>
          <a:p>
            <a:r>
              <a:rPr lang="en-US" dirty="0" smtClean="0"/>
              <a:t> </a:t>
            </a:r>
          </a:p>
        </p:txBody>
      </p:sp>
      <p:graphicFrame>
        <p:nvGraphicFramePr>
          <p:cNvPr id="9" name="Object 8"/>
          <p:cNvGraphicFramePr>
            <a:graphicFrameLocks noChangeAspect="1"/>
          </p:cNvGraphicFramePr>
          <p:nvPr/>
        </p:nvGraphicFramePr>
        <p:xfrm>
          <a:off x="2140978" y="4416518"/>
          <a:ext cx="914400" cy="714375"/>
        </p:xfrm>
        <a:graphic>
          <a:graphicData uri="http://schemas.openxmlformats.org/presentationml/2006/ole">
            <p:oleObj spid="_x0000_s3078" name="Document" showAsIcon="1" r:id="rId5" imgW="914400" imgH="714240" progId="Word.Document.8">
              <p:embed/>
            </p:oleObj>
          </a:graphicData>
        </a:graphic>
      </p:graphicFrame>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Resources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hlinkClick r:id="rId3"/>
              </a:rPr>
              <a:t>http://www.cisco.com/en/US/docs/voice_ip_comm/connection/8x/troubleshooting/guide/8xcuctsg038.html#wp1079379</a:t>
            </a:r>
            <a:r>
              <a:rPr lang="en-US" dirty="0" smtClean="0"/>
              <a:t> </a:t>
            </a:r>
          </a:p>
          <a:p>
            <a:r>
              <a:rPr lang="en-US" dirty="0" smtClean="0">
                <a:hlinkClick r:id="rId4"/>
              </a:rPr>
              <a:t>http://ciscounitytools.com/Training/Connection/CUC8_6.html</a:t>
            </a:r>
            <a:r>
              <a:rPr lang="en-US" dirty="0" smtClean="0"/>
              <a:t> </a:t>
            </a:r>
          </a:p>
          <a:p>
            <a:pPr>
              <a:buNone/>
            </a:pPr>
            <a:r>
              <a:rPr lang="en-US" dirty="0" smtClean="0"/>
              <a:t>Reference for Streaming notification:</a:t>
            </a:r>
          </a:p>
          <a:p>
            <a:pPr>
              <a:buNone/>
            </a:pPr>
            <a:r>
              <a:rPr lang="en-US" dirty="0" smtClean="0">
                <a:hlinkClick r:id="rId5"/>
              </a:rPr>
              <a:t>http://blogs.msdn.com/b/exchangedev/archive/2010/12/22/working-with-streaming-notifications-by-using-the-ews-managed-api.aspx</a:t>
            </a:r>
            <a:r>
              <a:rPr lang="en-US" dirty="0" smtClean="0"/>
              <a:t> </a:t>
            </a:r>
          </a:p>
          <a:p>
            <a:pPr>
              <a:buNone/>
            </a:pPr>
            <a:r>
              <a:rPr lang="en-US" dirty="0" err="1" smtClean="0"/>
              <a:t>TOI</a:t>
            </a:r>
            <a:r>
              <a:rPr lang="en-US" dirty="0" smtClean="0"/>
              <a:t> presentations from Microsoft Office 365</a:t>
            </a:r>
          </a:p>
          <a:p>
            <a:pPr>
              <a:buNone/>
            </a:pPr>
            <a:r>
              <a:rPr lang="en-US" dirty="0" smtClean="0"/>
              <a:t>Some IT Pros video links , the overview and some of the Identity and Exchange topics:</a:t>
            </a:r>
          </a:p>
          <a:p>
            <a:pPr marL="457200" indent="-457200"/>
            <a:r>
              <a:rPr lang="en-US" u="sng" dirty="0" smtClean="0">
                <a:hlinkClick r:id="rId6"/>
              </a:rPr>
              <a:t>http://technet.microsoft.com/en-us/edge/office-365-jump-start-01-microsoft-office-365-overview-for-it-pros</a:t>
            </a:r>
            <a:r>
              <a:rPr lang="en-US" dirty="0" smtClean="0"/>
              <a:t> </a:t>
            </a:r>
          </a:p>
          <a:p>
            <a:r>
              <a:rPr lang="en-US" u="sng" dirty="0" smtClean="0">
                <a:hlinkClick r:id="rId7"/>
              </a:rPr>
              <a:t>http://technet.microsoft.com/en-us/edge/office-365-jump-start-02-deploying-clients-for-office-365</a:t>
            </a:r>
            <a:endParaRPr lang="en-US" dirty="0" smtClean="0"/>
          </a:p>
          <a:p>
            <a:pPr>
              <a:buNone/>
            </a:pPr>
            <a:endParaRPr lang="en-US" dirty="0" smtClean="0"/>
          </a:p>
          <a:p>
            <a:endParaRPr lang="en-US" dirty="0" smtClean="0"/>
          </a:p>
          <a:p>
            <a:endParaRPr lang="en-US" dirty="0" smtClean="0"/>
          </a:p>
        </p:txBody>
      </p:sp>
      <p:sp>
        <p:nvSpPr>
          <p:cNvPr id="4" name="Text Placeholder 3"/>
          <p:cNvSpPr>
            <a:spLocks noGrp="1"/>
          </p:cNvSpPr>
          <p:nvPr>
            <p:ph type="body" sz="quarter" idx="10"/>
          </p:nvPr>
        </p:nvSpPr>
        <p:spPr/>
        <p:txBody>
          <a:bodyPr/>
          <a:lstStyle/>
          <a:p>
            <a:r>
              <a:rPr lang="en-US" dirty="0" smtClean="0"/>
              <a:t>Unified Messaging Guide </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Microsoft Office 365?</a:t>
            </a:r>
            <a:endParaRPr lang="en-US" dirty="0"/>
          </a:p>
        </p:txBody>
      </p:sp>
      <p:sp>
        <p:nvSpPr>
          <p:cNvPr id="3" name="Content Placeholder 2"/>
          <p:cNvSpPr>
            <a:spLocks noGrp="1"/>
          </p:cNvSpPr>
          <p:nvPr>
            <p:ph idx="1"/>
          </p:nvPr>
        </p:nvSpPr>
        <p:spPr/>
        <p:txBody>
          <a:bodyPr/>
          <a:lstStyle/>
          <a:p>
            <a:r>
              <a:rPr lang="en-US" dirty="0" smtClean="0"/>
              <a:t>Microsoft Office 365 is Microsoft’s latest hosted solution. </a:t>
            </a:r>
          </a:p>
          <a:p>
            <a:r>
              <a:rPr lang="en-US" dirty="0" smtClean="0"/>
              <a:t>Microsoft Office 365 includes the </a:t>
            </a:r>
            <a:r>
              <a:rPr lang="en-US" dirty="0" smtClean="0">
                <a:hlinkClick r:id="rId3"/>
              </a:rPr>
              <a:t>Microsoft Office</a:t>
            </a:r>
            <a:r>
              <a:rPr lang="en-US" dirty="0" smtClean="0"/>
              <a:t> suite of desktop applications and hosted versions of </a:t>
            </a:r>
            <a:r>
              <a:rPr lang="en-US" dirty="0" smtClean="0">
                <a:hlinkClick r:id="rId4" tooltip="Microsoft Servers"/>
              </a:rPr>
              <a:t>Microsoft's Server</a:t>
            </a:r>
            <a:r>
              <a:rPr lang="en-US" dirty="0" smtClean="0"/>
              <a:t> products ( </a:t>
            </a:r>
            <a:r>
              <a:rPr lang="en-US" u="sng" dirty="0" smtClean="0">
                <a:hlinkClick r:id="rId5" tooltip="Microsoft Exchange Server"/>
              </a:rPr>
              <a:t>Exchange Server</a:t>
            </a:r>
            <a:r>
              <a:rPr lang="en-US" dirty="0" smtClean="0"/>
              <a:t>),  the next version of Business Productivity Online Services </a:t>
            </a:r>
            <a:r>
              <a:rPr lang="en-US" dirty="0" smtClean="0">
                <a:hlinkClick r:id="rId6" tooltip="Microsoft Online Services"/>
              </a:rPr>
              <a:t>(</a:t>
            </a:r>
            <a:r>
              <a:rPr lang="en-US" dirty="0" err="1" smtClean="0">
                <a:hlinkClick r:id="rId6" tooltip="Microsoft Online Services"/>
              </a:rPr>
              <a:t>BPOS</a:t>
            </a:r>
            <a:r>
              <a:rPr lang="en-US" dirty="0" smtClean="0">
                <a:hlinkClick r:id="rId6" tooltip="Microsoft Online Services"/>
              </a:rPr>
              <a:t>)</a:t>
            </a:r>
            <a:r>
              <a:rPr lang="en-US" dirty="0" smtClean="0"/>
              <a:t>.</a:t>
            </a:r>
          </a:p>
          <a:p>
            <a:r>
              <a:rPr lang="en-US" dirty="0" smtClean="0"/>
              <a:t>Powered by Microsoft Exchange Online, which works on Exchange 2010 </a:t>
            </a:r>
            <a:r>
              <a:rPr lang="en-US" dirty="0" err="1" smtClean="0"/>
              <a:t>SP1</a:t>
            </a:r>
            <a:r>
              <a:rPr lang="en-US" dirty="0" smtClean="0"/>
              <a:t> and above.</a:t>
            </a:r>
          </a:p>
        </p:txBody>
      </p:sp>
      <p:sp>
        <p:nvSpPr>
          <p:cNvPr id="4" name="Text Placeholder 3"/>
          <p:cNvSpPr>
            <a:spLocks noGrp="1"/>
          </p:cNvSpPr>
          <p:nvPr>
            <p:ph type="body" sz="quarter" idx="10"/>
          </p:nvPr>
        </p:nvSpPr>
        <p:spPr/>
        <p:txBody>
          <a:bodyPr/>
          <a:lstStyle/>
          <a:p>
            <a:r>
              <a:rPr lang="en-US" dirty="0" smtClean="0"/>
              <a:t>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New</a:t>
            </a:r>
            <a:endParaRPr lang="en-US" dirty="0"/>
          </a:p>
        </p:txBody>
      </p:sp>
      <p:sp>
        <p:nvSpPr>
          <p:cNvPr id="3" name="Content Placeholder 2"/>
          <p:cNvSpPr>
            <a:spLocks noGrp="1"/>
          </p:cNvSpPr>
          <p:nvPr>
            <p:ph idx="1"/>
          </p:nvPr>
        </p:nvSpPr>
        <p:spPr/>
        <p:txBody>
          <a:bodyPr>
            <a:normAutofit/>
          </a:bodyPr>
          <a:lstStyle/>
          <a:p>
            <a:r>
              <a:rPr lang="en-US" dirty="0" smtClean="0"/>
              <a:t>The previous versions of Cisco Unity Connection (8.6.1, </a:t>
            </a:r>
            <a:r>
              <a:rPr lang="en-US" dirty="0" err="1" smtClean="0"/>
              <a:t>8.5.x</a:t>
            </a:r>
            <a:r>
              <a:rPr lang="en-US" dirty="0" smtClean="0"/>
              <a:t>, </a:t>
            </a:r>
            <a:r>
              <a:rPr lang="en-US" dirty="0" err="1" smtClean="0"/>
              <a:t>8.x</a:t>
            </a:r>
            <a:r>
              <a:rPr lang="en-US" dirty="0" smtClean="0"/>
              <a:t>, </a:t>
            </a:r>
            <a:r>
              <a:rPr lang="en-US" dirty="0" err="1" smtClean="0"/>
              <a:t>7.x</a:t>
            </a:r>
            <a:r>
              <a:rPr lang="en-US" dirty="0" smtClean="0"/>
              <a:t>) contain only two Unified Messaging Service (UMS) Types :</a:t>
            </a:r>
          </a:p>
          <a:p>
            <a:pPr>
              <a:buNone/>
            </a:pPr>
            <a:r>
              <a:rPr lang="en-US" dirty="0" smtClean="0"/>
              <a:t>		-  </a:t>
            </a:r>
            <a:r>
              <a:rPr lang="en-US" dirty="0" smtClean="0"/>
              <a:t>Exchange/</a:t>
            </a:r>
            <a:r>
              <a:rPr lang="en-US" dirty="0" err="1" smtClean="0"/>
              <a:t>BPOS</a:t>
            </a:r>
            <a:endParaRPr lang="en-US" dirty="0" smtClean="0"/>
          </a:p>
          <a:p>
            <a:pPr>
              <a:buNone/>
            </a:pPr>
            <a:r>
              <a:rPr lang="en-US" dirty="0" smtClean="0"/>
              <a:t>		-  Meeting Place</a:t>
            </a:r>
          </a:p>
          <a:p>
            <a:r>
              <a:rPr lang="en-US" dirty="0" smtClean="0"/>
              <a:t>The new version of Cisco Unity Connection (8.6.2) introduced an additional Unified Messaging Service for Microsoft’s Office 365 as:</a:t>
            </a:r>
          </a:p>
          <a:p>
            <a:pPr lvl="1"/>
            <a:r>
              <a:rPr lang="en-US" dirty="0" smtClean="0"/>
              <a:t>	-  </a:t>
            </a:r>
            <a:r>
              <a:rPr lang="en-US" b="1" dirty="0" smtClean="0"/>
              <a:t>Office 365</a:t>
            </a:r>
            <a:endParaRPr lang="en-US" dirty="0" smtClean="0"/>
          </a:p>
          <a:p>
            <a:r>
              <a:rPr lang="en-US" dirty="0" smtClean="0"/>
              <a:t>This UMS works on Streaming rather than Push Notification Type unlike previous versions.</a:t>
            </a:r>
          </a:p>
          <a:p>
            <a:pPr>
              <a:buNone/>
            </a:pPr>
            <a:r>
              <a:rPr lang="en-US" dirty="0" smtClean="0"/>
              <a:t> </a:t>
            </a:r>
            <a:endParaRPr lang="en-US" dirty="0"/>
          </a:p>
        </p:txBody>
      </p:sp>
      <p:sp>
        <p:nvSpPr>
          <p:cNvPr id="4" name="Text Placeholder 3"/>
          <p:cNvSpPr>
            <a:spLocks noGrp="1"/>
          </p:cNvSpPr>
          <p:nvPr>
            <p:ph type="body" sz="quarter" idx="10"/>
          </p:nvPr>
        </p:nvSpPr>
        <p:spPr/>
        <p:txBody>
          <a:bodyPr/>
          <a:lstStyle/>
          <a:p>
            <a:r>
              <a:rPr lang="en-US" dirty="0" smtClean="0"/>
              <a:t> </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686" y="552226"/>
            <a:ext cx="10357081" cy="838200"/>
          </a:xfrm>
        </p:spPr>
        <p:txBody>
          <a:bodyPr/>
          <a:lstStyle/>
          <a:p>
            <a:r>
              <a:rPr lang="en-US" dirty="0" smtClean="0"/>
              <a:t>How is this different from previous Unified Messaging Services (UMS)?</a:t>
            </a:r>
            <a:endParaRPr lang="en-US" dirty="0"/>
          </a:p>
        </p:txBody>
      </p:sp>
      <p:sp>
        <p:nvSpPr>
          <p:cNvPr id="3" name="Content Placeholder 2"/>
          <p:cNvSpPr>
            <a:spLocks noGrp="1"/>
          </p:cNvSpPr>
          <p:nvPr>
            <p:ph idx="1"/>
          </p:nvPr>
        </p:nvSpPr>
        <p:spPr/>
        <p:txBody>
          <a:bodyPr>
            <a:normAutofit/>
          </a:bodyPr>
          <a:lstStyle/>
          <a:p>
            <a:r>
              <a:rPr lang="en-US" dirty="0" smtClean="0"/>
              <a:t>Microsoft’s Office 365 is a Hosted Exchange rather than on-</a:t>
            </a:r>
            <a:r>
              <a:rPr lang="en-US" dirty="0" err="1" smtClean="0"/>
              <a:t>prem</a:t>
            </a:r>
            <a:r>
              <a:rPr lang="en-US" dirty="0" smtClean="0"/>
              <a:t> Exchange.</a:t>
            </a:r>
          </a:p>
          <a:p>
            <a:r>
              <a:rPr lang="en-US" dirty="0" smtClean="0"/>
              <a:t>Notification </a:t>
            </a:r>
            <a:r>
              <a:rPr lang="en-US" dirty="0" smtClean="0"/>
              <a:t>Type is Streaming rather than Push.</a:t>
            </a:r>
          </a:p>
          <a:p>
            <a:r>
              <a:rPr lang="en-US" dirty="0" smtClean="0"/>
              <a:t>In some organizations, HTTPS traffic is routed though a proxy. So, </a:t>
            </a:r>
            <a:r>
              <a:rPr lang="en-US" b="1" dirty="0" smtClean="0"/>
              <a:t>Proxy</a:t>
            </a:r>
            <a:r>
              <a:rPr lang="en-US" dirty="0" smtClean="0"/>
              <a:t> field on Unified Messaging Service page is added.</a:t>
            </a:r>
          </a:p>
          <a:p>
            <a:r>
              <a:rPr lang="en-US" dirty="0" smtClean="0"/>
              <a:t>Microsoft </a:t>
            </a:r>
            <a:r>
              <a:rPr lang="en-US" dirty="0" smtClean="0"/>
              <a:t>Exchange Throttling is enabled on Microsoft Office 365 environment by default.</a:t>
            </a:r>
          </a:p>
        </p:txBody>
      </p:sp>
      <p:sp>
        <p:nvSpPr>
          <p:cNvPr id="4" name="Text Placeholder 3"/>
          <p:cNvSpPr>
            <a:spLocks noGrp="1"/>
          </p:cNvSpPr>
          <p:nvPr>
            <p:ph type="body" sz="quarter" idx="10"/>
          </p:nvPr>
        </p:nvSpPr>
        <p:spPr/>
        <p:txBody>
          <a:bodyPr/>
          <a:lstStyle/>
          <a:p>
            <a:r>
              <a:rPr lang="en-US" dirty="0" smtClean="0"/>
              <a:t> </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428" y="290457"/>
            <a:ext cx="10779104" cy="773584"/>
          </a:xfrm>
        </p:spPr>
        <p:txBody>
          <a:bodyPr/>
          <a:lstStyle/>
          <a:p>
            <a:r>
              <a:rPr lang="en-US" dirty="0" smtClean="0"/>
              <a:t>New in Cisco Unity Connection Administrator(</a:t>
            </a:r>
            <a:r>
              <a:rPr lang="en-US" dirty="0" err="1" smtClean="0"/>
              <a:t>CUCA</a:t>
            </a:r>
            <a:r>
              <a:rPr lang="en-US" dirty="0" smtClean="0"/>
              <a:t>) Page for Office 365</a:t>
            </a:r>
            <a:endParaRPr lang="en-US" dirty="0"/>
          </a:p>
        </p:txBody>
      </p:sp>
      <p:sp>
        <p:nvSpPr>
          <p:cNvPr id="4" name="Text Placeholder 3"/>
          <p:cNvSpPr>
            <a:spLocks noGrp="1"/>
          </p:cNvSpPr>
          <p:nvPr>
            <p:ph type="body" sz="quarter" idx="10"/>
          </p:nvPr>
        </p:nvSpPr>
        <p:spPr>
          <a:xfrm>
            <a:off x="906597" y="949567"/>
            <a:ext cx="10357081" cy="269631"/>
          </a:xfrm>
        </p:spPr>
        <p:txBody>
          <a:bodyPr/>
          <a:lstStyle/>
          <a:p>
            <a:r>
              <a:rPr lang="en-US" dirty="0" smtClean="0"/>
              <a:t>Introduced new Unified Messaging Service page for Office 365</a:t>
            </a:r>
          </a:p>
        </p:txBody>
      </p:sp>
      <p:sp>
        <p:nvSpPr>
          <p:cNvPr id="5" name="Content Placeholder 4"/>
          <p:cNvSpPr>
            <a:spLocks noGrp="1"/>
          </p:cNvSpPr>
          <p:nvPr>
            <p:ph idx="1"/>
          </p:nvPr>
        </p:nvSpPr>
        <p:spPr/>
        <p:txBody>
          <a:bodyPr/>
          <a:lstStyle/>
          <a:p>
            <a:pPr>
              <a:buNone/>
            </a:pPr>
            <a:r>
              <a:rPr lang="en-US" dirty="0" smtClean="0"/>
              <a:t> </a:t>
            </a:r>
            <a:endParaRPr lang="en-US" dirty="0"/>
          </a:p>
        </p:txBody>
      </p:sp>
      <p:pic>
        <p:nvPicPr>
          <p:cNvPr id="4098" name="Picture 2"/>
          <p:cNvPicPr>
            <a:picLocks noChangeAspect="1" noChangeArrowheads="1"/>
          </p:cNvPicPr>
          <p:nvPr/>
        </p:nvPicPr>
        <p:blipFill>
          <a:blip r:embed="rId3"/>
          <a:srcRect/>
          <a:stretch>
            <a:fillRect/>
          </a:stretch>
        </p:blipFill>
        <p:spPr bwMode="auto">
          <a:xfrm>
            <a:off x="892885" y="1256260"/>
            <a:ext cx="10241279" cy="547265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656" y="197223"/>
            <a:ext cx="10357081" cy="838200"/>
          </a:xfrm>
        </p:spPr>
        <p:txBody>
          <a:bodyPr/>
          <a:lstStyle/>
          <a:p>
            <a:r>
              <a:rPr lang="en-US" dirty="0" err="1" smtClean="0"/>
              <a:t>CUCA</a:t>
            </a:r>
            <a:r>
              <a:rPr lang="en-US" dirty="0" smtClean="0"/>
              <a:t> for Microsoft Office 365</a:t>
            </a:r>
            <a:endParaRPr lang="en-US" dirty="0"/>
          </a:p>
        </p:txBody>
      </p:sp>
      <p:sp>
        <p:nvSpPr>
          <p:cNvPr id="3" name="Content Placeholder 2"/>
          <p:cNvSpPr>
            <a:spLocks noGrp="1"/>
          </p:cNvSpPr>
          <p:nvPr>
            <p:ph idx="1"/>
          </p:nvPr>
        </p:nvSpPr>
        <p:spPr>
          <a:xfrm>
            <a:off x="1086522" y="1183341"/>
            <a:ext cx="10358531" cy="4942823"/>
          </a:xfrm>
        </p:spPr>
        <p:txBody>
          <a:bodyPr>
            <a:normAutofit fontScale="62500" lnSpcReduction="20000"/>
          </a:bodyPr>
          <a:lstStyle/>
          <a:p>
            <a:r>
              <a:rPr lang="en-US" dirty="0" smtClean="0"/>
              <a:t>Type – </a:t>
            </a:r>
            <a:r>
              <a:rPr lang="en-US" sz="2200" dirty="0" smtClean="0"/>
              <a:t>‘Office 365</a:t>
            </a:r>
            <a:r>
              <a:rPr lang="en-US" dirty="0" smtClean="0"/>
              <a:t>’</a:t>
            </a:r>
          </a:p>
          <a:p>
            <a:r>
              <a:rPr lang="en-US" dirty="0" smtClean="0"/>
              <a:t>Enabled - </a:t>
            </a:r>
            <a:r>
              <a:rPr lang="en-US" sz="2200" dirty="0" smtClean="0"/>
              <a:t>Check box to allow Cisco Unity Connection to access the Office 365 servers.</a:t>
            </a:r>
          </a:p>
          <a:p>
            <a:r>
              <a:rPr lang="en-US" dirty="0" smtClean="0"/>
              <a:t>Display Name – </a:t>
            </a:r>
            <a:r>
              <a:rPr lang="en-US" sz="2200" dirty="0" smtClean="0"/>
              <a:t>A descriptive name for the service</a:t>
            </a:r>
            <a:r>
              <a:rPr lang="en-US" dirty="0" smtClean="0"/>
              <a:t>.</a:t>
            </a:r>
          </a:p>
          <a:p>
            <a:r>
              <a:rPr lang="en-US" dirty="0" smtClean="0"/>
              <a:t>Proxy Server (Address/Hostname : Port) - </a:t>
            </a:r>
            <a:r>
              <a:rPr lang="en-US" sz="2200" dirty="0" smtClean="0"/>
              <a:t>IP Address/Hostname and port of the Proxy Server.</a:t>
            </a:r>
          </a:p>
          <a:p>
            <a:r>
              <a:rPr lang="en-US" dirty="0" smtClean="0"/>
              <a:t>Search for Hosted Exchange Servers – </a:t>
            </a:r>
            <a:r>
              <a:rPr lang="en-US" sz="2200" dirty="0" smtClean="0"/>
              <a:t>Active Directory DNS Domain Name is entered to search the Office 365 Exchange Server.</a:t>
            </a:r>
          </a:p>
          <a:p>
            <a:r>
              <a:rPr lang="en-US" dirty="0" smtClean="0"/>
              <a:t>Specify the Hosted Exchange Server – </a:t>
            </a:r>
            <a:r>
              <a:rPr lang="en-US" sz="2200" dirty="0" smtClean="0"/>
              <a:t>Server name or IP address of Office 365 Exchange Server.</a:t>
            </a:r>
          </a:p>
          <a:p>
            <a:r>
              <a:rPr lang="en-US" dirty="0" smtClean="0"/>
              <a:t>Username – </a:t>
            </a:r>
            <a:r>
              <a:rPr lang="en-US" sz="2200" dirty="0" smtClean="0"/>
              <a:t>Username of the Domain Service account created on Office 365 server.</a:t>
            </a:r>
          </a:p>
          <a:p>
            <a:r>
              <a:rPr lang="en-US" dirty="0" smtClean="0"/>
              <a:t>Password – </a:t>
            </a:r>
            <a:r>
              <a:rPr lang="en-US" sz="2200" dirty="0" smtClean="0"/>
              <a:t>Password for the Domain Service account, entered in username field.</a:t>
            </a:r>
          </a:p>
          <a:p>
            <a:r>
              <a:rPr lang="en-US" dirty="0" smtClean="0"/>
              <a:t>Service Capabilities: </a:t>
            </a:r>
          </a:p>
          <a:p>
            <a:pPr lvl="1">
              <a:buFont typeface="Arial" pitchFamily="34" charset="0"/>
              <a:buChar char="•"/>
            </a:pPr>
            <a:r>
              <a:rPr lang="en-US" dirty="0" smtClean="0"/>
              <a:t> TTS – To use text to speech to listen to Office 365 email </a:t>
            </a:r>
          </a:p>
          <a:p>
            <a:pPr lvl="1">
              <a:buFont typeface="Arial" pitchFamily="34" charset="0"/>
              <a:buChar char="•"/>
            </a:pPr>
            <a:r>
              <a:rPr lang="en-US" dirty="0" smtClean="0"/>
              <a:t> Access Exchange calendar and contacts - to access Office 365 calendars and contacts .</a:t>
            </a:r>
          </a:p>
          <a:p>
            <a:pPr lvl="1">
              <a:buFont typeface="Arial" pitchFamily="34" charset="0"/>
              <a:buChar char="•"/>
            </a:pPr>
            <a:r>
              <a:rPr lang="en-US" dirty="0" smtClean="0"/>
              <a:t> SIB - Cisco Unity Connection and Office 365 mailboxes to be synchronized for users .</a:t>
            </a:r>
          </a:p>
          <a:p>
            <a:r>
              <a:rPr lang="en-US" dirty="0" smtClean="0"/>
              <a:t>Message Action for Email - </a:t>
            </a:r>
            <a:r>
              <a:rPr lang="en-US" sz="2200" dirty="0" smtClean="0"/>
              <a:t>Select the action that Cisco Unity Connection takes when the user receives an email message </a:t>
            </a:r>
          </a:p>
          <a:p>
            <a:r>
              <a:rPr lang="en-US" dirty="0" smtClean="0"/>
              <a:t>Message Action for Email - </a:t>
            </a:r>
            <a:r>
              <a:rPr lang="en-US" sz="2200" dirty="0" smtClean="0"/>
              <a:t>Select the action that Cisco Unity Connection takes when the user receives an fax message</a:t>
            </a:r>
          </a:p>
        </p:txBody>
      </p:sp>
      <p:sp>
        <p:nvSpPr>
          <p:cNvPr id="4" name="Text Placeholder 3"/>
          <p:cNvSpPr>
            <a:spLocks noGrp="1"/>
          </p:cNvSpPr>
          <p:nvPr>
            <p:ph type="body" sz="quarter" idx="10"/>
          </p:nvPr>
        </p:nvSpPr>
        <p:spPr>
          <a:xfrm>
            <a:off x="1082444" y="1186542"/>
            <a:ext cx="10357081" cy="115133"/>
          </a:xfrm>
        </p:spPr>
        <p:txBody>
          <a:bodyPr/>
          <a:lstStyle/>
          <a:p>
            <a:r>
              <a:rPr lang="en-US" dirty="0" smtClean="0"/>
              <a:t> </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444" y="515815"/>
            <a:ext cx="10357081" cy="602980"/>
          </a:xfrm>
        </p:spPr>
        <p:txBody>
          <a:bodyPr/>
          <a:lstStyle/>
          <a:p>
            <a:r>
              <a:rPr lang="en-US" dirty="0" smtClean="0"/>
              <a:t>New Feature for Microsoft Office 365</a:t>
            </a:r>
            <a:endParaRPr lang="en-US" dirty="0"/>
          </a:p>
        </p:txBody>
      </p:sp>
      <p:sp>
        <p:nvSpPr>
          <p:cNvPr id="3" name="Content Placeholder 2"/>
          <p:cNvSpPr>
            <a:spLocks noGrp="1"/>
          </p:cNvSpPr>
          <p:nvPr>
            <p:ph idx="1"/>
          </p:nvPr>
        </p:nvSpPr>
        <p:spPr>
          <a:xfrm>
            <a:off x="973015" y="1869832"/>
            <a:ext cx="10472038" cy="3944814"/>
          </a:xfrm>
        </p:spPr>
        <p:txBody>
          <a:bodyPr>
            <a:normAutofit lnSpcReduction="10000"/>
          </a:bodyPr>
          <a:lstStyle/>
          <a:p>
            <a:pPr>
              <a:spcBef>
                <a:spcPts val="600"/>
              </a:spcBef>
              <a:buNone/>
            </a:pPr>
            <a:r>
              <a:rPr lang="en-US" sz="2000" b="1" u="sng" dirty="0" smtClean="0">
                <a:solidFill>
                  <a:schemeClr val="accent1">
                    <a:lumMod val="60000"/>
                    <a:lumOff val="40000"/>
                  </a:schemeClr>
                </a:solidFill>
              </a:rPr>
              <a:t>Introduction of Streaming Notification Type</a:t>
            </a:r>
          </a:p>
          <a:p>
            <a:pPr>
              <a:spcBef>
                <a:spcPts val="600"/>
              </a:spcBef>
            </a:pPr>
            <a:r>
              <a:rPr lang="en-US" sz="1800" dirty="0" err="1" smtClean="0"/>
              <a:t>UCxN</a:t>
            </a:r>
            <a:r>
              <a:rPr lang="en-US" sz="1800" dirty="0" smtClean="0"/>
              <a:t>  need to support a </a:t>
            </a:r>
            <a:r>
              <a:rPr lang="en-US" sz="1800" dirty="0" err="1" smtClean="0"/>
              <a:t>EWS</a:t>
            </a:r>
            <a:r>
              <a:rPr lang="en-US" sz="1800" dirty="0" smtClean="0"/>
              <a:t> notification mechanism that is feasible for Office 365 deployments. In the original version of SIB, </a:t>
            </a:r>
            <a:r>
              <a:rPr lang="en-US" sz="1800" dirty="0" err="1" smtClean="0"/>
              <a:t>UCxN</a:t>
            </a:r>
            <a:r>
              <a:rPr lang="en-US" sz="1800" dirty="0" smtClean="0"/>
              <a:t> employed </a:t>
            </a:r>
            <a:r>
              <a:rPr lang="en-US" sz="1800" dirty="0" err="1" smtClean="0"/>
              <a:t>EWS</a:t>
            </a:r>
            <a:r>
              <a:rPr lang="en-US" sz="1800" dirty="0" smtClean="0"/>
              <a:t> “push” notifications. Push notifications have the requirement of the Exchange </a:t>
            </a:r>
            <a:r>
              <a:rPr lang="en-US" sz="1800" dirty="0" err="1" smtClean="0"/>
              <a:t>CAS</a:t>
            </a:r>
            <a:r>
              <a:rPr lang="en-US" sz="1800" dirty="0" smtClean="0"/>
              <a:t> to be able to initiate HTTP connections back to </a:t>
            </a:r>
            <a:r>
              <a:rPr lang="en-US" sz="1800" dirty="0" err="1" smtClean="0"/>
              <a:t>UCxN</a:t>
            </a:r>
            <a:r>
              <a:rPr lang="en-US" sz="1800" dirty="0" smtClean="0"/>
              <a:t>. This isn’t feasible in a cloud-based environment. Office 365 leverages Exchange </a:t>
            </a:r>
            <a:r>
              <a:rPr lang="en-US" sz="1800" dirty="0" err="1" smtClean="0"/>
              <a:t>2010SP1</a:t>
            </a:r>
            <a:r>
              <a:rPr lang="en-US" sz="1800" dirty="0" smtClean="0"/>
              <a:t> and with that version, another solution for a notification mechanism exists: Streaming Notifications.</a:t>
            </a:r>
          </a:p>
          <a:p>
            <a:pPr>
              <a:spcBef>
                <a:spcPts val="600"/>
              </a:spcBef>
            </a:pPr>
            <a:r>
              <a:rPr lang="en-US" sz="1800" dirty="0" smtClean="0"/>
              <a:t>Office 365 supports Microsoft Exchange Server 2010 Service Pack 1 (</a:t>
            </a:r>
            <a:r>
              <a:rPr lang="en-US" sz="1800" dirty="0" err="1" smtClean="0"/>
              <a:t>SP1</a:t>
            </a:r>
            <a:r>
              <a:rPr lang="en-US" sz="1800" dirty="0" smtClean="0"/>
              <a:t>), which introduces streaming notifications, a new feature that combines push and pull notifications.</a:t>
            </a:r>
          </a:p>
          <a:p>
            <a:pPr>
              <a:spcBef>
                <a:spcPts val="600"/>
              </a:spcBef>
            </a:pPr>
            <a:r>
              <a:rPr lang="en-US" sz="1800" dirty="0" smtClean="0"/>
              <a:t>Streaming Notification combines both, after establishing notification subscription, the connection remains open to allow the server to push notifications back to the application. No requirement to request updates as for the pull subscription, and no need to create a listener application as for the push notifications.</a:t>
            </a:r>
          </a:p>
          <a:p>
            <a:pPr>
              <a:spcBef>
                <a:spcPts val="600"/>
              </a:spcBef>
            </a:pPr>
            <a:r>
              <a:rPr lang="en-US" sz="1800" dirty="0" smtClean="0"/>
              <a:t>After the service binding is completed, a subscription is made to the Inbox and the notifications will be sent for new voice mail messages and for items that have been created or deleted in the Inbox.</a:t>
            </a:r>
          </a:p>
          <a:p>
            <a:pPr>
              <a:spcBef>
                <a:spcPts val="600"/>
              </a:spcBef>
              <a:buNone/>
            </a:pPr>
            <a:endParaRPr lang="en-US" sz="1800" dirty="0" smtClean="0"/>
          </a:p>
          <a:p>
            <a:pPr>
              <a:spcBef>
                <a:spcPts val="600"/>
              </a:spcBef>
              <a:buNone/>
            </a:pPr>
            <a:endParaRPr lang="en-US" sz="1800" dirty="0"/>
          </a:p>
        </p:txBody>
      </p:sp>
      <p:sp>
        <p:nvSpPr>
          <p:cNvPr id="4" name="Text Placeholder 3"/>
          <p:cNvSpPr>
            <a:spLocks noGrp="1"/>
          </p:cNvSpPr>
          <p:nvPr>
            <p:ph type="body" sz="quarter" idx="10"/>
          </p:nvPr>
        </p:nvSpPr>
        <p:spPr>
          <a:xfrm>
            <a:off x="1082444" y="1350665"/>
            <a:ext cx="10357081" cy="381000"/>
          </a:xfrm>
        </p:spPr>
        <p:txBody>
          <a:bodyPr/>
          <a:lstStyle/>
          <a:p>
            <a:r>
              <a:rPr lang="en-US" dirty="0" smtClean="0"/>
              <a:t>Changes made to Cisco Unity Connection to configure Microsoft Office 365 Unified Messaging Service</a:t>
            </a:r>
            <a:endParaRPr lang="en-US" dirty="0"/>
          </a:p>
        </p:txBody>
      </p:sp>
      <p:sp>
        <p:nvSpPr>
          <p:cNvPr id="5" name="Text Placeholder 4"/>
          <p:cNvSpPr>
            <a:spLocks noGrp="1"/>
          </p:cNvSpPr>
          <p:nvPr>
            <p:ph type="body" sz="quarter" idx="11"/>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Detailed Streaming Call Flow</a:t>
            </a:r>
            <a:endParaRPr lang="en-US" dirty="0"/>
          </a:p>
        </p:txBody>
      </p:sp>
      <p:sp>
        <p:nvSpPr>
          <p:cNvPr id="4" name="Text Placeholder 3"/>
          <p:cNvSpPr>
            <a:spLocks noGrp="1"/>
          </p:cNvSpPr>
          <p:nvPr>
            <p:ph type="body" sz="quarter" idx="10"/>
          </p:nvPr>
        </p:nvSpPr>
        <p:spPr>
          <a:xfrm>
            <a:off x="1071687" y="1065007"/>
            <a:ext cx="10357081" cy="86061"/>
          </a:xfrm>
        </p:spPr>
        <p:txBody>
          <a:bodyPr/>
          <a:lstStyle/>
          <a:p>
            <a:r>
              <a:rPr lang="en-US" dirty="0" smtClean="0"/>
              <a:t> </a:t>
            </a:r>
            <a:endParaRPr lang="en-US" dirty="0"/>
          </a:p>
        </p:txBody>
      </p:sp>
      <p:sp>
        <p:nvSpPr>
          <p:cNvPr id="5" name="Text Placeholder 4"/>
          <p:cNvSpPr>
            <a:spLocks noGrp="1"/>
          </p:cNvSpPr>
          <p:nvPr>
            <p:ph type="body" sz="quarter" idx="11"/>
          </p:nvPr>
        </p:nvSpPr>
        <p:spPr>
          <a:xfrm>
            <a:off x="1082442" y="6594438"/>
            <a:ext cx="10357083" cy="85763"/>
          </a:xfrm>
        </p:spPr>
        <p:txBody>
          <a:bodyPr/>
          <a:lstStyle/>
          <a:p>
            <a:r>
              <a:rPr lang="en-US" dirty="0" smtClean="0"/>
              <a:t>  </a:t>
            </a:r>
            <a:endParaRPr lang="en-US" dirty="0"/>
          </a:p>
        </p:txBody>
      </p:sp>
      <p:cxnSp>
        <p:nvCxnSpPr>
          <p:cNvPr id="9" name="Straight Connector 8"/>
          <p:cNvCxnSpPr/>
          <p:nvPr/>
        </p:nvCxnSpPr>
        <p:spPr>
          <a:xfrm rot="5400000">
            <a:off x="2511911" y="3899647"/>
            <a:ext cx="442139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6895652" y="3861994"/>
            <a:ext cx="4464423" cy="537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733365" y="1979405"/>
            <a:ext cx="4367604" cy="322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flipV="1">
            <a:off x="4711849" y="2345164"/>
            <a:ext cx="4389120" cy="322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722608" y="3238048"/>
            <a:ext cx="43891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a:off x="4711850" y="3582291"/>
            <a:ext cx="4410635" cy="215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711849" y="3948048"/>
            <a:ext cx="439987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0800000">
            <a:off x="4711850" y="5518674"/>
            <a:ext cx="442139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711849" y="5916704"/>
            <a:ext cx="4442908" cy="107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540188" y="1796524"/>
            <a:ext cx="3345628" cy="276999"/>
          </a:xfrm>
          <a:prstGeom prst="rect">
            <a:avLst/>
          </a:prstGeom>
          <a:noFill/>
        </p:spPr>
        <p:txBody>
          <a:bodyPr wrap="square" rtlCol="0">
            <a:spAutoFit/>
          </a:bodyPr>
          <a:lstStyle/>
          <a:p>
            <a:r>
              <a:rPr lang="en-US" sz="1200" dirty="0" smtClean="0"/>
              <a:t>     Subscribe UM User 1</a:t>
            </a:r>
            <a:endParaRPr lang="en-US" sz="1200" dirty="0"/>
          </a:p>
        </p:txBody>
      </p:sp>
      <p:sp>
        <p:nvSpPr>
          <p:cNvPr id="38" name="TextBox 37"/>
          <p:cNvSpPr txBox="1"/>
          <p:nvPr/>
        </p:nvSpPr>
        <p:spPr>
          <a:xfrm>
            <a:off x="5766099" y="2151528"/>
            <a:ext cx="1979408" cy="276999"/>
          </a:xfrm>
          <a:prstGeom prst="rect">
            <a:avLst/>
          </a:prstGeom>
          <a:noFill/>
        </p:spPr>
        <p:txBody>
          <a:bodyPr wrap="square" rtlCol="0">
            <a:spAutoFit/>
          </a:bodyPr>
          <a:lstStyle/>
          <a:p>
            <a:r>
              <a:rPr lang="en-US" sz="1200" dirty="0" smtClean="0"/>
              <a:t>Subscription ID 1, User 1</a:t>
            </a:r>
            <a:endParaRPr lang="en-US" sz="1200" dirty="0"/>
          </a:p>
        </p:txBody>
      </p:sp>
      <p:sp>
        <p:nvSpPr>
          <p:cNvPr id="39" name="TextBox 38"/>
          <p:cNvSpPr txBox="1"/>
          <p:nvPr/>
        </p:nvSpPr>
        <p:spPr>
          <a:xfrm>
            <a:off x="5658522" y="3012135"/>
            <a:ext cx="2463502" cy="276999"/>
          </a:xfrm>
          <a:prstGeom prst="rect">
            <a:avLst/>
          </a:prstGeom>
          <a:noFill/>
        </p:spPr>
        <p:txBody>
          <a:bodyPr wrap="square" rtlCol="0">
            <a:spAutoFit/>
          </a:bodyPr>
          <a:lstStyle/>
          <a:p>
            <a:r>
              <a:rPr lang="en-US" sz="1200" dirty="0" smtClean="0"/>
              <a:t>    Subscribe  UM User N</a:t>
            </a:r>
          </a:p>
        </p:txBody>
      </p:sp>
      <p:sp>
        <p:nvSpPr>
          <p:cNvPr id="40" name="TextBox 39"/>
          <p:cNvSpPr txBox="1"/>
          <p:nvPr/>
        </p:nvSpPr>
        <p:spPr>
          <a:xfrm>
            <a:off x="5809129" y="3377894"/>
            <a:ext cx="2173044" cy="276999"/>
          </a:xfrm>
          <a:prstGeom prst="rect">
            <a:avLst/>
          </a:prstGeom>
          <a:noFill/>
        </p:spPr>
        <p:txBody>
          <a:bodyPr wrap="square" rtlCol="0">
            <a:spAutoFit/>
          </a:bodyPr>
          <a:lstStyle/>
          <a:p>
            <a:r>
              <a:rPr lang="en-US" sz="1200" dirty="0" smtClean="0"/>
              <a:t>Subscription ID N, User N</a:t>
            </a:r>
          </a:p>
        </p:txBody>
      </p:sp>
      <p:sp>
        <p:nvSpPr>
          <p:cNvPr id="41" name="TextBox 40"/>
          <p:cNvSpPr txBox="1"/>
          <p:nvPr/>
        </p:nvSpPr>
        <p:spPr>
          <a:xfrm>
            <a:off x="4754879" y="3700620"/>
            <a:ext cx="4432152" cy="276999"/>
          </a:xfrm>
          <a:prstGeom prst="rect">
            <a:avLst/>
          </a:prstGeom>
          <a:noFill/>
        </p:spPr>
        <p:txBody>
          <a:bodyPr wrap="square" rtlCol="0">
            <a:spAutoFit/>
          </a:bodyPr>
          <a:lstStyle/>
          <a:p>
            <a:r>
              <a:rPr lang="en-US" sz="1200" dirty="0" err="1" smtClean="0"/>
              <a:t>GetStreaming</a:t>
            </a:r>
            <a:r>
              <a:rPr lang="en-US" sz="1200" dirty="0" smtClean="0"/>
              <a:t> Request (Subscription ID 1,...,Subscription ID N)</a:t>
            </a:r>
            <a:endParaRPr lang="en-US" sz="1200" dirty="0"/>
          </a:p>
        </p:txBody>
      </p:sp>
      <p:sp>
        <p:nvSpPr>
          <p:cNvPr id="45" name="TextBox 44"/>
          <p:cNvSpPr txBox="1"/>
          <p:nvPr/>
        </p:nvSpPr>
        <p:spPr>
          <a:xfrm>
            <a:off x="4615031" y="4055623"/>
            <a:ext cx="4593515" cy="276999"/>
          </a:xfrm>
          <a:prstGeom prst="rect">
            <a:avLst/>
          </a:prstGeom>
          <a:noFill/>
        </p:spPr>
        <p:txBody>
          <a:bodyPr wrap="square" rtlCol="0">
            <a:spAutoFit/>
          </a:bodyPr>
          <a:lstStyle/>
          <a:p>
            <a:r>
              <a:rPr lang="en-US" sz="1200" dirty="0" smtClean="0">
                <a:solidFill>
                  <a:schemeClr val="accent1">
                    <a:lumMod val="60000"/>
                    <a:lumOff val="40000"/>
                  </a:schemeClr>
                </a:solidFill>
                <a:sym typeface="Wingdings" pitchFamily="2" charset="2"/>
              </a:rPr>
              <a:t>--------------</a:t>
            </a:r>
            <a:r>
              <a:rPr lang="en-US" sz="1200" dirty="0" smtClean="0"/>
              <a:t>Streaming </a:t>
            </a:r>
            <a:r>
              <a:rPr lang="en-US" sz="1200" dirty="0" err="1" smtClean="0"/>
              <a:t>Notification1</a:t>
            </a:r>
            <a:r>
              <a:rPr lang="en-US" sz="1200" dirty="0" smtClean="0"/>
              <a:t> (Subscription ID 1)</a:t>
            </a:r>
            <a:r>
              <a:rPr lang="en-US" sz="1200" dirty="0" smtClean="0">
                <a:solidFill>
                  <a:schemeClr val="accent1">
                    <a:lumMod val="60000"/>
                    <a:lumOff val="40000"/>
                  </a:schemeClr>
                </a:solidFill>
              </a:rPr>
              <a:t>-------------</a:t>
            </a:r>
            <a:endParaRPr lang="en-US" sz="1200" dirty="0"/>
          </a:p>
        </p:txBody>
      </p:sp>
      <p:sp>
        <p:nvSpPr>
          <p:cNvPr id="46" name="TextBox 45"/>
          <p:cNvSpPr txBox="1"/>
          <p:nvPr/>
        </p:nvSpPr>
        <p:spPr>
          <a:xfrm>
            <a:off x="4604272" y="4916240"/>
            <a:ext cx="4636546" cy="276999"/>
          </a:xfrm>
          <a:prstGeom prst="rect">
            <a:avLst/>
          </a:prstGeom>
          <a:noFill/>
        </p:spPr>
        <p:txBody>
          <a:bodyPr wrap="square" rtlCol="0">
            <a:spAutoFit/>
          </a:bodyPr>
          <a:lstStyle/>
          <a:p>
            <a:r>
              <a:rPr lang="en-US" sz="1200" dirty="0" smtClean="0">
                <a:solidFill>
                  <a:schemeClr val="accent1">
                    <a:lumMod val="60000"/>
                    <a:lumOff val="40000"/>
                  </a:schemeClr>
                </a:solidFill>
                <a:sym typeface="Wingdings" pitchFamily="2" charset="2"/>
              </a:rPr>
              <a:t></a:t>
            </a:r>
            <a:r>
              <a:rPr lang="en-US" sz="1200" dirty="0" smtClean="0">
                <a:solidFill>
                  <a:schemeClr val="accent1">
                    <a:lumMod val="60000"/>
                    <a:lumOff val="40000"/>
                  </a:schemeClr>
                </a:solidFill>
              </a:rPr>
              <a:t>---------------</a:t>
            </a:r>
            <a:r>
              <a:rPr lang="en-US" sz="1200" dirty="0" smtClean="0"/>
              <a:t>Streaming </a:t>
            </a:r>
            <a:r>
              <a:rPr lang="en-US" sz="1200" dirty="0" err="1" smtClean="0"/>
              <a:t>NotificationN</a:t>
            </a:r>
            <a:r>
              <a:rPr lang="en-US" sz="1200" dirty="0" smtClean="0"/>
              <a:t> (Subscription ID N)</a:t>
            </a:r>
            <a:r>
              <a:rPr lang="en-US" sz="1200" dirty="0" smtClean="0">
                <a:solidFill>
                  <a:schemeClr val="accent1">
                    <a:lumMod val="60000"/>
                    <a:lumOff val="40000"/>
                  </a:schemeClr>
                </a:solidFill>
              </a:rPr>
              <a:t>------------</a:t>
            </a:r>
            <a:endParaRPr lang="en-US" sz="1200" dirty="0">
              <a:solidFill>
                <a:schemeClr val="accent1">
                  <a:lumMod val="60000"/>
                  <a:lumOff val="40000"/>
                </a:schemeClr>
              </a:solidFill>
            </a:endParaRPr>
          </a:p>
        </p:txBody>
      </p:sp>
      <p:sp>
        <p:nvSpPr>
          <p:cNvPr id="47" name="TextBox 46"/>
          <p:cNvSpPr txBox="1"/>
          <p:nvPr/>
        </p:nvSpPr>
        <p:spPr>
          <a:xfrm>
            <a:off x="5271246" y="5292762"/>
            <a:ext cx="3861995" cy="276999"/>
          </a:xfrm>
          <a:prstGeom prst="rect">
            <a:avLst/>
          </a:prstGeom>
          <a:noFill/>
        </p:spPr>
        <p:txBody>
          <a:bodyPr wrap="square" rtlCol="0">
            <a:spAutoFit/>
          </a:bodyPr>
          <a:lstStyle/>
          <a:p>
            <a:r>
              <a:rPr lang="en-US" sz="1200" dirty="0" err="1" smtClean="0"/>
              <a:t>GetStreaming</a:t>
            </a:r>
            <a:r>
              <a:rPr lang="en-US" sz="1200" dirty="0" smtClean="0"/>
              <a:t> Response (connection closed)</a:t>
            </a:r>
            <a:endParaRPr lang="en-US" sz="1200" dirty="0"/>
          </a:p>
        </p:txBody>
      </p:sp>
      <p:sp>
        <p:nvSpPr>
          <p:cNvPr id="48" name="TextBox 47"/>
          <p:cNvSpPr txBox="1"/>
          <p:nvPr/>
        </p:nvSpPr>
        <p:spPr>
          <a:xfrm>
            <a:off x="5131397" y="5056093"/>
            <a:ext cx="184731" cy="369332"/>
          </a:xfrm>
          <a:prstGeom prst="rect">
            <a:avLst/>
          </a:prstGeom>
          <a:noFill/>
        </p:spPr>
        <p:txBody>
          <a:bodyPr wrap="none" rtlCol="0">
            <a:spAutoFit/>
          </a:bodyPr>
          <a:lstStyle/>
          <a:p>
            <a:endParaRPr lang="en-US" dirty="0"/>
          </a:p>
        </p:txBody>
      </p:sp>
      <p:sp>
        <p:nvSpPr>
          <p:cNvPr id="49" name="TextBox 48"/>
          <p:cNvSpPr txBox="1"/>
          <p:nvPr/>
        </p:nvSpPr>
        <p:spPr>
          <a:xfrm>
            <a:off x="4787152" y="5680035"/>
            <a:ext cx="4410635" cy="276999"/>
          </a:xfrm>
          <a:prstGeom prst="rect">
            <a:avLst/>
          </a:prstGeom>
          <a:noFill/>
        </p:spPr>
        <p:txBody>
          <a:bodyPr wrap="square" rtlCol="0">
            <a:spAutoFit/>
          </a:bodyPr>
          <a:lstStyle/>
          <a:p>
            <a:r>
              <a:rPr lang="en-US" sz="1200" dirty="0" err="1" smtClean="0"/>
              <a:t>GetStreaming</a:t>
            </a:r>
            <a:r>
              <a:rPr lang="en-US" sz="1200" dirty="0" smtClean="0"/>
              <a:t> Request (Subscription ID </a:t>
            </a:r>
            <a:r>
              <a:rPr lang="en-US" sz="1200" dirty="0" err="1" smtClean="0"/>
              <a:t>1,..,Subscription</a:t>
            </a:r>
            <a:r>
              <a:rPr lang="en-US" sz="1200" dirty="0" smtClean="0"/>
              <a:t> ID N) </a:t>
            </a:r>
            <a:endParaRPr lang="en-US" sz="1200" dirty="0"/>
          </a:p>
        </p:txBody>
      </p:sp>
      <p:sp>
        <p:nvSpPr>
          <p:cNvPr id="51" name="TextBox 50"/>
          <p:cNvSpPr txBox="1"/>
          <p:nvPr/>
        </p:nvSpPr>
        <p:spPr>
          <a:xfrm>
            <a:off x="3442446" y="4518211"/>
            <a:ext cx="1237130" cy="461665"/>
          </a:xfrm>
          <a:prstGeom prst="rect">
            <a:avLst/>
          </a:prstGeom>
          <a:noFill/>
        </p:spPr>
        <p:txBody>
          <a:bodyPr wrap="square" rtlCol="0">
            <a:spAutoFit/>
          </a:bodyPr>
          <a:lstStyle/>
          <a:p>
            <a:r>
              <a:rPr lang="en-US" sz="1200" dirty="0" err="1" smtClean="0"/>
              <a:t>GetStreaming</a:t>
            </a:r>
            <a:r>
              <a:rPr lang="en-US" sz="1200" dirty="0" smtClean="0"/>
              <a:t> Window</a:t>
            </a:r>
            <a:endParaRPr lang="en-US" sz="1200" dirty="0"/>
          </a:p>
        </p:txBody>
      </p:sp>
      <p:sp>
        <p:nvSpPr>
          <p:cNvPr id="52" name="TextBox 51"/>
          <p:cNvSpPr txBox="1"/>
          <p:nvPr/>
        </p:nvSpPr>
        <p:spPr>
          <a:xfrm>
            <a:off x="3625328" y="1344705"/>
            <a:ext cx="2592593" cy="369332"/>
          </a:xfrm>
          <a:prstGeom prst="rect">
            <a:avLst/>
          </a:prstGeom>
          <a:noFill/>
        </p:spPr>
        <p:txBody>
          <a:bodyPr wrap="square" rtlCol="0">
            <a:spAutoFit/>
          </a:bodyPr>
          <a:lstStyle/>
          <a:p>
            <a:r>
              <a:rPr lang="en-US" dirty="0" smtClean="0"/>
              <a:t>Cisco Unity Connection</a:t>
            </a:r>
            <a:endParaRPr lang="en-US" dirty="0"/>
          </a:p>
        </p:txBody>
      </p:sp>
      <p:sp>
        <p:nvSpPr>
          <p:cNvPr id="53" name="TextBox 52"/>
          <p:cNvSpPr txBox="1"/>
          <p:nvPr/>
        </p:nvSpPr>
        <p:spPr>
          <a:xfrm>
            <a:off x="8111266" y="1312432"/>
            <a:ext cx="2280621" cy="369332"/>
          </a:xfrm>
          <a:prstGeom prst="rect">
            <a:avLst/>
          </a:prstGeom>
          <a:noFill/>
        </p:spPr>
        <p:txBody>
          <a:bodyPr wrap="square" rtlCol="0">
            <a:spAutoFit/>
          </a:bodyPr>
          <a:lstStyle/>
          <a:p>
            <a:r>
              <a:rPr lang="en-US" dirty="0" smtClean="0"/>
              <a:t>Microsoft Office 365 </a:t>
            </a:r>
            <a:endParaRPr lang="en-US" dirty="0"/>
          </a:p>
        </p:txBody>
      </p:sp>
      <p:sp>
        <p:nvSpPr>
          <p:cNvPr id="71" name="TextBox 70"/>
          <p:cNvSpPr txBox="1"/>
          <p:nvPr/>
        </p:nvSpPr>
        <p:spPr>
          <a:xfrm>
            <a:off x="6454587" y="2259102"/>
            <a:ext cx="580913" cy="923330"/>
          </a:xfrm>
          <a:prstGeom prst="rect">
            <a:avLst/>
          </a:prstGeom>
          <a:noFill/>
        </p:spPr>
        <p:txBody>
          <a:bodyPr wrap="square" rtlCol="0">
            <a:spAutoFit/>
          </a:bodyPr>
          <a:lstStyle/>
          <a:p>
            <a:pPr>
              <a:buFont typeface="Arial" pitchFamily="34" charset="0"/>
              <a:buChar char="•"/>
            </a:pPr>
            <a:r>
              <a:rPr lang="en-US" b="1" dirty="0" smtClean="0">
                <a:solidFill>
                  <a:schemeClr val="accent1">
                    <a:lumMod val="60000"/>
                    <a:lumOff val="40000"/>
                  </a:schemeClr>
                </a:solidFill>
              </a:rPr>
              <a:t> </a:t>
            </a:r>
          </a:p>
          <a:p>
            <a:pPr>
              <a:buFont typeface="Arial" pitchFamily="34" charset="0"/>
              <a:buChar char="•"/>
            </a:pPr>
            <a:r>
              <a:rPr lang="en-US" b="1" dirty="0" smtClean="0">
                <a:solidFill>
                  <a:schemeClr val="accent1">
                    <a:lumMod val="60000"/>
                    <a:lumOff val="40000"/>
                  </a:schemeClr>
                </a:solidFill>
              </a:rPr>
              <a:t> </a:t>
            </a:r>
          </a:p>
          <a:p>
            <a:pPr>
              <a:buFont typeface="Arial" pitchFamily="34" charset="0"/>
              <a:buChar char="•"/>
            </a:pPr>
            <a:r>
              <a:rPr lang="en-US" b="1" dirty="0" smtClean="0">
                <a:solidFill>
                  <a:schemeClr val="accent1">
                    <a:lumMod val="60000"/>
                    <a:lumOff val="40000"/>
                  </a:schemeClr>
                </a:solidFill>
              </a:rPr>
              <a:t>  </a:t>
            </a:r>
          </a:p>
        </p:txBody>
      </p:sp>
      <p:sp>
        <p:nvSpPr>
          <p:cNvPr id="72" name="TextBox 71"/>
          <p:cNvSpPr txBox="1"/>
          <p:nvPr/>
        </p:nvSpPr>
        <p:spPr>
          <a:xfrm>
            <a:off x="6476105" y="4173959"/>
            <a:ext cx="580913" cy="923330"/>
          </a:xfrm>
          <a:prstGeom prst="rect">
            <a:avLst/>
          </a:prstGeom>
          <a:noFill/>
        </p:spPr>
        <p:txBody>
          <a:bodyPr wrap="square" rtlCol="0">
            <a:spAutoFit/>
          </a:bodyPr>
          <a:lstStyle/>
          <a:p>
            <a:pPr>
              <a:buFont typeface="Arial" pitchFamily="34" charset="0"/>
              <a:buChar char="•"/>
            </a:pPr>
            <a:r>
              <a:rPr lang="en-US" dirty="0" smtClean="0">
                <a:solidFill>
                  <a:schemeClr val="accent1">
                    <a:lumMod val="60000"/>
                    <a:lumOff val="40000"/>
                  </a:schemeClr>
                </a:solidFill>
              </a:rPr>
              <a:t> </a:t>
            </a:r>
          </a:p>
          <a:p>
            <a:pPr>
              <a:buFont typeface="Arial" pitchFamily="34" charset="0"/>
              <a:buChar char="•"/>
            </a:pPr>
            <a:r>
              <a:rPr lang="en-US" dirty="0" smtClean="0">
                <a:solidFill>
                  <a:schemeClr val="accent1">
                    <a:lumMod val="60000"/>
                    <a:lumOff val="40000"/>
                  </a:schemeClr>
                </a:solidFill>
              </a:rPr>
              <a:t> </a:t>
            </a:r>
          </a:p>
          <a:p>
            <a:pPr>
              <a:buFont typeface="Arial" pitchFamily="34" charset="0"/>
              <a:buChar char="•"/>
            </a:pPr>
            <a:r>
              <a:rPr lang="en-US" dirty="0" smtClean="0">
                <a:solidFill>
                  <a:schemeClr val="accent1">
                    <a:lumMod val="60000"/>
                    <a:lumOff val="40000"/>
                  </a:schemeClr>
                </a:solidFill>
              </a:rPr>
              <a:t>  </a:t>
            </a:r>
            <a:endParaRPr lang="en-US" dirty="0">
              <a:solidFill>
                <a:schemeClr val="accent1">
                  <a:lumMod val="60000"/>
                  <a:lumOff val="40000"/>
                </a:schemeClr>
              </a:solidFill>
            </a:endParaRPr>
          </a:p>
        </p:txBody>
      </p:sp>
      <p:sp>
        <p:nvSpPr>
          <p:cNvPr id="73" name="Left Brace 72"/>
          <p:cNvSpPr/>
          <p:nvPr/>
        </p:nvSpPr>
        <p:spPr>
          <a:xfrm>
            <a:off x="4475181" y="3937299"/>
            <a:ext cx="172123" cy="161364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isco White_WS">
  <a:themeElements>
    <a:clrScheme name="Custom 1">
      <a:dk1>
        <a:sysClr val="windowText" lastClr="000000"/>
      </a:dk1>
      <a:lt1>
        <a:srgbClr val="FFFFFF"/>
      </a:lt1>
      <a:dk2>
        <a:srgbClr val="000000"/>
      </a:dk2>
      <a:lt2>
        <a:srgbClr val="FFFFFF"/>
      </a:lt2>
      <a:accent1>
        <a:srgbClr val="0183B7"/>
      </a:accent1>
      <a:accent2>
        <a:srgbClr val="EE6804"/>
      </a:accent2>
      <a:accent3>
        <a:srgbClr val="FFE429"/>
      </a:accent3>
      <a:accent4>
        <a:srgbClr val="68B442"/>
      </a:accent4>
      <a:accent5>
        <a:srgbClr val="7F44C6"/>
      </a:accent5>
      <a:accent6>
        <a:srgbClr val="B21A1A"/>
      </a:accent6>
      <a:hlink>
        <a:srgbClr val="47B0D5"/>
      </a:hlink>
      <a:folHlink>
        <a:srgbClr val="C9A303"/>
      </a:folHlink>
    </a:clrScheme>
    <a:fontScheme name="Cisco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sco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5848</TotalTime>
  <Words>1992</Words>
  <Application>Microsoft Office PowerPoint</Application>
  <PresentationFormat>Custom</PresentationFormat>
  <Paragraphs>276</Paragraphs>
  <Slides>30</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Cisco White_WS</vt:lpstr>
      <vt:lpstr>Document</vt:lpstr>
      <vt:lpstr>Office 365 with Cisco Unity Connection 8.6.2</vt:lpstr>
      <vt:lpstr>Overview</vt:lpstr>
      <vt:lpstr>What is a Microsoft Office 365?</vt:lpstr>
      <vt:lpstr>What’s New</vt:lpstr>
      <vt:lpstr>How is this different from previous Unified Messaging Services (UMS)?</vt:lpstr>
      <vt:lpstr>New in Cisco Unity Connection Administrator(CUCA) Page for Office 365</vt:lpstr>
      <vt:lpstr>CUCA for Microsoft Office 365</vt:lpstr>
      <vt:lpstr>New Feature for Microsoft Office 365</vt:lpstr>
      <vt:lpstr>Overall Detailed Streaming Call Flow</vt:lpstr>
      <vt:lpstr>Detailed Streaming Call Flow</vt:lpstr>
      <vt:lpstr>Detailed Streaming Call Flow</vt:lpstr>
      <vt:lpstr>Streaming Call Flow</vt:lpstr>
      <vt:lpstr>Microsoft Office 365  Configuration</vt:lpstr>
      <vt:lpstr>Configuration on Microsoft Office 365</vt:lpstr>
      <vt:lpstr>Configuration on Microsoft Office 365 (cont…)</vt:lpstr>
      <vt:lpstr>Configuration on Microsoft Office 365 (cont…)</vt:lpstr>
      <vt:lpstr>Configuration on Microsoft Office 365 (cont…)</vt:lpstr>
      <vt:lpstr>Configuration on Microsoft Office 365 (cont…)</vt:lpstr>
      <vt:lpstr>Configuration on Cisco Unity Connection (CUC)</vt:lpstr>
      <vt:lpstr>ViewMail for Outlook</vt:lpstr>
      <vt:lpstr>Troubleshooting</vt:lpstr>
      <vt:lpstr>What can go Wrong?</vt:lpstr>
      <vt:lpstr>First Steps</vt:lpstr>
      <vt:lpstr>First Steps (cont…)</vt:lpstr>
      <vt:lpstr>Expected Office 365 Exchange Server errors</vt:lpstr>
      <vt:lpstr>Expected Office 365 Exchange server errors</vt:lpstr>
      <vt:lpstr>What logs to gather for troubleshooting?</vt:lpstr>
      <vt:lpstr>What logs to gather for troubleshooting? (cont…)</vt:lpstr>
      <vt:lpstr>Helpful Resources </vt:lpstr>
      <vt:lpstr>Slide 30</vt:lpstr>
    </vt:vector>
  </TitlesOfParts>
  <Company>Duarte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Cisco_White_Template_2009_ws</dc:title>
  <dc:creator>Duarte Design</dc:creator>
  <dc:description>www.duarte.com</dc:description>
  <cp:lastModifiedBy>Isha</cp:lastModifiedBy>
  <cp:revision>550</cp:revision>
  <dcterms:created xsi:type="dcterms:W3CDTF">2011-04-01T17:53:02Z</dcterms:created>
  <dcterms:modified xsi:type="dcterms:W3CDTF">2011-09-02T05:46:52Z</dcterms:modified>
</cp:coreProperties>
</file>