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32" r:id="rId1"/>
  </p:sldMasterIdLst>
  <p:notesMasterIdLst>
    <p:notesMasterId r:id="rId14"/>
  </p:notesMasterIdLst>
  <p:sldIdLst>
    <p:sldId id="456" r:id="rId2"/>
    <p:sldId id="457" r:id="rId3"/>
    <p:sldId id="559" r:id="rId4"/>
    <p:sldId id="657" r:id="rId5"/>
    <p:sldId id="714" r:id="rId6"/>
    <p:sldId id="720" r:id="rId7"/>
    <p:sldId id="715" r:id="rId8"/>
    <p:sldId id="717" r:id="rId9"/>
    <p:sldId id="718" r:id="rId10"/>
    <p:sldId id="700" r:id="rId11"/>
    <p:sldId id="719" r:id="rId12"/>
    <p:sldId id="58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urpreet S. Sachdeva" initials="GSS" lastIdx="46" clrIdx="0"/>
  <p:cmAuthor id="1" name="nikkumar" initials="n" lastIdx="10" clrIdx="1"/>
  <p:cmAuthor id="2" name="gusachde" initials="GSS" lastIdx="20" clrIdx="2"/>
  <p:cmAuthor id="3" name="samehrot" initials="s" lastIdx="20" clrIdx="3"/>
  <p:cmAuthor id="4" name="anigoyal" initials="a"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522F"/>
    <a:srgbClr val="09242D"/>
    <a:srgbClr val="0A2730"/>
    <a:srgbClr val="0B2D37"/>
    <a:srgbClr val="08222A"/>
    <a:srgbClr val="0C3440"/>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82878" autoAdjust="0"/>
  </p:normalViewPr>
  <p:slideViewPr>
    <p:cSldViewPr>
      <p:cViewPr varScale="1">
        <p:scale>
          <a:sx n="60" d="100"/>
          <a:sy n="60" d="100"/>
        </p:scale>
        <p:origin x="-1782" y="-96"/>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p:cViewPr varScale="1">
        <p:scale>
          <a:sx n="70" d="100"/>
          <a:sy n="70"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1DA1A64-EDA4-451E-A858-112D5A5BBA06}" type="datetimeFigureOut">
              <a:rPr lang="en-US"/>
              <a:pPr>
                <a:defRPr/>
              </a:pPr>
              <a:t>5/14/2014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EFFD637-9BD9-4793-A615-8C7AA4EC6411}" type="slidenum">
              <a:rPr lang="en-US"/>
              <a:pPr>
                <a:defRPr/>
              </a:pPr>
              <a:t>‹#›</a:t>
            </a:fld>
            <a:endParaRPr lang="en-US" dirty="0"/>
          </a:p>
        </p:txBody>
      </p:sp>
    </p:spTree>
    <p:extLst>
      <p:ext uri="{BB962C8B-B14F-4D97-AF65-F5344CB8AC3E}">
        <p14:creationId xmlns:p14="http://schemas.microsoft.com/office/powerpoint/2010/main" val="3074367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5837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12F1D5E0-D44A-4385-964F-8CB86F72B262}" type="slidenum">
              <a:rPr lang="en-US" smtClean="0">
                <a:solidFill>
                  <a:srgbClr val="000000"/>
                </a:solidFill>
                <a:latin typeface="Calibri" pitchFamily="34" charset="0"/>
              </a:rPr>
              <a:pPr fontAlgn="base">
                <a:spcBef>
                  <a:spcPct val="0"/>
                </a:spcBef>
                <a:spcAft>
                  <a:spcPct val="0"/>
                </a:spcAft>
                <a:defRPr/>
              </a:pPr>
              <a:t>1</a:t>
            </a:fld>
            <a:endParaRPr lang="en-US" dirty="0" smtClean="0">
              <a:solidFill>
                <a:srgbClr val="000000"/>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10</a:t>
            </a:fld>
            <a:endParaRPr lang="en-US" dirty="0"/>
          </a:p>
        </p:txBody>
      </p:sp>
    </p:spTree>
    <p:extLst>
      <p:ext uri="{BB962C8B-B14F-4D97-AF65-F5344CB8AC3E}">
        <p14:creationId xmlns:p14="http://schemas.microsoft.com/office/powerpoint/2010/main" val="730152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11</a:t>
            </a:fld>
            <a:endParaRPr lang="en-US" dirty="0"/>
          </a:p>
        </p:txBody>
      </p:sp>
    </p:spTree>
    <p:extLst>
      <p:ext uri="{BB962C8B-B14F-4D97-AF65-F5344CB8AC3E}">
        <p14:creationId xmlns:p14="http://schemas.microsoft.com/office/powerpoint/2010/main" val="730152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1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88068"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13724212-0B88-4038-B9DC-6208A945AACA}" type="slidenum">
              <a:rPr lang="en-US" smtClean="0">
                <a:latin typeface="Calibri" pitchFamily="34" charset="0"/>
              </a:rPr>
              <a:pPr fontAlgn="base">
                <a:spcBef>
                  <a:spcPct val="0"/>
                </a:spcBef>
                <a:spcAft>
                  <a:spcPct val="0"/>
                </a:spcAft>
                <a:defRPr/>
              </a:pPr>
              <a:t>12</a:t>
            </a:fld>
            <a:endParaRPr lang="en-US" dirty="0"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4" tIns="45703" rIns="91404" bIns="45703" anchor="b"/>
          <a:lstStyle>
            <a:lvl1pPr defTabSz="928688" eaLnBrk="0" hangingPunct="0">
              <a:defRPr>
                <a:solidFill>
                  <a:schemeClr val="tx1"/>
                </a:solidFill>
                <a:latin typeface="Arial" charset="0"/>
                <a:cs typeface="Arial" charset="0"/>
              </a:defRPr>
            </a:lvl1pPr>
            <a:lvl2pPr marL="742950" indent="-285750" defTabSz="928688" eaLnBrk="0" hangingPunct="0">
              <a:defRPr>
                <a:solidFill>
                  <a:schemeClr val="tx1"/>
                </a:solidFill>
                <a:latin typeface="Arial" charset="0"/>
                <a:cs typeface="Arial" charset="0"/>
              </a:defRPr>
            </a:lvl2pPr>
            <a:lvl3pPr marL="1143000" indent="-228600" defTabSz="928688" eaLnBrk="0" hangingPunct="0">
              <a:defRPr>
                <a:solidFill>
                  <a:schemeClr val="tx1"/>
                </a:solidFill>
                <a:latin typeface="Arial" charset="0"/>
                <a:cs typeface="Arial" charset="0"/>
              </a:defRPr>
            </a:lvl3pPr>
            <a:lvl4pPr marL="1600200" indent="-228600" defTabSz="928688" eaLnBrk="0" hangingPunct="0">
              <a:defRPr>
                <a:solidFill>
                  <a:schemeClr val="tx1"/>
                </a:solidFill>
                <a:latin typeface="Arial" charset="0"/>
                <a:cs typeface="Arial" charset="0"/>
              </a:defRPr>
            </a:lvl4pPr>
            <a:lvl5pPr marL="2057400" indent="-228600" defTabSz="928688" eaLnBrk="0" hangingPunct="0">
              <a:defRPr>
                <a:solidFill>
                  <a:schemeClr val="tx1"/>
                </a:solidFill>
                <a:latin typeface="Arial" charset="0"/>
                <a:cs typeface="Arial" charset="0"/>
              </a:defRPr>
            </a:lvl5pPr>
            <a:lvl6pPr marL="2514600" indent="-228600" defTabSz="928688" eaLnBrk="0" fontAlgn="base" hangingPunct="0">
              <a:spcBef>
                <a:spcPct val="0"/>
              </a:spcBef>
              <a:spcAft>
                <a:spcPct val="0"/>
              </a:spcAft>
              <a:defRPr>
                <a:solidFill>
                  <a:schemeClr val="tx1"/>
                </a:solidFill>
                <a:latin typeface="Arial" charset="0"/>
                <a:cs typeface="Arial" charset="0"/>
              </a:defRPr>
            </a:lvl6pPr>
            <a:lvl7pPr marL="2971800" indent="-228600" defTabSz="928688" eaLnBrk="0" fontAlgn="base" hangingPunct="0">
              <a:spcBef>
                <a:spcPct val="0"/>
              </a:spcBef>
              <a:spcAft>
                <a:spcPct val="0"/>
              </a:spcAft>
              <a:defRPr>
                <a:solidFill>
                  <a:schemeClr val="tx1"/>
                </a:solidFill>
                <a:latin typeface="Arial" charset="0"/>
                <a:cs typeface="Arial" charset="0"/>
              </a:defRPr>
            </a:lvl7pPr>
            <a:lvl8pPr marL="3429000" indent="-228600" defTabSz="928688" eaLnBrk="0" fontAlgn="base" hangingPunct="0">
              <a:spcBef>
                <a:spcPct val="0"/>
              </a:spcBef>
              <a:spcAft>
                <a:spcPct val="0"/>
              </a:spcAft>
              <a:defRPr>
                <a:solidFill>
                  <a:schemeClr val="tx1"/>
                </a:solidFill>
                <a:latin typeface="Arial" charset="0"/>
                <a:cs typeface="Arial" charset="0"/>
              </a:defRPr>
            </a:lvl8pPr>
            <a:lvl9pPr marL="3886200" indent="-228600" defTabSz="928688" eaLnBrk="0" fontAlgn="base" hangingPunct="0">
              <a:spcBef>
                <a:spcPct val="0"/>
              </a:spcBef>
              <a:spcAft>
                <a:spcPct val="0"/>
              </a:spcAft>
              <a:defRPr>
                <a:solidFill>
                  <a:schemeClr val="tx1"/>
                </a:solidFill>
                <a:latin typeface="Arial" charset="0"/>
                <a:cs typeface="Arial" charset="0"/>
              </a:defRPr>
            </a:lvl9pPr>
          </a:lstStyle>
          <a:p>
            <a:pPr algn="r" eaLnBrk="1" hangingPunct="1"/>
            <a:fld id="{CF48512A-A5AE-4194-A272-CB1B5B675422}" type="slidenum">
              <a:rPr lang="en-US" sz="3000" b="1">
                <a:solidFill>
                  <a:srgbClr val="000000"/>
                </a:solidFill>
                <a:ea typeface="MS PGothic" pitchFamily="34" charset="-128"/>
              </a:rPr>
              <a:pPr algn="r" eaLnBrk="1" hangingPunct="1"/>
              <a:t>2</a:t>
            </a:fld>
            <a:endParaRPr lang="en-US" sz="3000" b="1" dirty="0">
              <a:solidFill>
                <a:srgbClr val="000000"/>
              </a:solidFill>
              <a:ea typeface="MS PGothic" pitchFamily="34" charset="-128"/>
            </a:endParaRPr>
          </a:p>
        </p:txBody>
      </p:sp>
      <p:sp>
        <p:nvSpPr>
          <p:cNvPr id="129027" name="Rectangle 11"/>
          <p:cNvSpPr txBox="1">
            <a:spLocks noGrp="1" noChangeArrowheads="1"/>
          </p:cNvSpPr>
          <p:nvPr/>
        </p:nvSpPr>
        <p:spPr bwMode="auto">
          <a:xfrm>
            <a:off x="5800725" y="8537575"/>
            <a:ext cx="795338"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489" tIns="0" rIns="18489" bIns="0" anchor="b"/>
          <a:lstStyle>
            <a:lvl1pPr defTabSz="901700" eaLnBrk="0" hangingPunct="0">
              <a:defRPr>
                <a:solidFill>
                  <a:schemeClr val="tx1"/>
                </a:solidFill>
                <a:latin typeface="Arial" charset="0"/>
                <a:cs typeface="Arial" charset="0"/>
              </a:defRPr>
            </a:lvl1pPr>
            <a:lvl2pPr marL="742950" indent="-285750" defTabSz="901700" eaLnBrk="0" hangingPunct="0">
              <a:defRPr>
                <a:solidFill>
                  <a:schemeClr val="tx1"/>
                </a:solidFill>
                <a:latin typeface="Arial" charset="0"/>
                <a:cs typeface="Arial" charset="0"/>
              </a:defRPr>
            </a:lvl2pPr>
            <a:lvl3pPr marL="1143000" indent="-228600" defTabSz="901700" eaLnBrk="0" hangingPunct="0">
              <a:defRPr>
                <a:solidFill>
                  <a:schemeClr val="tx1"/>
                </a:solidFill>
                <a:latin typeface="Arial" charset="0"/>
                <a:cs typeface="Arial" charset="0"/>
              </a:defRPr>
            </a:lvl3pPr>
            <a:lvl4pPr marL="1600200" indent="-228600" defTabSz="901700" eaLnBrk="0" hangingPunct="0">
              <a:defRPr>
                <a:solidFill>
                  <a:schemeClr val="tx1"/>
                </a:solidFill>
                <a:latin typeface="Arial" charset="0"/>
                <a:cs typeface="Arial" charset="0"/>
              </a:defRPr>
            </a:lvl4pPr>
            <a:lvl5pPr marL="2057400" indent="-228600" defTabSz="901700" eaLnBrk="0" hangingPunct="0">
              <a:defRPr>
                <a:solidFill>
                  <a:schemeClr val="tx1"/>
                </a:solidFill>
                <a:latin typeface="Arial" charset="0"/>
                <a:cs typeface="Arial" charset="0"/>
              </a:defRPr>
            </a:lvl5pPr>
            <a:lvl6pPr marL="2514600" indent="-228600" defTabSz="901700" eaLnBrk="0" fontAlgn="base" hangingPunct="0">
              <a:spcBef>
                <a:spcPct val="0"/>
              </a:spcBef>
              <a:spcAft>
                <a:spcPct val="0"/>
              </a:spcAft>
              <a:defRPr>
                <a:solidFill>
                  <a:schemeClr val="tx1"/>
                </a:solidFill>
                <a:latin typeface="Arial" charset="0"/>
                <a:cs typeface="Arial" charset="0"/>
              </a:defRPr>
            </a:lvl6pPr>
            <a:lvl7pPr marL="2971800" indent="-228600" defTabSz="901700" eaLnBrk="0" fontAlgn="base" hangingPunct="0">
              <a:spcBef>
                <a:spcPct val="0"/>
              </a:spcBef>
              <a:spcAft>
                <a:spcPct val="0"/>
              </a:spcAft>
              <a:defRPr>
                <a:solidFill>
                  <a:schemeClr val="tx1"/>
                </a:solidFill>
                <a:latin typeface="Arial" charset="0"/>
                <a:cs typeface="Arial" charset="0"/>
              </a:defRPr>
            </a:lvl7pPr>
            <a:lvl8pPr marL="3429000" indent="-228600" defTabSz="901700" eaLnBrk="0" fontAlgn="base" hangingPunct="0">
              <a:spcBef>
                <a:spcPct val="0"/>
              </a:spcBef>
              <a:spcAft>
                <a:spcPct val="0"/>
              </a:spcAft>
              <a:defRPr>
                <a:solidFill>
                  <a:schemeClr val="tx1"/>
                </a:solidFill>
                <a:latin typeface="Arial" charset="0"/>
                <a:cs typeface="Arial" charset="0"/>
              </a:defRPr>
            </a:lvl8pPr>
            <a:lvl9pPr marL="3886200" indent="-228600" defTabSz="901700" eaLnBrk="0" fontAlgn="base" hangingPunct="0">
              <a:spcBef>
                <a:spcPct val="0"/>
              </a:spcBef>
              <a:spcAft>
                <a:spcPct val="0"/>
              </a:spcAft>
              <a:defRPr>
                <a:solidFill>
                  <a:schemeClr val="tx1"/>
                </a:solidFill>
                <a:latin typeface="Arial" charset="0"/>
                <a:cs typeface="Arial" charset="0"/>
              </a:defRPr>
            </a:lvl9pPr>
          </a:lstStyle>
          <a:p>
            <a:pPr algn="r" eaLnBrk="1" hangingPunct="1"/>
            <a:fld id="{C2C9DA1F-09DD-4A8A-A558-2A67C95445DA}" type="slidenum">
              <a:rPr lang="en-GB" sz="800" b="1">
                <a:solidFill>
                  <a:srgbClr val="000000"/>
                </a:solidFill>
                <a:ea typeface="MS PGothic" pitchFamily="34" charset="-128"/>
              </a:rPr>
              <a:pPr algn="r" eaLnBrk="1" hangingPunct="1"/>
              <a:t>2</a:t>
            </a:fld>
            <a:endParaRPr lang="en-GB" sz="800" b="1" dirty="0">
              <a:solidFill>
                <a:srgbClr val="000000"/>
              </a:solidFill>
              <a:ea typeface="MS PGothic" pitchFamily="34" charset="-128"/>
            </a:endParaRPr>
          </a:p>
        </p:txBody>
      </p:sp>
      <p:sp>
        <p:nvSpPr>
          <p:cNvPr id="129028" name="Rectangle 2"/>
          <p:cNvSpPr>
            <a:spLocks noGrp="1" noRot="1" noChangeAspect="1" noChangeArrowheads="1" noTextEdit="1"/>
          </p:cNvSpPr>
          <p:nvPr>
            <p:ph type="sldImg"/>
          </p:nvPr>
        </p:nvSpPr>
        <p:spPr bwMode="auto">
          <a:xfrm>
            <a:off x="842963" y="242888"/>
            <a:ext cx="5229225" cy="3922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dirty="0" smtClean="0">
              <a:ea typeface="MS PGothic"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baseline="0" dirty="0" smtClean="0"/>
          </a:p>
        </p:txBody>
      </p:sp>
      <p:sp>
        <p:nvSpPr>
          <p:cNvPr id="5939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B03244C6-50E1-4D06-A7F9-50E0EA19A43D}" type="slidenum">
              <a:rPr lang="en-US" smtClean="0">
                <a:latin typeface="Calibri" pitchFamily="34" charset="0"/>
              </a:rPr>
              <a:pPr fontAlgn="base">
                <a:spcBef>
                  <a:spcPct val="0"/>
                </a:spcBef>
                <a:spcAft>
                  <a:spcPct val="0"/>
                </a:spcAft>
                <a:defRPr/>
              </a:pPr>
              <a:t>3</a:t>
            </a:fld>
            <a:endParaRPr lang="en-US" dirty="0"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600" dirty="0" smtClean="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4</a:t>
            </a:fld>
            <a:endParaRPr lang="en-US" dirty="0"/>
          </a:p>
        </p:txBody>
      </p:sp>
    </p:spTree>
    <p:extLst>
      <p:ext uri="{BB962C8B-B14F-4D97-AF65-F5344CB8AC3E}">
        <p14:creationId xmlns:p14="http://schemas.microsoft.com/office/powerpoint/2010/main" val="386620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600" dirty="0" smtClean="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5</a:t>
            </a:fld>
            <a:endParaRPr lang="en-US" dirty="0"/>
          </a:p>
        </p:txBody>
      </p:sp>
    </p:spTree>
    <p:extLst>
      <p:ext uri="{BB962C8B-B14F-4D97-AF65-F5344CB8AC3E}">
        <p14:creationId xmlns:p14="http://schemas.microsoft.com/office/powerpoint/2010/main" val="3866208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600" dirty="0" smtClean="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6</a:t>
            </a:fld>
            <a:endParaRPr lang="en-US" dirty="0"/>
          </a:p>
        </p:txBody>
      </p:sp>
    </p:spTree>
    <p:extLst>
      <p:ext uri="{BB962C8B-B14F-4D97-AF65-F5344CB8AC3E}">
        <p14:creationId xmlns:p14="http://schemas.microsoft.com/office/powerpoint/2010/main" val="3866208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600" dirty="0" smtClean="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7</a:t>
            </a:fld>
            <a:endParaRPr lang="en-US" dirty="0"/>
          </a:p>
        </p:txBody>
      </p:sp>
    </p:spTree>
    <p:extLst>
      <p:ext uri="{BB962C8B-B14F-4D97-AF65-F5344CB8AC3E}">
        <p14:creationId xmlns:p14="http://schemas.microsoft.com/office/powerpoint/2010/main" val="386620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8</a:t>
            </a:fld>
            <a:endParaRPr lang="en-US" dirty="0"/>
          </a:p>
        </p:txBody>
      </p:sp>
    </p:spTree>
    <p:extLst>
      <p:ext uri="{BB962C8B-B14F-4D97-AF65-F5344CB8AC3E}">
        <p14:creationId xmlns:p14="http://schemas.microsoft.com/office/powerpoint/2010/main" val="304966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9</a:t>
            </a:fld>
            <a:endParaRPr lang="en-US" dirty="0"/>
          </a:p>
        </p:txBody>
      </p:sp>
    </p:spTree>
    <p:extLst>
      <p:ext uri="{BB962C8B-B14F-4D97-AF65-F5344CB8AC3E}">
        <p14:creationId xmlns:p14="http://schemas.microsoft.com/office/powerpoint/2010/main" val="304966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39" name="Rectangle 4"/>
          <p:cNvSpPr>
            <a:spLocks noChangeArrowheads="1"/>
          </p:cNvSpPr>
          <p:nvPr userDrawn="1"/>
        </p:nvSpPr>
        <p:spPr bwMode="ltGray">
          <a:xfrm>
            <a:off x="250825" y="6586538"/>
            <a:ext cx="1955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dirty="0">
                <a:solidFill>
                  <a:srgbClr val="C0C0C0"/>
                </a:solidFill>
              </a:rPr>
              <a:t>© 2012 Cisco and/or its affiliates. All rights reserved.</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8E9E0E17-1D85-46C9-878E-A58BA684AD4B}" type="slidenum">
              <a:rPr lang="en-US" sz="600">
                <a:solidFill>
                  <a:srgbClr val="C0C0C0"/>
                </a:solidFill>
              </a:rPr>
              <a:pPr algn="r" defTabSz="814388"/>
              <a:t>‹#›</a:t>
            </a:fld>
            <a:endParaRPr lang="en-US" sz="600" dirty="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8211253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37430629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2143705972"/>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128094316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dirty="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59757759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782487869"/>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942841246"/>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7"/>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76482842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16399069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2309763341"/>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25497109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3" name="Rectangle 4"/>
          <p:cNvSpPr>
            <a:spLocks noChangeArrowheads="1"/>
          </p:cNvSpPr>
          <p:nvPr userDrawn="1"/>
        </p:nvSpPr>
        <p:spPr bwMode="ltGray">
          <a:xfrm>
            <a:off x="250825" y="6586538"/>
            <a:ext cx="1955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dirty="0">
                <a:solidFill>
                  <a:srgbClr val="C0C0C0"/>
                </a:solidFill>
              </a:rPr>
              <a:t>© 2012 Cisco and/or its affiliates. All rights reserved.</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2A7EF333-A1BC-4A85-BFF3-324E774D893F}" type="slidenum">
              <a:rPr lang="en-US" sz="600">
                <a:solidFill>
                  <a:srgbClr val="C0C0C0"/>
                </a:solidFill>
              </a:rPr>
              <a:pPr algn="r" defTabSz="814388"/>
              <a:t>‹#›</a:t>
            </a:fld>
            <a:endParaRPr lang="en-US" sz="600" dirty="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844735296"/>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dirty="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dirty="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5D25D1EA-6E7F-4811-AC05-955C986DBCFB}" type="slidenum">
              <a:rPr lang="en-US" sz="600">
                <a:solidFill>
                  <a:srgbClr val="FFFFFF"/>
                </a:solidFill>
              </a:rPr>
              <a:pPr algn="r" defTabSz="814388"/>
              <a:t>‹#›</a:t>
            </a:fld>
            <a:endParaRPr lang="en-US" sz="600" dirty="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4168759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p:nvPr userDrawn="1"/>
        </p:nvSpPr>
        <p:spPr>
          <a:xfrm>
            <a:off x="1892300" y="4794250"/>
            <a:ext cx="5346700" cy="996950"/>
          </a:xfrm>
          <a:prstGeom prst="rect">
            <a:avLst/>
          </a:prstGeom>
          <a:solidFill>
            <a:schemeClr val="bg1"/>
          </a:soli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4047244888"/>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80634778"/>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088236096"/>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1297584528"/>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81B567A6-A3E0-490A-998E-2CF7D51C2ABD}" type="slidenum">
              <a:rPr lang="en-US" sz="600">
                <a:solidFill>
                  <a:srgbClr val="C0C0C0"/>
                </a:solidFill>
              </a:rPr>
              <a:pPr algn="r" defTabSz="814388"/>
              <a:t>‹#›</a:t>
            </a:fld>
            <a:endParaRPr lang="en-US" sz="600" dirty="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728264829"/>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1245129706"/>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0"/>
            <a:ext cx="9144000" cy="6858000"/>
          </a:xfrm>
          <a:prstGeom prst="rect">
            <a:avLst/>
          </a:prstGeom>
          <a:blipFill dpi="0" rotWithShape="1">
            <a:blip r:embed="rId3" cstate="print">
              <a:alphaModFix amt="29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dirty="0" smtClean="0"/>
              <a:t>Click icon to add media</a:t>
            </a:r>
            <a:endParaRPr lang="en-US" noProof="0" dirty="0"/>
          </a:p>
        </p:txBody>
      </p:sp>
    </p:spTree>
    <p:extLst>
      <p:ext uri="{BB962C8B-B14F-4D97-AF65-F5344CB8AC3E}">
        <p14:creationId xmlns:p14="http://schemas.microsoft.com/office/powerpoint/2010/main" val="3552712132"/>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9210655"/>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B7B4DE07-0EA7-4ED3-8796-1DD1071BBF5E}" type="slidenum">
              <a:rPr lang="en-US" sz="600">
                <a:solidFill>
                  <a:srgbClr val="C0C0C0"/>
                </a:solidFill>
              </a:rPr>
              <a:pPr algn="r" defTabSz="814388"/>
              <a:t>‹#›</a:t>
            </a:fld>
            <a:endParaRPr lang="en-US" sz="600" dirty="0">
              <a:solidFill>
                <a:srgbClr val="C0C0C0"/>
              </a:solidFill>
            </a:endParaRPr>
          </a:p>
        </p:txBody>
      </p:sp>
    </p:spTree>
    <p:extLst>
      <p:ext uri="{BB962C8B-B14F-4D97-AF65-F5344CB8AC3E}">
        <p14:creationId xmlns:p14="http://schemas.microsoft.com/office/powerpoint/2010/main" val="180727605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93C7DB3F-ECC1-4301-BF11-1D4F91225044}" type="slidenum">
              <a:rPr lang="en-US" sz="600">
                <a:solidFill>
                  <a:srgbClr val="FFFFFF"/>
                </a:solidFill>
              </a:rPr>
              <a:pPr algn="r" defTabSz="814388"/>
              <a:t>‹#›</a:t>
            </a:fld>
            <a:endParaRPr lang="en-US" sz="600" dirty="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852110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15937107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2147483648"/>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2147483648"/>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2147483648"/>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2147483648"/>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2147483648"/>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rPr>
              <a:t>Thank you.</a:t>
            </a:r>
          </a:p>
        </p:txBody>
      </p:sp>
    </p:spTree>
    <p:extLst>
      <p:ext uri="{BB962C8B-B14F-4D97-AF65-F5344CB8AC3E}">
        <p14:creationId xmlns:p14="http://schemas.microsoft.com/office/powerpoint/2010/main" val="22190289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cstate="print">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0327565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2147483648"/>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2147483648"/>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2147483648"/>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2147483648"/>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2147483648"/>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cstate="print">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12023302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8D1BE4C-2D56-4F54-9F86-92F7AA5D4FD7}" type="datetimeFigureOut">
              <a:rPr lang="en-US"/>
              <a:pPr>
                <a:defRPr/>
              </a:pPr>
              <a:t>5/14/2014</a:t>
            </a:fld>
            <a:endParaRPr lang="en-US" dirty="0"/>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cs typeface="+mn-cs"/>
              </a:defRPr>
            </a:lvl1pPr>
          </a:lstStyle>
          <a:p>
            <a:pPr>
              <a:defRPr/>
            </a:pPr>
            <a:fld id="{24D06EBF-E61E-43FB-ACD2-31FAAA8C7131}" type="slidenum">
              <a:rPr lang="en-US"/>
              <a:pPr>
                <a:defRPr/>
              </a:pPr>
              <a:t>‹#›</a:t>
            </a:fld>
            <a:endParaRPr lang="en-US" dirty="0"/>
          </a:p>
        </p:txBody>
      </p:sp>
    </p:spTree>
    <p:extLst>
      <p:ext uri="{BB962C8B-B14F-4D97-AF65-F5344CB8AC3E}">
        <p14:creationId xmlns:p14="http://schemas.microsoft.com/office/powerpoint/2010/main" val="19449690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bIns="0">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888C42F-3807-46EE-8CA4-F2AF6125FA74}" type="datetimeFigureOut">
              <a:rPr lang="en-US"/>
              <a:pPr>
                <a:defRPr/>
              </a:pPr>
              <a:t>5/14/2014</a:t>
            </a:fld>
            <a:endParaRPr lang="en-US" dirty="0"/>
          </a:p>
        </p:txBody>
      </p:sp>
      <p:sp>
        <p:nvSpPr>
          <p:cNvPr id="5" name="Footer Placeholder 18"/>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26"/>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cs typeface="+mn-cs"/>
              </a:defRPr>
            </a:lvl1pPr>
          </a:lstStyle>
          <a:p>
            <a:pPr>
              <a:defRPr/>
            </a:pPr>
            <a:fld id="{CEA2B927-EDCE-4859-BA0F-8C5C09792157}" type="slidenum">
              <a:rPr lang="en-US"/>
              <a:pPr>
                <a:defRPr/>
              </a:pPr>
              <a:t>‹#›</a:t>
            </a:fld>
            <a:endParaRPr lang="en-US" dirty="0"/>
          </a:p>
        </p:txBody>
      </p:sp>
    </p:spTree>
    <p:extLst>
      <p:ext uri="{BB962C8B-B14F-4D97-AF65-F5344CB8AC3E}">
        <p14:creationId xmlns:p14="http://schemas.microsoft.com/office/powerpoint/2010/main" val="681290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FFFFFF"/>
                </a:solidFill>
              </a:rPr>
              <a:t>© 2012 Cisco and/or its affiliates.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1291D7F7-B44C-4062-A637-5CAE3A70B66D}" type="slidenum">
              <a:rPr lang="en-US" sz="600">
                <a:solidFill>
                  <a:srgbClr val="FFFFFF"/>
                </a:solidFill>
              </a:rPr>
              <a:pPr algn="r" defTabSz="814388"/>
              <a:t>‹#›</a:t>
            </a:fld>
            <a:endParaRPr lang="en-US" sz="600" dirty="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90797179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7729787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C0C0C0"/>
                </a:solidFill>
              </a:rPr>
              <a:t>© 2012 Cisco and/or its affiliates. All rights reserved.</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C9ED3AEA-3C56-4B1C-A106-D6335AA6D70E}" type="slidenum">
              <a:rPr lang="en-US" sz="600">
                <a:solidFill>
                  <a:srgbClr val="C0C0C0"/>
                </a:solidFill>
              </a:rPr>
              <a:pPr algn="r" defTabSz="814388"/>
              <a:t>‹#›</a:t>
            </a:fld>
            <a:endParaRPr lang="en-US" sz="600" dirty="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383911282"/>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6083519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0906507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864174C8-F6E6-472B-82F6-ED7329186680}" type="slidenum">
              <a:rPr lang="en-US" sz="600">
                <a:solidFill>
                  <a:srgbClr val="C0C0C0"/>
                </a:solidFill>
              </a:rPr>
              <a:pPr algn="r" defTabSz="814388"/>
              <a:t>‹#›</a:t>
            </a:fld>
            <a:endParaRPr lang="en-US" sz="600" dirty="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82721521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C0C0C0"/>
                </a:solidFill>
              </a:rPr>
              <a:t>© 2012 Cisco and/or its affiliates. All rights reserved.</a:t>
            </a: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487B1EF8-CE45-41BD-9135-ABA26EFD8AD3}" type="slidenum">
              <a:rPr lang="en-US" sz="600">
                <a:solidFill>
                  <a:srgbClr val="C0C0C0"/>
                </a:solidFill>
              </a:rPr>
              <a:pPr algn="r" defTabSz="814388"/>
              <a:t>‹#›</a:t>
            </a:fld>
            <a:endParaRPr lang="en-US" sz="600" dirty="0">
              <a:solidFill>
                <a:srgbClr val="C0C0C0"/>
              </a:solidFill>
            </a:endParaRPr>
          </a:p>
        </p:txBody>
      </p:sp>
      <p:pic>
        <p:nvPicPr>
          <p:cNvPr id="1031" name="Picture 7" descr="bottom bar.jpg"/>
          <p:cNvPicPr>
            <a:picLocks noChangeAspect="1"/>
          </p:cNvPicPr>
          <p:nvPr/>
        </p:nvPicPr>
        <p:blipFill>
          <a:blip r:embed="rId37" cstate="print">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767" r:id="rId1"/>
    <p:sldLayoutId id="2147486768" r:id="rId2"/>
    <p:sldLayoutId id="2147486769" r:id="rId3"/>
    <p:sldLayoutId id="2147486770" r:id="rId4"/>
    <p:sldLayoutId id="2147486771" r:id="rId5"/>
    <p:sldLayoutId id="2147486772" r:id="rId6"/>
    <p:sldLayoutId id="2147486755" r:id="rId7"/>
    <p:sldLayoutId id="2147486756" r:id="rId8"/>
    <p:sldLayoutId id="2147486773" r:id="rId9"/>
    <p:sldLayoutId id="2147486757" r:id="rId10"/>
    <p:sldLayoutId id="2147486758" r:id="rId11"/>
    <p:sldLayoutId id="2147486759" r:id="rId12"/>
    <p:sldLayoutId id="2147486760" r:id="rId13"/>
    <p:sldLayoutId id="2147486761" r:id="rId14"/>
    <p:sldLayoutId id="2147486762" r:id="rId15"/>
    <p:sldLayoutId id="2147486774" r:id="rId16"/>
    <p:sldLayoutId id="2147486775" r:id="rId17"/>
    <p:sldLayoutId id="2147486763" r:id="rId18"/>
    <p:sldLayoutId id="2147486776" r:id="rId19"/>
    <p:sldLayoutId id="2147486777" r:id="rId20"/>
    <p:sldLayoutId id="2147486778" r:id="rId21"/>
    <p:sldLayoutId id="2147486779" r:id="rId22"/>
    <p:sldLayoutId id="2147486780" r:id="rId23"/>
    <p:sldLayoutId id="2147486781" r:id="rId24"/>
    <p:sldLayoutId id="2147486782" r:id="rId25"/>
    <p:sldLayoutId id="2147486764" r:id="rId26"/>
    <p:sldLayoutId id="2147486783" r:id="rId27"/>
    <p:sldLayoutId id="2147486784" r:id="rId28"/>
    <p:sldLayoutId id="2147486785" r:id="rId29"/>
    <p:sldLayoutId id="2147486786" r:id="rId30"/>
    <p:sldLayoutId id="2147486787" r:id="rId31"/>
    <p:sldLayoutId id="2147486788" r:id="rId32"/>
    <p:sldLayoutId id="2147486789" r:id="rId33"/>
    <p:sldLayoutId id="2147486790" r:id="rId34"/>
    <p:sldLayoutId id="2147486791"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j-ea"/>
          <a:cs typeface="+mj-cs"/>
        </a:defRPr>
      </a:lvl1pPr>
      <a:lvl2pPr algn="l" rtl="0" eaLnBrk="0" fontAlgn="base" hangingPunct="0">
        <a:lnSpc>
          <a:spcPct val="80000"/>
        </a:lnSpc>
        <a:spcBef>
          <a:spcPct val="0"/>
        </a:spcBef>
        <a:spcAft>
          <a:spcPct val="0"/>
        </a:spcAft>
        <a:defRPr sz="3600">
          <a:solidFill>
            <a:schemeClr val="tx1"/>
          </a:solidFill>
          <a:latin typeface="Arial" charset="0"/>
        </a:defRPr>
      </a:lvl2pPr>
      <a:lvl3pPr algn="l" rtl="0" eaLnBrk="0" fontAlgn="base" hangingPunct="0">
        <a:lnSpc>
          <a:spcPct val="80000"/>
        </a:lnSpc>
        <a:spcBef>
          <a:spcPct val="0"/>
        </a:spcBef>
        <a:spcAft>
          <a:spcPct val="0"/>
        </a:spcAft>
        <a:defRPr sz="3600">
          <a:solidFill>
            <a:schemeClr val="tx1"/>
          </a:solidFill>
          <a:latin typeface="Arial" charset="0"/>
        </a:defRPr>
      </a:lvl3pPr>
      <a:lvl4pPr algn="l" rtl="0" eaLnBrk="0" fontAlgn="base" hangingPunct="0">
        <a:lnSpc>
          <a:spcPct val="80000"/>
        </a:lnSpc>
        <a:spcBef>
          <a:spcPct val="0"/>
        </a:spcBef>
        <a:spcAft>
          <a:spcPct val="0"/>
        </a:spcAft>
        <a:defRPr sz="3600">
          <a:solidFill>
            <a:schemeClr val="tx1"/>
          </a:solidFill>
          <a:latin typeface="Arial" charset="0"/>
        </a:defRPr>
      </a:lvl4pPr>
      <a:lvl5pPr algn="l" rtl="0" eaLnBrk="0" fontAlgn="base" hangingPunct="0">
        <a:lnSpc>
          <a:spcPct val="80000"/>
        </a:lnSpc>
        <a:spcBef>
          <a:spcPct val="0"/>
        </a:spcBef>
        <a:spcAft>
          <a:spcPct val="0"/>
        </a:spcAft>
        <a:defRPr sz="3600">
          <a:solidFill>
            <a:schemeClr val="tx1"/>
          </a:solidFill>
          <a:latin typeface="Arial" charset="0"/>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304800" y="1143000"/>
            <a:ext cx="8534400" cy="1371600"/>
          </a:xfrm>
          <a:blipFill dpi="0" rotWithShape="1">
            <a:blip r:embed="rId3" cstate="print">
              <a:alphaModFix amt="50000"/>
            </a:blip>
            <a:srcRect/>
            <a:tile tx="0" ty="0" sx="100000" sy="100000" flip="none" algn="tl"/>
          </a:blipFill>
          <a:ln>
            <a:solidFill>
              <a:schemeClr val="accent2">
                <a:lumMod val="20000"/>
                <a:lumOff val="80000"/>
              </a:schemeClr>
            </a:solidFill>
          </a:ln>
        </p:spPr>
        <p:txBody>
          <a:bodyPr>
            <a:normAutofit/>
          </a:bodyPr>
          <a:lstStyle/>
          <a:p>
            <a:pPr algn="ctr" fontAlgn="auto">
              <a:spcAft>
                <a:spcPts val="0"/>
              </a:spcAft>
              <a:defRPr/>
            </a:pPr>
            <a:r>
              <a:rPr lang="en-US" sz="4400" dirty="0" smtClean="0">
                <a:latin typeface="Eras Bold ITC" pitchFamily="34" charset="0"/>
              </a:rPr>
              <a:t>SRSV MWI Functionality Unity Connection 10.5</a:t>
            </a:r>
            <a:endParaRPr sz="4400" dirty="0" smtClean="0">
              <a:latin typeface="Eras Bold ITC" pitchFamily="34" charset="0"/>
            </a:endParaRPr>
          </a:p>
        </p:txBody>
      </p:sp>
      <p:sp>
        <p:nvSpPr>
          <p:cNvPr id="27651" name="Subtitle 5"/>
          <p:cNvSpPr>
            <a:spLocks noGrp="1"/>
          </p:cNvSpPr>
          <p:nvPr>
            <p:ph type="subTitle" idx="1"/>
          </p:nvPr>
        </p:nvSpPr>
        <p:spPr>
          <a:xfrm>
            <a:off x="236538" y="4464050"/>
            <a:ext cx="8112125" cy="384175"/>
          </a:xfrm>
        </p:spPr>
        <p:txBody>
          <a:bodyPr/>
          <a:lstStyle/>
          <a:p>
            <a:pPr fontAlgn="auto">
              <a:spcAft>
                <a:spcPts val="0"/>
              </a:spcAft>
              <a:buClr>
                <a:schemeClr val="accent3"/>
              </a:buClr>
              <a:buFont typeface="Wingdings 2"/>
              <a:buNone/>
              <a:defRPr/>
            </a:pPr>
            <a:endParaRPr dirty="0" smtClean="0"/>
          </a:p>
          <a:p>
            <a:pPr fontAlgn="auto">
              <a:spcAft>
                <a:spcPts val="0"/>
              </a:spcAft>
              <a:buClr>
                <a:schemeClr val="accent3"/>
              </a:buClr>
              <a:buFont typeface="Wingdings 2"/>
              <a:buNone/>
              <a:defRPr/>
            </a:pPr>
            <a:r>
              <a:rPr lang="en-US" dirty="0" smtClean="0"/>
              <a:t>Presenter – </a:t>
            </a:r>
            <a:r>
              <a:rPr lang="en-US" dirty="0" err="1" smtClean="0"/>
              <a:t>Saumya</a:t>
            </a:r>
            <a:r>
              <a:rPr lang="en-US" dirty="0" smtClean="0"/>
              <a:t> S. Gupta (</a:t>
            </a:r>
            <a:r>
              <a:rPr lang="en-US" dirty="0" err="1" smtClean="0"/>
              <a:t>sausaxen</a:t>
            </a:r>
            <a:r>
              <a:rPr lang="en-US" dirty="0" smtClean="0"/>
              <a:t>)</a:t>
            </a:r>
            <a:endParaRPr dirty="0" smtClean="0"/>
          </a:p>
          <a:p>
            <a:pPr fontAlgn="auto">
              <a:spcAft>
                <a:spcPts val="0"/>
              </a:spcAft>
              <a:buClr>
                <a:schemeClr val="accent3"/>
              </a:buClr>
              <a:defRPr/>
            </a:pPr>
            <a:r>
              <a:rPr dirty="0" smtClean="0"/>
              <a:t/>
            </a:r>
            <a:br>
              <a:rPr dirty="0" smtClean="0"/>
            </a:br>
            <a:endParaRPr lang="en-US" dirty="0"/>
          </a:p>
          <a:p>
            <a:pPr fontAlgn="auto">
              <a:spcAft>
                <a:spcPts val="0"/>
              </a:spcAft>
              <a:buClr>
                <a:schemeClr val="accent3"/>
              </a:buClr>
              <a:defRPr/>
            </a:pPr>
            <a:endParaRPr lang="en-US" dirty="0"/>
          </a:p>
          <a:p>
            <a:pPr fontAlgn="auto">
              <a:spcAft>
                <a:spcPts val="0"/>
              </a:spcAft>
              <a:buClr>
                <a:schemeClr val="accent3"/>
              </a:buClr>
              <a:defRPr/>
            </a:pPr>
            <a:endParaRPr dirty="0" smtClean="0"/>
          </a:p>
        </p:txBody>
      </p:sp>
      <p:sp>
        <p:nvSpPr>
          <p:cNvPr id="27652" name="Text Placeholder 4"/>
          <p:cNvSpPr>
            <a:spLocks noGrp="1"/>
          </p:cNvSpPr>
          <p:nvPr>
            <p:ph type="body" sz="quarter" idx="10"/>
          </p:nvPr>
        </p:nvSpPr>
        <p:spPr>
          <a:xfrm>
            <a:off x="236538" y="5532438"/>
            <a:ext cx="8112125" cy="384175"/>
          </a:xfrm>
        </p:spPr>
        <p:txBody>
          <a:bodyPr>
            <a:normAutofit/>
          </a:bodyPr>
          <a:lstStyle/>
          <a:p>
            <a:pPr fontAlgn="auto">
              <a:spcAft>
                <a:spcPts val="0"/>
              </a:spcAft>
              <a:buClr>
                <a:schemeClr val="accent3"/>
              </a:buClr>
              <a:defRPr/>
            </a:pPr>
            <a:r>
              <a:rPr dirty="0" smtClean="0"/>
              <a:t>December 12, 2013</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03200" y="228600"/>
            <a:ext cx="8145462" cy="609600"/>
          </a:xfrm>
          <a:prstGeom prst="rect">
            <a:avLst/>
          </a:prstGeom>
          <a:extLst/>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j-ea"/>
                <a:cs typeface="+mj-cs"/>
              </a:defRPr>
            </a:lvl1pPr>
            <a:lvl2pPr algn="l" rtl="0" eaLnBrk="0" fontAlgn="base" hangingPunct="0">
              <a:lnSpc>
                <a:spcPct val="80000"/>
              </a:lnSpc>
              <a:spcBef>
                <a:spcPct val="0"/>
              </a:spcBef>
              <a:spcAft>
                <a:spcPct val="0"/>
              </a:spcAft>
              <a:defRPr sz="3600">
                <a:solidFill>
                  <a:schemeClr val="tx1"/>
                </a:solidFill>
                <a:latin typeface="Arial" charset="0"/>
              </a:defRPr>
            </a:lvl2pPr>
            <a:lvl3pPr algn="l" rtl="0" eaLnBrk="0" fontAlgn="base" hangingPunct="0">
              <a:lnSpc>
                <a:spcPct val="80000"/>
              </a:lnSpc>
              <a:spcBef>
                <a:spcPct val="0"/>
              </a:spcBef>
              <a:spcAft>
                <a:spcPct val="0"/>
              </a:spcAft>
              <a:defRPr sz="3600">
                <a:solidFill>
                  <a:schemeClr val="tx1"/>
                </a:solidFill>
                <a:latin typeface="Arial" charset="0"/>
              </a:defRPr>
            </a:lvl3pPr>
            <a:lvl4pPr algn="l" rtl="0" eaLnBrk="0" fontAlgn="base" hangingPunct="0">
              <a:lnSpc>
                <a:spcPct val="80000"/>
              </a:lnSpc>
              <a:spcBef>
                <a:spcPct val="0"/>
              </a:spcBef>
              <a:spcAft>
                <a:spcPct val="0"/>
              </a:spcAft>
              <a:defRPr sz="3600">
                <a:solidFill>
                  <a:schemeClr val="tx1"/>
                </a:solidFill>
                <a:latin typeface="Arial" charset="0"/>
              </a:defRPr>
            </a:lvl4pPr>
            <a:lvl5pPr algn="l" rtl="0" eaLnBrk="0" fontAlgn="base" hangingPunct="0">
              <a:lnSpc>
                <a:spcPct val="80000"/>
              </a:lnSpc>
              <a:spcBef>
                <a:spcPct val="0"/>
              </a:spcBef>
              <a:spcAft>
                <a:spcPct val="0"/>
              </a:spcAft>
              <a:defRPr sz="3600">
                <a:solidFill>
                  <a:schemeClr val="tx1"/>
                </a:solidFill>
                <a:latin typeface="Arial" charset="0"/>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pPr>
              <a:defRPr/>
            </a:pPr>
            <a:r>
              <a:rPr lang="en-US" dirty="0" smtClean="0"/>
              <a:t>Troubleshooting Tips</a:t>
            </a:r>
            <a:endParaRPr lang="en-US" dirty="0"/>
          </a:p>
        </p:txBody>
      </p:sp>
      <p:sp>
        <p:nvSpPr>
          <p:cNvPr id="2" name="Content Placeholder 1"/>
          <p:cNvSpPr>
            <a:spLocks noGrp="1"/>
          </p:cNvSpPr>
          <p:nvPr>
            <p:ph idx="1"/>
          </p:nvPr>
        </p:nvSpPr>
        <p:spPr/>
        <p:txBody>
          <a:bodyPr/>
          <a:lstStyle/>
          <a:p>
            <a:pPr>
              <a:buFont typeface="Wingdings" panose="05000000000000000000" pitchFamily="2" charset="2"/>
              <a:buChar char="ü"/>
            </a:pPr>
            <a:r>
              <a:rPr lang="en-US" dirty="0" smtClean="0"/>
              <a:t>logs to be referred :-</a:t>
            </a:r>
          </a:p>
          <a:p>
            <a:pPr marL="692150" lvl="1" indent="-285750">
              <a:buFont typeface="Arial" panose="020B0604020202020204" pitchFamily="34" charset="0"/>
              <a:buChar char="‾"/>
            </a:pPr>
            <a:r>
              <a:rPr lang="en-US" dirty="0" smtClean="0"/>
              <a:t>SRSV Branch :- </a:t>
            </a:r>
            <a:r>
              <a:rPr lang="en-US" dirty="0"/>
              <a:t>/</a:t>
            </a:r>
            <a:r>
              <a:rPr lang="en-US" dirty="0" err="1" smtClean="0"/>
              <a:t>var</a:t>
            </a:r>
            <a:r>
              <a:rPr lang="en-US" dirty="0" smtClean="0"/>
              <a:t>/log/active/</a:t>
            </a:r>
            <a:r>
              <a:rPr lang="en-US" dirty="0" err="1" smtClean="0"/>
              <a:t>cuc</a:t>
            </a:r>
            <a:r>
              <a:rPr lang="en-US" dirty="0" smtClean="0"/>
              <a:t>/</a:t>
            </a:r>
            <a:r>
              <a:rPr lang="en-US" dirty="0" err="1" smtClean="0"/>
              <a:t>diag_CuNotifier</a:t>
            </a:r>
            <a:r>
              <a:rPr lang="en-US" dirty="0" smtClean="0"/>
              <a:t>_*.</a:t>
            </a:r>
            <a:r>
              <a:rPr lang="en-US" dirty="0" err="1" smtClean="0"/>
              <a:t>uc</a:t>
            </a:r>
            <a:endParaRPr lang="en-US" dirty="0" smtClean="0"/>
          </a:p>
          <a:p>
            <a:pPr lvl="1"/>
            <a:r>
              <a:rPr lang="en-US" dirty="0"/>
              <a:t> </a:t>
            </a:r>
            <a:r>
              <a:rPr lang="en-US" dirty="0" smtClean="0"/>
              <a:t>                         /</a:t>
            </a:r>
            <a:r>
              <a:rPr lang="en-US" dirty="0" err="1" smtClean="0"/>
              <a:t>var</a:t>
            </a:r>
            <a:r>
              <a:rPr lang="en-US" dirty="0" smtClean="0"/>
              <a:t>/log/active/</a:t>
            </a:r>
            <a:r>
              <a:rPr lang="en-US" dirty="0" err="1" smtClean="0"/>
              <a:t>cuc</a:t>
            </a:r>
            <a:r>
              <a:rPr lang="en-US" dirty="0" smtClean="0"/>
              <a:t>/</a:t>
            </a:r>
            <a:r>
              <a:rPr lang="en-US" dirty="0" err="1" smtClean="0"/>
              <a:t>diag_Tomcat</a:t>
            </a:r>
            <a:r>
              <a:rPr lang="en-US" dirty="0" smtClean="0"/>
              <a:t>*.</a:t>
            </a:r>
            <a:r>
              <a:rPr lang="en-US" dirty="0" err="1" smtClean="0"/>
              <a:t>uc</a:t>
            </a:r>
            <a:endParaRPr lang="en-US" dirty="0" smtClean="0"/>
          </a:p>
          <a:p>
            <a:pPr lvl="1"/>
            <a:r>
              <a:rPr lang="en-US" dirty="0"/>
              <a:t> </a:t>
            </a:r>
            <a:r>
              <a:rPr lang="en-US" dirty="0" smtClean="0"/>
              <a:t>                         </a:t>
            </a:r>
            <a:r>
              <a:rPr lang="en-US" dirty="0"/>
              <a:t>/</a:t>
            </a:r>
            <a:r>
              <a:rPr lang="en-US" dirty="0" err="1"/>
              <a:t>var</a:t>
            </a:r>
            <a:r>
              <a:rPr lang="en-US" dirty="0"/>
              <a:t>/log/active/</a:t>
            </a:r>
            <a:r>
              <a:rPr lang="en-US" dirty="0" err="1"/>
              <a:t>cuc</a:t>
            </a:r>
            <a:r>
              <a:rPr lang="en-US" dirty="0"/>
              <a:t>/</a:t>
            </a:r>
            <a:r>
              <a:rPr lang="en-US" dirty="0" err="1"/>
              <a:t>diag_CuSysAgent</a:t>
            </a:r>
            <a:r>
              <a:rPr lang="en-US" dirty="0" smtClean="0"/>
              <a:t>_*.</a:t>
            </a:r>
            <a:r>
              <a:rPr lang="en-US" dirty="0" err="1" smtClean="0"/>
              <a:t>uc</a:t>
            </a:r>
            <a:endParaRPr lang="en-US" dirty="0" smtClean="0"/>
          </a:p>
          <a:p>
            <a:pPr lvl="1"/>
            <a:endParaRPr lang="en-US" dirty="0" smtClean="0"/>
          </a:p>
          <a:p>
            <a:pPr lvl="1"/>
            <a:endParaRPr lang="en-US" dirty="0" smtClean="0"/>
          </a:p>
          <a:p>
            <a:pPr lvl="1"/>
            <a:endParaRPr lang="en-US" dirty="0" smtClean="0"/>
          </a:p>
          <a:p>
            <a:pPr marL="692150" lvl="1" indent="-285750">
              <a:buFont typeface="Arial" panose="020B0604020202020204" pitchFamily="34" charset="0"/>
              <a:buChar char="•"/>
            </a:pPr>
            <a:endParaRPr lang="en-US" dirty="0"/>
          </a:p>
          <a:p>
            <a:pPr lvl="1"/>
            <a:endParaRPr lang="en-US" dirty="0" smtClean="0"/>
          </a:p>
          <a:p>
            <a:pPr lvl="1"/>
            <a:endParaRPr lang="en-US" dirty="0"/>
          </a:p>
        </p:txBody>
      </p:sp>
    </p:spTree>
    <p:extLst>
      <p:ext uri="{BB962C8B-B14F-4D97-AF65-F5344CB8AC3E}">
        <p14:creationId xmlns:p14="http://schemas.microsoft.com/office/powerpoint/2010/main" val="846102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03200" y="228600"/>
            <a:ext cx="8145462" cy="609600"/>
          </a:xfrm>
          <a:prstGeom prst="rect">
            <a:avLst/>
          </a:prstGeom>
          <a:extLst/>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j-ea"/>
                <a:cs typeface="+mj-cs"/>
              </a:defRPr>
            </a:lvl1pPr>
            <a:lvl2pPr algn="l" rtl="0" eaLnBrk="0" fontAlgn="base" hangingPunct="0">
              <a:lnSpc>
                <a:spcPct val="80000"/>
              </a:lnSpc>
              <a:spcBef>
                <a:spcPct val="0"/>
              </a:spcBef>
              <a:spcAft>
                <a:spcPct val="0"/>
              </a:spcAft>
              <a:defRPr sz="3600">
                <a:solidFill>
                  <a:schemeClr val="tx1"/>
                </a:solidFill>
                <a:latin typeface="Arial" charset="0"/>
              </a:defRPr>
            </a:lvl2pPr>
            <a:lvl3pPr algn="l" rtl="0" eaLnBrk="0" fontAlgn="base" hangingPunct="0">
              <a:lnSpc>
                <a:spcPct val="80000"/>
              </a:lnSpc>
              <a:spcBef>
                <a:spcPct val="0"/>
              </a:spcBef>
              <a:spcAft>
                <a:spcPct val="0"/>
              </a:spcAft>
              <a:defRPr sz="3600">
                <a:solidFill>
                  <a:schemeClr val="tx1"/>
                </a:solidFill>
                <a:latin typeface="Arial" charset="0"/>
              </a:defRPr>
            </a:lvl3pPr>
            <a:lvl4pPr algn="l" rtl="0" eaLnBrk="0" fontAlgn="base" hangingPunct="0">
              <a:lnSpc>
                <a:spcPct val="80000"/>
              </a:lnSpc>
              <a:spcBef>
                <a:spcPct val="0"/>
              </a:spcBef>
              <a:spcAft>
                <a:spcPct val="0"/>
              </a:spcAft>
              <a:defRPr sz="3600">
                <a:solidFill>
                  <a:schemeClr val="tx1"/>
                </a:solidFill>
                <a:latin typeface="Arial" charset="0"/>
              </a:defRPr>
            </a:lvl4pPr>
            <a:lvl5pPr algn="l" rtl="0" eaLnBrk="0" fontAlgn="base" hangingPunct="0">
              <a:lnSpc>
                <a:spcPct val="80000"/>
              </a:lnSpc>
              <a:spcBef>
                <a:spcPct val="0"/>
              </a:spcBef>
              <a:spcAft>
                <a:spcPct val="0"/>
              </a:spcAft>
              <a:defRPr sz="3600">
                <a:solidFill>
                  <a:schemeClr val="tx1"/>
                </a:solidFill>
                <a:latin typeface="Arial" charset="0"/>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pPr>
              <a:defRPr/>
            </a:pPr>
            <a:r>
              <a:rPr lang="en-US" dirty="0" smtClean="0"/>
              <a:t>Troubleshooting Tips</a:t>
            </a:r>
            <a:endParaRPr lang="en-US" dirty="0"/>
          </a:p>
        </p:txBody>
      </p:sp>
      <p:sp>
        <p:nvSpPr>
          <p:cNvPr id="2" name="Content Placeholder 1"/>
          <p:cNvSpPr>
            <a:spLocks noGrp="1"/>
          </p:cNvSpPr>
          <p:nvPr>
            <p:ph idx="1"/>
          </p:nvPr>
        </p:nvSpPr>
        <p:spPr/>
        <p:txBody>
          <a:bodyPr/>
          <a:lstStyle/>
          <a:p>
            <a:pPr marL="749300" lvl="1" indent="-342900">
              <a:buFont typeface="Wingdings" panose="05000000000000000000" pitchFamily="2" charset="2"/>
              <a:buChar char="ü"/>
            </a:pPr>
            <a:endParaRPr lang="en-US" dirty="0"/>
          </a:p>
          <a:p>
            <a:pPr marL="857250" lvl="2" indent="-285750">
              <a:buFont typeface="Arial" panose="020B0604020202020204" pitchFamily="34" charset="0"/>
              <a:buChar char="•"/>
            </a:pPr>
            <a:endParaRPr lang="en-US" dirty="0" smtClean="0"/>
          </a:p>
          <a:p>
            <a:pPr lvl="1"/>
            <a:endParaRPr lang="en-US" dirty="0" smtClean="0"/>
          </a:p>
          <a:p>
            <a:pPr lvl="1"/>
            <a:endParaRPr lang="en-US" dirty="0" smtClean="0"/>
          </a:p>
          <a:p>
            <a:pPr marL="692150" lvl="1" indent="-285750">
              <a:buFont typeface="Arial" panose="020B0604020202020204" pitchFamily="34" charset="0"/>
              <a:buChar char="•"/>
            </a:pPr>
            <a:endParaRPr lang="en-US" dirty="0"/>
          </a:p>
          <a:p>
            <a:pPr lvl="1"/>
            <a:endParaRPr lang="en-US" dirty="0" smtClean="0"/>
          </a:p>
          <a:p>
            <a:pPr lvl="1"/>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077193637"/>
              </p:ext>
            </p:extLst>
          </p:nvPr>
        </p:nvGraphicFramePr>
        <p:xfrm>
          <a:off x="347662" y="990600"/>
          <a:ext cx="8339138" cy="4942840"/>
        </p:xfrm>
        <a:graphic>
          <a:graphicData uri="http://schemas.openxmlformats.org/drawingml/2006/table">
            <a:tbl>
              <a:tblPr firstRow="1" bandRow="1">
                <a:tableStyleId>{5C22544A-7EE6-4342-B048-85BDC9FD1C3A}</a:tableStyleId>
              </a:tblPr>
              <a:tblGrid>
                <a:gridCol w="4169569"/>
                <a:gridCol w="4169569"/>
              </a:tblGrid>
              <a:tr h="370840">
                <a:tc>
                  <a:txBody>
                    <a:bodyPr/>
                    <a:lstStyle/>
                    <a:p>
                      <a:r>
                        <a:rPr lang="en-US" dirty="0" smtClean="0"/>
                        <a:t>Problem</a:t>
                      </a:r>
                      <a:endParaRPr lang="en-US" dirty="0"/>
                    </a:p>
                  </a:txBody>
                  <a:tcPr/>
                </a:tc>
                <a:tc>
                  <a:txBody>
                    <a:bodyPr/>
                    <a:lstStyle/>
                    <a:p>
                      <a:r>
                        <a:rPr lang="en-US" dirty="0" smtClean="0"/>
                        <a:t>Resolution</a:t>
                      </a:r>
                      <a:endParaRPr lang="en-US" dirty="0"/>
                    </a:p>
                  </a:txBody>
                  <a:tcPr/>
                </a:tc>
              </a:tr>
              <a:tr h="370840">
                <a:tc>
                  <a:txBody>
                    <a:bodyPr/>
                    <a:lstStyle/>
                    <a:p>
                      <a:r>
                        <a:rPr lang="en-US" dirty="0" smtClean="0"/>
                        <a:t>MWI is not getting on or off after message is dropped/unread or deleted/Saved </a:t>
                      </a:r>
                      <a:endParaRPr lang="en-US" dirty="0"/>
                    </a:p>
                  </a:txBody>
                  <a:tcPr/>
                </a:tc>
                <a:tc>
                  <a:txBody>
                    <a:bodyPr/>
                    <a:lstStyle/>
                    <a:p>
                      <a:pPr marL="228600" indent="0">
                        <a:buFont typeface="Wingdings" panose="05000000000000000000" pitchFamily="2" charset="2"/>
                        <a:buNone/>
                      </a:pPr>
                      <a:r>
                        <a:rPr lang="en-US" dirty="0" smtClean="0"/>
                        <a:t>Check for the following on Branch ;-</a:t>
                      </a:r>
                    </a:p>
                    <a:p>
                      <a:pPr marL="292100" lvl="0" indent="-342900">
                        <a:buFont typeface="Wingdings" panose="05000000000000000000" pitchFamily="2" charset="2"/>
                        <a:buChar char="ü"/>
                      </a:pPr>
                      <a:r>
                        <a:rPr lang="en-US" sz="1800" kern="1200" dirty="0" smtClean="0">
                          <a:solidFill>
                            <a:schemeClr val="dk1"/>
                          </a:solidFill>
                          <a:latin typeface="+mn-lt"/>
                          <a:ea typeface="+mn-ea"/>
                          <a:cs typeface="+mn-cs"/>
                        </a:rPr>
                        <a:t>MWI is enabled from Port Group/Port</a:t>
                      </a:r>
                    </a:p>
                    <a:p>
                      <a:pPr marL="292100" lvl="0" indent="-342900">
                        <a:buFont typeface="Wingdings" panose="05000000000000000000" pitchFamily="2" charset="2"/>
                        <a:buChar char="ü"/>
                      </a:pPr>
                      <a:r>
                        <a:rPr lang="en-US" sz="1800" kern="1200" dirty="0" err="1" smtClean="0">
                          <a:solidFill>
                            <a:schemeClr val="dk1"/>
                          </a:solidFill>
                          <a:latin typeface="+mn-lt"/>
                          <a:ea typeface="+mn-ea"/>
                          <a:cs typeface="+mn-cs"/>
                        </a:rPr>
                        <a:t>Notifier</a:t>
                      </a:r>
                      <a:r>
                        <a:rPr lang="en-US" sz="1800" kern="1200" dirty="0" smtClean="0">
                          <a:solidFill>
                            <a:schemeClr val="dk1"/>
                          </a:solidFill>
                          <a:latin typeface="+mn-lt"/>
                          <a:ea typeface="+mn-ea"/>
                          <a:cs typeface="+mn-cs"/>
                        </a:rPr>
                        <a:t> Service is successfully running on SRSV</a:t>
                      </a:r>
                    </a:p>
                    <a:p>
                      <a:pPr marL="292100" lvl="0" indent="-342900">
                        <a:buFont typeface="Wingdings" panose="05000000000000000000" pitchFamily="2" charset="2"/>
                        <a:buChar char="ü"/>
                      </a:pPr>
                      <a:r>
                        <a:rPr lang="en-US" sz="1800" kern="1200" dirty="0" smtClean="0">
                          <a:solidFill>
                            <a:schemeClr val="dk1"/>
                          </a:solidFill>
                          <a:latin typeface="+mn-lt"/>
                          <a:ea typeface="+mn-ea"/>
                          <a:cs typeface="+mn-cs"/>
                        </a:rPr>
                        <a:t>Run </a:t>
                      </a:r>
                      <a:r>
                        <a:rPr lang="en-US" sz="1800" kern="1200" dirty="0" err="1" smtClean="0">
                          <a:solidFill>
                            <a:schemeClr val="dk1"/>
                          </a:solidFill>
                          <a:latin typeface="+mn-lt"/>
                          <a:ea typeface="+mn-ea"/>
                          <a:cs typeface="+mn-cs"/>
                        </a:rPr>
                        <a:t>resync</a:t>
                      </a:r>
                      <a:r>
                        <a:rPr lang="en-US" sz="1800" kern="1200" dirty="0" smtClean="0">
                          <a:solidFill>
                            <a:schemeClr val="dk1"/>
                          </a:solidFill>
                          <a:latin typeface="+mn-lt"/>
                          <a:ea typeface="+mn-ea"/>
                          <a:cs typeface="+mn-cs"/>
                        </a:rPr>
                        <a:t> MWI</a:t>
                      </a:r>
                      <a:r>
                        <a:rPr lang="en-US" sz="1800" kern="1200" baseline="0" dirty="0" smtClean="0">
                          <a:solidFill>
                            <a:schemeClr val="dk1"/>
                          </a:solidFill>
                          <a:latin typeface="+mn-lt"/>
                          <a:ea typeface="+mn-ea"/>
                          <a:cs typeface="+mn-cs"/>
                        </a:rPr>
                        <a:t> task to resynchronize MWI</a:t>
                      </a:r>
                      <a:endParaRPr lang="en-US" sz="1800" kern="1200" dirty="0" smtClean="0">
                        <a:solidFill>
                          <a:schemeClr val="dk1"/>
                        </a:solidFill>
                        <a:latin typeface="+mn-lt"/>
                        <a:ea typeface="+mn-ea"/>
                        <a:cs typeface="+mn-cs"/>
                      </a:endParaRPr>
                    </a:p>
                  </a:txBody>
                  <a:tcPr/>
                </a:tc>
              </a:tr>
              <a:tr h="370840">
                <a:tc>
                  <a:txBody>
                    <a:bodyPr/>
                    <a:lstStyle/>
                    <a:p>
                      <a:r>
                        <a:rPr lang="en-US" dirty="0" smtClean="0"/>
                        <a:t>MWI is</a:t>
                      </a:r>
                      <a:r>
                        <a:rPr lang="en-US" baseline="0" dirty="0" smtClean="0"/>
                        <a:t> not getting on after </a:t>
                      </a:r>
                      <a:r>
                        <a:rPr lang="en-US" baseline="0" dirty="0" err="1" smtClean="0"/>
                        <a:t>VMUpload</a:t>
                      </a:r>
                      <a:r>
                        <a:rPr lang="en-US" baseline="0" dirty="0" smtClean="0"/>
                        <a:t> .</a:t>
                      </a:r>
                      <a:endParaRPr lang="en-US" dirty="0"/>
                    </a:p>
                  </a:txBody>
                  <a:tcPr/>
                </a:tc>
                <a:tc>
                  <a:txBody>
                    <a:bodyPr/>
                    <a:lstStyle/>
                    <a:p>
                      <a:pPr marL="228600" indent="0">
                        <a:buFont typeface="Wingdings" panose="05000000000000000000" pitchFamily="2" charset="2"/>
                        <a:buNone/>
                      </a:pPr>
                      <a:r>
                        <a:rPr lang="en-US" dirty="0" smtClean="0"/>
                        <a:t>Check for the following on Central  ;-</a:t>
                      </a:r>
                    </a:p>
                    <a:p>
                      <a:pPr marL="292100" lvl="0" indent="-342900">
                        <a:buFont typeface="Wingdings" panose="05000000000000000000" pitchFamily="2" charset="2"/>
                        <a:buChar char="ü"/>
                      </a:pPr>
                      <a:r>
                        <a:rPr lang="en-US" sz="1800" dirty="0" smtClean="0"/>
                        <a:t>MWI is enabled from Port Group/Port</a:t>
                      </a:r>
                    </a:p>
                    <a:p>
                      <a:pPr marL="292100" lvl="0" indent="-342900">
                        <a:buFont typeface="Wingdings" panose="05000000000000000000" pitchFamily="2" charset="2"/>
                        <a:buChar char="ü"/>
                      </a:pPr>
                      <a:r>
                        <a:rPr lang="en-US" sz="1800" dirty="0" err="1" smtClean="0"/>
                        <a:t>Notifier</a:t>
                      </a:r>
                      <a:r>
                        <a:rPr lang="en-US" sz="1800" dirty="0" smtClean="0"/>
                        <a:t> Service is successfully running on Central</a:t>
                      </a:r>
                    </a:p>
                    <a:p>
                      <a:pPr marL="292100" lvl="0" indent="-342900">
                        <a:buFont typeface="Wingdings" panose="05000000000000000000" pitchFamily="2" charset="2"/>
                        <a:buChar char="ü"/>
                      </a:pPr>
                      <a:r>
                        <a:rPr lang="en-US" sz="1800" dirty="0" smtClean="0"/>
                        <a:t>Check if new messages where present</a:t>
                      </a:r>
                      <a:r>
                        <a:rPr lang="en-US" sz="1800" baseline="0" dirty="0" smtClean="0"/>
                        <a:t> while in SRSV mode.</a:t>
                      </a:r>
                    </a:p>
                    <a:p>
                      <a:pPr marL="292100" lvl="0" indent="-342900">
                        <a:buFont typeface="Wingdings" panose="05000000000000000000" pitchFamily="2" charset="2"/>
                        <a:buChar char="ü"/>
                      </a:pPr>
                      <a:r>
                        <a:rPr lang="en-US" sz="1800" baseline="0" dirty="0" err="1" smtClean="0"/>
                        <a:t>Vmupload</a:t>
                      </a:r>
                      <a:r>
                        <a:rPr lang="en-US" sz="1800" baseline="0" dirty="0" smtClean="0"/>
                        <a:t> is </a:t>
                      </a:r>
                      <a:r>
                        <a:rPr lang="en-US" sz="1800" baseline="0" dirty="0" err="1" smtClean="0"/>
                        <a:t>succesful</a:t>
                      </a:r>
                      <a:r>
                        <a:rPr lang="en-US" sz="1800" baseline="0" dirty="0" smtClean="0"/>
                        <a:t>.</a:t>
                      </a:r>
                      <a:endParaRPr lang="en-US" sz="1800" dirty="0" smtClean="0"/>
                    </a:p>
                    <a:p>
                      <a:endParaRPr lang="en-US" dirty="0"/>
                    </a:p>
                  </a:txBody>
                  <a:tcPr/>
                </a:tc>
              </a:tr>
            </a:tbl>
          </a:graphicData>
        </a:graphic>
      </p:graphicFrame>
    </p:spTree>
    <p:extLst>
      <p:ext uri="{BB962C8B-B14F-4D97-AF65-F5344CB8AC3E}">
        <p14:creationId xmlns:p14="http://schemas.microsoft.com/office/powerpoint/2010/main" val="1037642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473075" y="2438400"/>
            <a:ext cx="7940675" cy="3962400"/>
          </a:xfrm>
        </p:spPr>
        <p:txBody>
          <a:bodyPr>
            <a:normAutofit/>
          </a:bodyPr>
          <a:lstStyle/>
          <a:p>
            <a:pPr marL="274320" indent="-274320" algn="ctr" fontAlgn="auto">
              <a:spcBef>
                <a:spcPct val="0"/>
              </a:spcBef>
              <a:spcAft>
                <a:spcPts val="0"/>
              </a:spcAft>
              <a:buClrTx/>
              <a:buSzTx/>
              <a:buFontTx/>
              <a:buNone/>
              <a:defRPr/>
            </a:pPr>
            <a:r>
              <a:rPr sz="2800" b="1" i="1" dirty="0" smtClean="0">
                <a:solidFill>
                  <a:schemeClr val="bg2">
                    <a:lumMod val="20000"/>
                    <a:lumOff val="80000"/>
                  </a:schemeClr>
                </a:solidFill>
                <a:ea typeface="MS PGothic" pitchFamily="34" charset="-128"/>
              </a:rPr>
              <a:t>Notice</a:t>
            </a:r>
          </a:p>
          <a:p>
            <a:pPr marL="274320" indent="-274320" algn="ctr" fontAlgn="auto">
              <a:spcBef>
                <a:spcPct val="0"/>
              </a:spcBef>
              <a:spcAft>
                <a:spcPts val="0"/>
              </a:spcAft>
              <a:buClrTx/>
              <a:buSzTx/>
              <a:buFontTx/>
              <a:buNone/>
              <a:defRPr/>
            </a:pPr>
            <a:endParaRPr b="1" i="1" dirty="0" smtClean="0">
              <a:solidFill>
                <a:schemeClr val="bg2">
                  <a:lumMod val="20000"/>
                  <a:lumOff val="80000"/>
                </a:schemeClr>
              </a:solidFill>
              <a:ea typeface="MS PGothic" pitchFamily="34" charset="-128"/>
            </a:endParaRPr>
          </a:p>
          <a:p>
            <a:pPr marL="274320" indent="-274320" algn="ctr" fontAlgn="auto">
              <a:spcBef>
                <a:spcPct val="0"/>
              </a:spcBef>
              <a:spcAft>
                <a:spcPts val="0"/>
              </a:spcAft>
              <a:buClrTx/>
              <a:buSzTx/>
              <a:buFontTx/>
              <a:buNone/>
              <a:defRPr/>
            </a:pPr>
            <a:r>
              <a:rPr b="1" i="1" dirty="0" smtClean="0">
                <a:solidFill>
                  <a:schemeClr val="bg2">
                    <a:lumMod val="20000"/>
                    <a:lumOff val="80000"/>
                  </a:schemeClr>
                </a:solidFill>
                <a:ea typeface="MS PGothic" pitchFamily="34" charset="-128"/>
              </a:rPr>
              <a:t>The information in this presentation is provided under Non-Disclosure agreement and should be treated as Cisco Confidential. Under no circumstances is this information to be shared further without the express consent of Cisco.  </a:t>
            </a:r>
          </a:p>
          <a:p>
            <a:pPr marL="274320" indent="-274320" algn="ctr" fontAlgn="auto">
              <a:spcBef>
                <a:spcPct val="0"/>
              </a:spcBef>
              <a:spcAft>
                <a:spcPts val="0"/>
              </a:spcAft>
              <a:buClrTx/>
              <a:buSzTx/>
              <a:buFontTx/>
              <a:buNone/>
              <a:defRPr/>
            </a:pPr>
            <a:endParaRPr b="1" i="1" dirty="0" smtClean="0">
              <a:solidFill>
                <a:schemeClr val="bg2">
                  <a:lumMod val="20000"/>
                  <a:lumOff val="80000"/>
                </a:schemeClr>
              </a:solidFill>
              <a:ea typeface="MS PGothic" pitchFamily="34" charset="-128"/>
            </a:endParaRPr>
          </a:p>
          <a:p>
            <a:pPr marL="274320" indent="-274320" algn="ctr" fontAlgn="auto">
              <a:spcBef>
                <a:spcPct val="0"/>
              </a:spcBef>
              <a:spcAft>
                <a:spcPts val="0"/>
              </a:spcAft>
              <a:buClrTx/>
              <a:buSzTx/>
              <a:buFontTx/>
              <a:buNone/>
              <a:defRPr/>
            </a:pPr>
            <a:r>
              <a:rPr b="1" i="1" dirty="0" smtClean="0">
                <a:solidFill>
                  <a:schemeClr val="bg2">
                    <a:lumMod val="20000"/>
                    <a:lumOff val="80000"/>
                  </a:schemeClr>
                </a:solidFill>
                <a:ea typeface="MS PGothic" pitchFamily="34" charset="-128"/>
              </a:rPr>
              <a:t>Any roadmap item is subject to change at the sole discretion of  Cisco, and Cisco will have no liability for delay in the delivery or failure to deliver any of the products or features set forth in this document.</a:t>
            </a:r>
          </a:p>
        </p:txBody>
      </p:sp>
      <p:grpSp>
        <p:nvGrpSpPr>
          <p:cNvPr id="28675" name="Group 6"/>
          <p:cNvGrpSpPr>
            <a:grpSpLocks/>
          </p:cNvGrpSpPr>
          <p:nvPr/>
        </p:nvGrpSpPr>
        <p:grpSpPr bwMode="auto">
          <a:xfrm>
            <a:off x="3348038" y="692150"/>
            <a:ext cx="2101850" cy="1116013"/>
            <a:chOff x="3272" y="1316"/>
            <a:chExt cx="1889" cy="1002"/>
          </a:xfrm>
        </p:grpSpPr>
        <p:sp>
          <p:nvSpPr>
            <p:cNvPr id="28676"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8677"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solidFill>
                  <a:srgbClr val="000000"/>
                </a:solidFill>
              </a:endParaRPr>
            </a:p>
          </p:txBody>
        </p:sp>
        <p:sp>
          <p:nvSpPr>
            <p:cNvPr id="28678"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79"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0"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1"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2"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3"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4"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5"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6"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7"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8"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9"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90"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8588375" cy="685800"/>
          </a:xfrm>
        </p:spPr>
        <p:txBody>
          <a:bodyPr>
            <a:normAutofit/>
          </a:bodyPr>
          <a:lstStyle/>
          <a:p>
            <a:pPr algn="ctr" fontAlgn="auto">
              <a:spcAft>
                <a:spcPts val="0"/>
              </a:spcAft>
              <a:defRPr/>
            </a:pPr>
            <a:r>
              <a:rPr lang="en-US" dirty="0" smtClean="0">
                <a:latin typeface="Arial"/>
              </a:rPr>
              <a:t>Agenda</a:t>
            </a:r>
            <a:endParaRPr lang="en-US" dirty="0">
              <a:latin typeface="Arial"/>
            </a:endParaRPr>
          </a:p>
        </p:txBody>
      </p:sp>
      <p:sp>
        <p:nvSpPr>
          <p:cNvPr id="29699" name="Content Placeholder 3"/>
          <p:cNvSpPr>
            <a:spLocks noGrp="1"/>
          </p:cNvSpPr>
          <p:nvPr>
            <p:ph idx="1"/>
          </p:nvPr>
        </p:nvSpPr>
        <p:spPr>
          <a:xfrm>
            <a:off x="287055" y="1203542"/>
            <a:ext cx="8839200" cy="5638800"/>
          </a:xfrm>
        </p:spPr>
        <p:txBody>
          <a:bodyPr>
            <a:normAutofit/>
          </a:bodyPr>
          <a:lstStyle/>
          <a:p>
            <a:pPr>
              <a:buFont typeface="Wingdings" panose="05000000000000000000" pitchFamily="2" charset="2"/>
              <a:buChar char="ü"/>
            </a:pPr>
            <a:r>
              <a:rPr lang="en-US" dirty="0" smtClean="0"/>
              <a:t>What's New </a:t>
            </a:r>
          </a:p>
          <a:p>
            <a:pPr marL="692150" lvl="1" indent="-285750">
              <a:buFont typeface="Arial" panose="020B0604020202020204" pitchFamily="34" charset="0"/>
              <a:buChar char="‾"/>
            </a:pPr>
            <a:r>
              <a:rPr lang="en-US" dirty="0" smtClean="0"/>
              <a:t>About</a:t>
            </a:r>
          </a:p>
          <a:p>
            <a:pPr marL="692150" lvl="1" indent="-285750">
              <a:buFont typeface="Arial" panose="020B0604020202020204" pitchFamily="34" charset="0"/>
              <a:buChar char="‾"/>
            </a:pPr>
            <a:r>
              <a:rPr lang="en-US" dirty="0" smtClean="0"/>
              <a:t>New UI Changes</a:t>
            </a:r>
            <a:endParaRPr lang="en-US" dirty="0"/>
          </a:p>
          <a:p>
            <a:pPr>
              <a:buFont typeface="Wingdings" panose="05000000000000000000" pitchFamily="2" charset="2"/>
              <a:buChar char="ü"/>
            </a:pPr>
            <a:r>
              <a:rPr lang="en-US" dirty="0" smtClean="0"/>
              <a:t>MWI </a:t>
            </a:r>
            <a:r>
              <a:rPr lang="en-US" dirty="0"/>
              <a:t>functionality </a:t>
            </a:r>
          </a:p>
          <a:p>
            <a:pPr marL="692150" lvl="1" indent="-285750">
              <a:buFont typeface="Arial" panose="020B0604020202020204" pitchFamily="34" charset="0"/>
              <a:buChar char="‾"/>
            </a:pPr>
            <a:r>
              <a:rPr lang="en-US" dirty="0"/>
              <a:t>To demonstrate MWI functionality on SRST </a:t>
            </a:r>
            <a:r>
              <a:rPr lang="en-US" dirty="0" smtClean="0"/>
              <a:t>topology </a:t>
            </a:r>
            <a:r>
              <a:rPr lang="en-US" dirty="0"/>
              <a:t>with SIP </a:t>
            </a:r>
            <a:r>
              <a:rPr lang="en-US" dirty="0" smtClean="0"/>
              <a:t>integration</a:t>
            </a:r>
            <a:endParaRPr lang="en-US"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762000"/>
          </a:xfrm>
        </p:spPr>
        <p:txBody>
          <a:bodyPr/>
          <a:lstStyle/>
          <a:p>
            <a:r>
              <a:rPr lang="en-US" dirty="0"/>
              <a:t>What’s </a:t>
            </a:r>
            <a:r>
              <a:rPr lang="en-US" dirty="0" smtClean="0"/>
              <a:t>New - About</a:t>
            </a:r>
            <a:endParaRPr lang="en-US" dirty="0">
              <a:latin typeface="Arial"/>
            </a:endParaRPr>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In SRSV mode a </a:t>
            </a:r>
            <a:r>
              <a:rPr lang="en-US" dirty="0"/>
              <a:t>Voice </a:t>
            </a:r>
            <a:r>
              <a:rPr lang="en-US" dirty="0" smtClean="0"/>
              <a:t>messaging</a:t>
            </a:r>
            <a:r>
              <a:rPr lang="en-US" dirty="0"/>
              <a:t> </a:t>
            </a:r>
            <a:r>
              <a:rPr lang="en-US" dirty="0" smtClean="0"/>
              <a:t>user should get MWI notifications </a:t>
            </a:r>
            <a:r>
              <a:rPr lang="en-US" dirty="0"/>
              <a:t>when </a:t>
            </a:r>
            <a:r>
              <a:rPr lang="en-US" dirty="0" smtClean="0"/>
              <a:t>a new message is received and vice versa . Feature has following specifications :- </a:t>
            </a:r>
          </a:p>
          <a:p>
            <a:pPr marL="692150" lvl="1" indent="-285750">
              <a:buFont typeface="Arial" panose="020B0604020202020204" pitchFamily="34" charset="0"/>
              <a:buChar char="‾"/>
            </a:pPr>
            <a:r>
              <a:rPr lang="en-US" dirty="0" smtClean="0"/>
              <a:t>MWI </a:t>
            </a:r>
            <a:r>
              <a:rPr lang="en-US" dirty="0"/>
              <a:t>light functions in SRSV mode as it </a:t>
            </a:r>
            <a:r>
              <a:rPr lang="en-US" dirty="0" smtClean="0"/>
              <a:t>is in </a:t>
            </a:r>
            <a:r>
              <a:rPr lang="en-US" dirty="0"/>
              <a:t>normal </a:t>
            </a:r>
            <a:r>
              <a:rPr lang="en-US" dirty="0" smtClean="0"/>
              <a:t>mode </a:t>
            </a:r>
          </a:p>
          <a:p>
            <a:pPr marL="692150" lvl="1" indent="-285750">
              <a:buFont typeface="Arial" panose="020B0604020202020204" pitchFamily="34" charset="0"/>
              <a:buChar char="‾"/>
            </a:pPr>
            <a:r>
              <a:rPr lang="en-US" dirty="0" smtClean="0"/>
              <a:t>It works with both SIP </a:t>
            </a:r>
            <a:r>
              <a:rPr lang="en-US" dirty="0"/>
              <a:t>and Skinny </a:t>
            </a:r>
            <a:r>
              <a:rPr lang="en-US" dirty="0" smtClean="0"/>
              <a:t>integration</a:t>
            </a:r>
          </a:p>
          <a:p>
            <a:pPr marL="692150" lvl="1" indent="-285750">
              <a:buFont typeface="Arial" panose="020B0604020202020204" pitchFamily="34" charset="0"/>
              <a:buChar char="‾"/>
            </a:pPr>
            <a:r>
              <a:rPr lang="en-US" dirty="0" err="1" smtClean="0"/>
              <a:t>SysAgent</a:t>
            </a:r>
            <a:r>
              <a:rPr lang="en-US" dirty="0" smtClean="0"/>
              <a:t> task "Resynchronize </a:t>
            </a:r>
            <a:r>
              <a:rPr lang="en-US" dirty="0"/>
              <a:t>MWIs On All Phone Systems" </a:t>
            </a:r>
            <a:r>
              <a:rPr lang="en-US" dirty="0" smtClean="0"/>
              <a:t>will now  work </a:t>
            </a:r>
            <a:r>
              <a:rPr lang="en-US" dirty="0"/>
              <a:t>on </a:t>
            </a:r>
            <a:r>
              <a:rPr lang="en-US" dirty="0" smtClean="0"/>
              <a:t>branch </a:t>
            </a:r>
            <a:r>
              <a:rPr lang="en-US" smtClean="0"/>
              <a:t>as well.</a:t>
            </a:r>
            <a:endParaRPr lang="en-US" dirty="0" smtClean="0"/>
          </a:p>
          <a:p>
            <a:pPr marL="692150" lvl="1" indent="-285750">
              <a:buFont typeface="Arial" panose="020B0604020202020204" pitchFamily="34" charset="0"/>
              <a:buChar char="‾"/>
            </a:pPr>
            <a:r>
              <a:rPr lang="en-US" dirty="0" smtClean="0"/>
              <a:t>MWI will work with DN E.164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762000"/>
          </a:xfrm>
        </p:spPr>
        <p:txBody>
          <a:bodyPr/>
          <a:lstStyle/>
          <a:p>
            <a:r>
              <a:rPr lang="en-US" dirty="0"/>
              <a:t>What’s New </a:t>
            </a:r>
            <a:r>
              <a:rPr lang="en-US" dirty="0" smtClean="0"/>
              <a:t>– Phone System UI </a:t>
            </a:r>
            <a:r>
              <a:rPr lang="en-US" dirty="0"/>
              <a:t>Changes</a:t>
            </a:r>
            <a:endParaRPr lang="en-US" dirty="0">
              <a:latin typeface="Arial"/>
            </a:endParaRPr>
          </a:p>
        </p:txBody>
      </p:sp>
      <p:sp>
        <p:nvSpPr>
          <p:cNvPr id="3" name="Content Placeholder 2"/>
          <p:cNvSpPr>
            <a:spLocks noGrp="1"/>
          </p:cNvSpPr>
          <p:nvPr>
            <p:ph idx="1"/>
          </p:nvPr>
        </p:nvSpPr>
        <p:spPr/>
        <p:txBody>
          <a:bodyPr/>
          <a:lstStyle/>
          <a:p>
            <a:endParaRPr lang="en-US"/>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295400"/>
            <a:ext cx="84582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ular Callout 3"/>
          <p:cNvSpPr/>
          <p:nvPr/>
        </p:nvSpPr>
        <p:spPr>
          <a:xfrm>
            <a:off x="6781800" y="3276600"/>
            <a:ext cx="1524000" cy="685800"/>
          </a:xfrm>
          <a:prstGeom prst="wedgeRectCallout">
            <a:avLst>
              <a:gd name="adj1" fmla="val -67682"/>
              <a:gd name="adj2" fmla="val 99030"/>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smtClean="0">
                <a:solidFill>
                  <a:schemeClr val="tx2"/>
                </a:solidFill>
              </a:rPr>
              <a:t>New MWI </a:t>
            </a:r>
            <a:r>
              <a:rPr lang="en-US" sz="1600" dirty="0">
                <a:solidFill>
                  <a:schemeClr val="tx2"/>
                </a:solidFill>
              </a:rPr>
              <a:t>c</a:t>
            </a:r>
            <a:r>
              <a:rPr lang="en-US" sz="1600" dirty="0" smtClean="0">
                <a:solidFill>
                  <a:schemeClr val="tx2"/>
                </a:solidFill>
              </a:rPr>
              <a:t>hanges </a:t>
            </a:r>
          </a:p>
        </p:txBody>
      </p:sp>
      <p:sp>
        <p:nvSpPr>
          <p:cNvPr id="7" name="Rectangle 6"/>
          <p:cNvSpPr/>
          <p:nvPr/>
        </p:nvSpPr>
        <p:spPr>
          <a:xfrm>
            <a:off x="3124200" y="3962400"/>
            <a:ext cx="3352800" cy="1600200"/>
          </a:xfrm>
          <a:prstGeom prst="rect">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smtClean="0"/>
          </a:p>
        </p:txBody>
      </p:sp>
    </p:spTree>
    <p:extLst>
      <p:ext uri="{BB962C8B-B14F-4D97-AF65-F5344CB8AC3E}">
        <p14:creationId xmlns:p14="http://schemas.microsoft.com/office/powerpoint/2010/main" val="1090101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762000"/>
          </a:xfrm>
        </p:spPr>
        <p:txBody>
          <a:bodyPr/>
          <a:lstStyle/>
          <a:p>
            <a:r>
              <a:rPr lang="en-US" dirty="0"/>
              <a:t>What’s New </a:t>
            </a:r>
            <a:r>
              <a:rPr lang="en-US" dirty="0" smtClean="0"/>
              <a:t>– Port Group UI </a:t>
            </a:r>
            <a:r>
              <a:rPr lang="en-US" dirty="0"/>
              <a:t>Changes</a:t>
            </a:r>
            <a:endParaRPr lang="en-US" dirty="0">
              <a:latin typeface="Arial"/>
            </a:endParaRP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2319" y="1460170"/>
            <a:ext cx="8326013" cy="4725060"/>
          </a:xfrm>
        </p:spPr>
      </p:pic>
    </p:spTree>
    <p:extLst>
      <p:ext uri="{BB962C8B-B14F-4D97-AF65-F5344CB8AC3E}">
        <p14:creationId xmlns:p14="http://schemas.microsoft.com/office/powerpoint/2010/main" val="2946322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762000"/>
          </a:xfrm>
        </p:spPr>
        <p:txBody>
          <a:bodyPr/>
          <a:lstStyle/>
          <a:p>
            <a:r>
              <a:rPr lang="en-US" dirty="0"/>
              <a:t>What’s New </a:t>
            </a:r>
            <a:r>
              <a:rPr lang="en-US" dirty="0" smtClean="0"/>
              <a:t>– Port UI </a:t>
            </a:r>
            <a:r>
              <a:rPr lang="en-US" dirty="0"/>
              <a:t>Changes</a:t>
            </a:r>
            <a:endParaRPr lang="en-US" dirty="0">
              <a:latin typeface="Arial"/>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42451" y="1536381"/>
            <a:ext cx="7325748" cy="4572638"/>
          </a:xfrm>
        </p:spPr>
      </p:pic>
    </p:spTree>
    <p:extLst>
      <p:ext uri="{BB962C8B-B14F-4D97-AF65-F5344CB8AC3E}">
        <p14:creationId xmlns:p14="http://schemas.microsoft.com/office/powerpoint/2010/main" val="3927530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588375" cy="838200"/>
          </a:xfrm>
        </p:spPr>
        <p:txBody>
          <a:bodyPr/>
          <a:lstStyle/>
          <a:p>
            <a:r>
              <a:rPr lang="en-US" dirty="0" smtClean="0"/>
              <a:t>SRST Topology</a:t>
            </a:r>
            <a:endParaRPr lang="en-US" dirty="0"/>
          </a:p>
        </p:txBody>
      </p:sp>
      <p:sp>
        <p:nvSpPr>
          <p:cNvPr id="3" name="Content Placeholder 2"/>
          <p:cNvSpPr>
            <a:spLocks noGrp="1"/>
          </p:cNvSpPr>
          <p:nvPr>
            <p:ph idx="1"/>
          </p:nvPr>
        </p:nvSpPr>
        <p:spPr>
          <a:xfrm>
            <a:off x="228600" y="914400"/>
            <a:ext cx="8550275" cy="4965700"/>
          </a:xfrm>
        </p:spPr>
        <p:txBody>
          <a:bodyPr/>
          <a:lstStyle/>
          <a:p>
            <a:pPr marL="0" marR="0">
              <a:spcBef>
                <a:spcPts val="0"/>
              </a:spcBef>
              <a:spcAft>
                <a:spcPts val="0"/>
              </a:spcAft>
            </a:pPr>
            <a:endParaRPr lang="en-US" sz="1400" dirty="0">
              <a:ea typeface="Times New Roman"/>
            </a:endParaRPr>
          </a:p>
          <a:p>
            <a:endParaRPr lang="en-US" dirty="0"/>
          </a:p>
        </p:txBody>
      </p:sp>
      <p:sp>
        <p:nvSpPr>
          <p:cNvPr id="4" name="Content Placeholder 2"/>
          <p:cNvSpPr txBox="1">
            <a:spLocks/>
          </p:cNvSpPr>
          <p:nvPr/>
        </p:nvSpPr>
        <p:spPr bwMode="auto">
          <a:xfrm>
            <a:off x="228600" y="1066800"/>
            <a:ext cx="855027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r>
              <a:rPr lang="en-US" sz="1800" dirty="0" smtClean="0"/>
              <a:t/>
            </a:r>
            <a:br>
              <a:rPr lang="en-US" sz="1800" dirty="0" smtClean="0"/>
            </a:br>
            <a:endParaRPr lang="en-US" sz="1800"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808780"/>
            <a:ext cx="7306695" cy="5439620"/>
          </a:xfrm>
          <a:prstGeom prst="rect">
            <a:avLst/>
          </a:prstGeom>
        </p:spPr>
      </p:pic>
    </p:spTree>
    <p:extLst>
      <p:ext uri="{BB962C8B-B14F-4D97-AF65-F5344CB8AC3E}">
        <p14:creationId xmlns:p14="http://schemas.microsoft.com/office/powerpoint/2010/main" val="3477321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588375" cy="838200"/>
          </a:xfrm>
        </p:spPr>
        <p:txBody>
          <a:bodyPr/>
          <a:lstStyle/>
          <a:p>
            <a:r>
              <a:rPr lang="en-US" dirty="0" smtClean="0"/>
              <a:t>SRST Demo Case</a:t>
            </a:r>
            <a:endParaRPr lang="en-US" dirty="0"/>
          </a:p>
        </p:txBody>
      </p:sp>
      <p:sp>
        <p:nvSpPr>
          <p:cNvPr id="3" name="Content Placeholder 2"/>
          <p:cNvSpPr>
            <a:spLocks noGrp="1"/>
          </p:cNvSpPr>
          <p:nvPr>
            <p:ph idx="1"/>
          </p:nvPr>
        </p:nvSpPr>
        <p:spPr>
          <a:xfrm>
            <a:off x="228600" y="914400"/>
            <a:ext cx="8550275" cy="4965700"/>
          </a:xfrm>
        </p:spPr>
        <p:txBody>
          <a:bodyPr/>
          <a:lstStyle/>
          <a:p>
            <a:pPr marL="0" marR="0">
              <a:spcBef>
                <a:spcPts val="0"/>
              </a:spcBef>
              <a:spcAft>
                <a:spcPts val="0"/>
              </a:spcAft>
            </a:pPr>
            <a:endParaRPr lang="en-US" sz="1400" dirty="0">
              <a:ea typeface="Times New Roman"/>
            </a:endParaRPr>
          </a:p>
          <a:p>
            <a:endParaRPr lang="en-US" dirty="0"/>
          </a:p>
        </p:txBody>
      </p:sp>
      <p:sp>
        <p:nvSpPr>
          <p:cNvPr id="4" name="Content Placeholder 2"/>
          <p:cNvSpPr txBox="1">
            <a:spLocks/>
          </p:cNvSpPr>
          <p:nvPr/>
        </p:nvSpPr>
        <p:spPr bwMode="auto">
          <a:xfrm>
            <a:off x="228600" y="838200"/>
            <a:ext cx="855027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dirty="0"/>
              <a:t>In SRSV mode, demonstrate MWI functionality on </a:t>
            </a:r>
            <a:r>
              <a:rPr lang="en-US" dirty="0" smtClean="0"/>
              <a:t>SRST </a:t>
            </a:r>
            <a:r>
              <a:rPr lang="en-US" dirty="0"/>
              <a:t>Topology with </a:t>
            </a:r>
            <a:r>
              <a:rPr lang="en-US" dirty="0" smtClean="0"/>
              <a:t>SIP integration</a:t>
            </a:r>
          </a:p>
          <a:p>
            <a:pPr>
              <a:buFont typeface="Wingdings" panose="05000000000000000000" pitchFamily="2" charset="2"/>
              <a:buChar char="ü"/>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28523634"/>
              </p:ext>
            </p:extLst>
          </p:nvPr>
        </p:nvGraphicFramePr>
        <p:xfrm>
          <a:off x="1295400" y="1600200"/>
          <a:ext cx="6096000" cy="4754880"/>
        </p:xfrm>
        <a:graphic>
          <a:graphicData uri="http://schemas.openxmlformats.org/drawingml/2006/table">
            <a:tbl>
              <a:tblPr firstRow="1" bandRow="1">
                <a:tableStyleId>{5C22544A-7EE6-4342-B048-85BDC9FD1C3A}</a:tableStyleId>
              </a:tblPr>
              <a:tblGrid>
                <a:gridCol w="3048000"/>
                <a:gridCol w="3048000"/>
              </a:tblGrid>
              <a:tr h="361747">
                <a:tc>
                  <a:txBody>
                    <a:bodyPr/>
                    <a:lstStyle/>
                    <a:p>
                      <a:r>
                        <a:rPr lang="en-US" dirty="0" smtClean="0"/>
                        <a:t>Action</a:t>
                      </a:r>
                      <a:endParaRPr lang="en-US" dirty="0"/>
                    </a:p>
                  </a:txBody>
                  <a:tcPr/>
                </a:tc>
                <a:tc>
                  <a:txBody>
                    <a:bodyPr/>
                    <a:lstStyle/>
                    <a:p>
                      <a:r>
                        <a:rPr lang="en-US" dirty="0" smtClean="0"/>
                        <a:t>Result</a:t>
                      </a:r>
                      <a:endParaRPr lang="en-US" dirty="0"/>
                    </a:p>
                  </a:txBody>
                  <a:tcPr/>
                </a:tc>
              </a:tr>
              <a:tr h="624385">
                <a:tc>
                  <a:txBody>
                    <a:bodyPr/>
                    <a:lstStyle/>
                    <a:p>
                      <a:r>
                        <a:rPr lang="en-US" dirty="0" smtClean="0"/>
                        <a:t>Drop a message to branch user</a:t>
                      </a:r>
                      <a:r>
                        <a:rPr lang="en-US" baseline="0" dirty="0" smtClean="0"/>
                        <a:t> .</a:t>
                      </a:r>
                      <a:endParaRPr lang="en-US" dirty="0"/>
                    </a:p>
                  </a:txBody>
                  <a:tcPr/>
                </a:tc>
                <a:tc>
                  <a:txBody>
                    <a:bodyPr/>
                    <a:lstStyle/>
                    <a:p>
                      <a:r>
                        <a:rPr lang="en-US" dirty="0" smtClean="0"/>
                        <a:t>MWI should be ON</a:t>
                      </a:r>
                      <a:endParaRPr lang="en-US" dirty="0"/>
                    </a:p>
                  </a:txBody>
                  <a:tcPr/>
                </a:tc>
              </a:tr>
              <a:tr h="36174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Delete the message.</a:t>
                      </a:r>
                      <a:endParaRPr lang="en-US" dirty="0"/>
                    </a:p>
                  </a:txBody>
                  <a:tcPr/>
                </a:tc>
                <a:tc>
                  <a:txBody>
                    <a:bodyPr/>
                    <a:lstStyle/>
                    <a:p>
                      <a:r>
                        <a:rPr lang="en-US" dirty="0" smtClean="0"/>
                        <a:t>MWI should be OFF</a:t>
                      </a:r>
                      <a:endParaRPr lang="en-US" dirty="0"/>
                    </a:p>
                  </a:txBody>
                  <a:tcPr/>
                </a:tc>
              </a:tr>
              <a:tr h="1159572">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Drop another message and check MWI status from REST API</a:t>
                      </a:r>
                    </a:p>
                    <a:p>
                      <a:endParaRPr lang="en-US" dirty="0"/>
                    </a:p>
                  </a:txBody>
                  <a:tcPr/>
                </a:tc>
                <a:tc>
                  <a:txBody>
                    <a:bodyPr/>
                    <a:lstStyle/>
                    <a:p>
                      <a:r>
                        <a:rPr lang="en-US" dirty="0" smtClean="0"/>
                        <a:t>MWI should be ON</a:t>
                      </a:r>
                      <a:endParaRPr lang="en-US" dirty="0"/>
                    </a:p>
                  </a:txBody>
                  <a:tcPr/>
                </a:tc>
              </a:tr>
              <a:tr h="62438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Restore the WAN Outage</a:t>
                      </a:r>
                    </a:p>
                    <a:p>
                      <a:endParaRPr lang="en-US" dirty="0"/>
                    </a:p>
                  </a:txBody>
                  <a:tcPr/>
                </a:tc>
                <a:tc>
                  <a:txBody>
                    <a:bodyPr/>
                    <a:lstStyle/>
                    <a:p>
                      <a:endParaRPr lang="en-US" dirty="0"/>
                    </a:p>
                  </a:txBody>
                  <a:tcPr/>
                </a:tc>
              </a:tr>
              <a:tr h="62438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Perform VM upload</a:t>
                      </a:r>
                    </a:p>
                    <a:p>
                      <a:endParaRPr lang="en-US" dirty="0"/>
                    </a:p>
                  </a:txBody>
                  <a:tcPr/>
                </a:tc>
                <a:tc>
                  <a:txBody>
                    <a:bodyPr/>
                    <a:lstStyle/>
                    <a:p>
                      <a:r>
                        <a:rPr lang="en-US" dirty="0" smtClean="0"/>
                        <a:t>VM</a:t>
                      </a:r>
                      <a:r>
                        <a:rPr lang="en-US" baseline="0" dirty="0" smtClean="0"/>
                        <a:t> </a:t>
                      </a:r>
                      <a:r>
                        <a:rPr lang="en-US" dirty="0" smtClean="0"/>
                        <a:t>Upload is successful.</a:t>
                      </a:r>
                      <a:endParaRPr lang="en-US" dirty="0"/>
                    </a:p>
                  </a:txBody>
                  <a:tcPr/>
                </a:tc>
              </a:tr>
              <a:tr h="89197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Check the MWI status on Central server</a:t>
                      </a:r>
                    </a:p>
                    <a:p>
                      <a:endParaRPr lang="en-US" dirty="0"/>
                    </a:p>
                  </a:txBody>
                  <a:tcPr/>
                </a:tc>
                <a:tc>
                  <a:txBody>
                    <a:bodyPr/>
                    <a:lstStyle/>
                    <a:p>
                      <a:r>
                        <a:rPr lang="en-US" dirty="0" smtClean="0"/>
                        <a:t>MWI should</a:t>
                      </a:r>
                      <a:r>
                        <a:rPr lang="en-US" baseline="0" dirty="0" smtClean="0"/>
                        <a:t> be ON.</a:t>
                      </a:r>
                      <a:endParaRPr lang="en-US" dirty="0"/>
                    </a:p>
                  </a:txBody>
                  <a:tcPr/>
                </a:tc>
              </a:tr>
            </a:tbl>
          </a:graphicData>
        </a:graphic>
      </p:graphicFrame>
    </p:spTree>
    <p:extLst>
      <p:ext uri="{BB962C8B-B14F-4D97-AF65-F5344CB8AC3E}">
        <p14:creationId xmlns:p14="http://schemas.microsoft.com/office/powerpoint/2010/main" val="3447170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themeOverride>
</file>

<file path=docProps/app.xml><?xml version="1.0" encoding="utf-8"?>
<Properties xmlns="http://schemas.openxmlformats.org/officeDocument/2006/extended-properties" xmlns:vt="http://schemas.openxmlformats.org/officeDocument/2006/docPropsVTypes">
  <Template/>
  <TotalTime>49813</TotalTime>
  <Words>349</Words>
  <Application>Microsoft Office PowerPoint</Application>
  <PresentationFormat>On-screen Show (4:3)</PresentationFormat>
  <Paragraphs>84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Cisco Arial 4x3 template_dark</vt:lpstr>
      <vt:lpstr>SRSV MWI Functionality Unity Connection 10.5</vt:lpstr>
      <vt:lpstr>PowerPoint Presentation</vt:lpstr>
      <vt:lpstr>Agenda</vt:lpstr>
      <vt:lpstr>What’s New - About</vt:lpstr>
      <vt:lpstr>What’s New – Phone System UI Changes</vt:lpstr>
      <vt:lpstr>What’s New – Port Group UI Changes</vt:lpstr>
      <vt:lpstr>What’s New – Port UI Changes</vt:lpstr>
      <vt:lpstr>SRST Topology</vt:lpstr>
      <vt:lpstr>SRST Demo Case</vt:lpstr>
      <vt:lpstr>PowerPoint Presentation</vt:lpstr>
      <vt:lpstr>PowerPoint Presentation</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 MWI TAC TOI</dc:title>
  <dc:creator>sausaxen</dc:creator>
  <cp:lastModifiedBy>pamunjal</cp:lastModifiedBy>
  <cp:revision>2601</cp:revision>
  <dcterms:created xsi:type="dcterms:W3CDTF">2012-08-27T10:18:31Z</dcterms:created>
  <dcterms:modified xsi:type="dcterms:W3CDTF">2014-05-14T12:24:08Z</dcterms:modified>
</cp:coreProperties>
</file>