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32" r:id="rId1"/>
  </p:sldMasterIdLst>
  <p:notesMasterIdLst>
    <p:notesMasterId r:id="rId30"/>
  </p:notesMasterIdLst>
  <p:sldIdLst>
    <p:sldId id="731" r:id="rId2"/>
    <p:sldId id="722" r:id="rId3"/>
    <p:sldId id="723" r:id="rId4"/>
    <p:sldId id="724" r:id="rId5"/>
    <p:sldId id="725" r:id="rId6"/>
    <p:sldId id="727" r:id="rId7"/>
    <p:sldId id="766" r:id="rId8"/>
    <p:sldId id="755" r:id="rId9"/>
    <p:sldId id="767" r:id="rId10"/>
    <p:sldId id="761" r:id="rId11"/>
    <p:sldId id="768" r:id="rId12"/>
    <p:sldId id="765" r:id="rId13"/>
    <p:sldId id="760" r:id="rId14"/>
    <p:sldId id="742" r:id="rId15"/>
    <p:sldId id="756" r:id="rId16"/>
    <p:sldId id="773" r:id="rId17"/>
    <p:sldId id="757" r:id="rId18"/>
    <p:sldId id="745" r:id="rId19"/>
    <p:sldId id="728" r:id="rId20"/>
    <p:sldId id="729" r:id="rId21"/>
    <p:sldId id="736" r:id="rId22"/>
    <p:sldId id="772" r:id="rId23"/>
    <p:sldId id="769" r:id="rId24"/>
    <p:sldId id="774" r:id="rId25"/>
    <p:sldId id="770" r:id="rId26"/>
    <p:sldId id="775" r:id="rId27"/>
    <p:sldId id="730" r:id="rId28"/>
    <p:sldId id="584" r:id="rId29"/>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rpreet S. Sachdeva" initials="GSS" lastIdx="46" clrIdx="0"/>
  <p:cmAuthor id="1" name="nikkumar" initials="n" lastIdx="10" clrIdx="1"/>
  <p:cmAuthor id="2" name="gusachde" initials="GSS" lastIdx="20" clrIdx="2"/>
  <p:cmAuthor id="3" name="samehrot" initials="s" lastIdx="20" clrIdx="3"/>
  <p:cmAuthor id="4" name="anigoyal" initials="a" lastIdx="1" clrIdx="4"/>
  <p:cmAuthor id="5" name="ranchou" initials="r" lastIdx="23" clrIdx="5"/>
  <p:cmAuthor id="6" name="igautam" initials="i" lastIdx="17"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522F"/>
    <a:srgbClr val="09242D"/>
    <a:srgbClr val="0A2730"/>
    <a:srgbClr val="0B2D37"/>
    <a:srgbClr val="08222A"/>
    <a:srgbClr val="0C344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1" autoAdjust="0"/>
    <p:restoredTop sz="91597" autoAdjust="0"/>
  </p:normalViewPr>
  <p:slideViewPr>
    <p:cSldViewPr>
      <p:cViewPr>
        <p:scale>
          <a:sx n="93" d="100"/>
          <a:sy n="93" d="100"/>
        </p:scale>
        <p:origin x="-918" y="-72"/>
      </p:cViewPr>
      <p:guideLst>
        <p:guide orient="horz" pos="162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70" d="100"/>
          <a:sy n="70"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1DA1A64-EDA4-451E-A858-112D5A5BBA06}" type="datetimeFigureOut">
              <a:rPr lang="en-US"/>
              <a:pPr>
                <a:defRPr/>
              </a:pPr>
              <a:t>5/14/2014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EFFD637-9BD9-4793-A615-8C7AA4EC6411}" type="slidenum">
              <a:rPr lang="en-US"/>
              <a:pPr>
                <a:defRPr/>
              </a:pPr>
              <a:t>‹#›</a:t>
            </a:fld>
            <a:endParaRPr lang="en-US" dirty="0"/>
          </a:p>
        </p:txBody>
      </p:sp>
    </p:spTree>
    <p:extLst>
      <p:ext uri="{BB962C8B-B14F-4D97-AF65-F5344CB8AC3E}">
        <p14:creationId xmlns:p14="http://schemas.microsoft.com/office/powerpoint/2010/main" val="3074367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2F1D5E0-D44A-4385-964F-8CB86F72B262}" type="slidenum">
              <a:rPr lang="en-US" smtClean="0">
                <a:solidFill>
                  <a:srgbClr val="000000"/>
                </a:solidFill>
                <a:latin typeface="Calibri" pitchFamily="34" charset="0"/>
              </a:rPr>
              <a:pPr fontAlgn="base">
                <a:spcBef>
                  <a:spcPct val="0"/>
                </a:spcBef>
                <a:spcAft>
                  <a:spcPct val="0"/>
                </a:spcAft>
                <a:defRPr/>
              </a:pPr>
              <a:t>1</a:t>
            </a:fld>
            <a:endParaRPr lang="en-US" dirty="0" smtClean="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Works the same as all other LDAP fields, LDAP values that have a corresponding CUC value are synchronized.</a:t>
            </a:r>
          </a:p>
          <a:p>
            <a:r>
              <a:rPr lang="en-US" dirty="0" smtClean="0"/>
              <a:t>When none is used, the directory </a:t>
            </a:r>
            <a:r>
              <a:rPr lang="en-US" dirty="0" err="1" smtClean="0"/>
              <a:t>uri</a:t>
            </a:r>
            <a:r>
              <a:rPr lang="en-US" dirty="0" smtClean="0"/>
              <a:t> is not synched and can be edited on</a:t>
            </a:r>
            <a:r>
              <a:rPr lang="en-US" baseline="0" dirty="0" smtClean="0"/>
              <a:t> the</a:t>
            </a:r>
            <a:r>
              <a:rPr lang="en-US" dirty="0" smtClean="0"/>
              <a:t> user page</a:t>
            </a:r>
          </a:p>
          <a:p>
            <a:r>
              <a:rPr lang="en-US" dirty="0" err="1" smtClean="0"/>
              <a:t>msRTCSP</a:t>
            </a:r>
            <a:r>
              <a:rPr lang="en-US" dirty="0" smtClean="0"/>
              <a:t> only available for Microsoft Active Directory</a:t>
            </a:r>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11</a:t>
            </a:fld>
            <a:endParaRPr lang="en-US" dirty="0"/>
          </a:p>
        </p:txBody>
      </p:sp>
    </p:spTree>
    <p:extLst>
      <p:ext uri="{BB962C8B-B14F-4D97-AF65-F5344CB8AC3E}">
        <p14:creationId xmlns:p14="http://schemas.microsoft.com/office/powerpoint/2010/main" val="950214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Previously,</a:t>
            </a:r>
            <a:r>
              <a:rPr lang="en-US" baseline="0" dirty="0" smtClean="0"/>
              <a:t> only phone number could be used for TRAP calls. Now, we can do the same thing via URI as well.</a:t>
            </a:r>
          </a:p>
          <a:p>
            <a:r>
              <a:rPr lang="en-US" baseline="0" dirty="0" smtClean="0"/>
              <a:t>REST APIs are supported for all CUC Clients.</a:t>
            </a:r>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14</a:t>
            </a:fld>
            <a:endParaRPr lang="en-US" dirty="0"/>
          </a:p>
        </p:txBody>
      </p:sp>
    </p:spTree>
    <p:extLst>
      <p:ext uri="{BB962C8B-B14F-4D97-AF65-F5344CB8AC3E}">
        <p14:creationId xmlns:p14="http://schemas.microsoft.com/office/powerpoint/2010/main" val="2294548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MWI</a:t>
            </a:r>
            <a:r>
              <a:rPr lang="en-US" baseline="0" dirty="0" smtClean="0"/>
              <a:t> is not supported via URI.</a:t>
            </a:r>
            <a:endParaRPr lang="en-US" dirty="0" smtClean="0"/>
          </a:p>
          <a:p>
            <a:r>
              <a:rPr lang="en-US" dirty="0" smtClean="0"/>
              <a:t>Notification dial-out calls will land on the configured URI</a:t>
            </a:r>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17</a:t>
            </a:fld>
            <a:endParaRPr lang="en-US" dirty="0"/>
          </a:p>
        </p:txBody>
      </p:sp>
    </p:spTree>
    <p:extLst>
      <p:ext uri="{BB962C8B-B14F-4D97-AF65-F5344CB8AC3E}">
        <p14:creationId xmlns:p14="http://schemas.microsoft.com/office/powerpoint/2010/main" val="2745890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Note: For all the nodes on 10.0 version and below, URI is not supported. So, URI</a:t>
            </a:r>
            <a:r>
              <a:rPr lang="en-US" baseline="0" dirty="0" smtClean="0"/>
              <a:t> value will be restricted on all those nodes and only be replicated on 10.5 and above nodes.</a:t>
            </a:r>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18</a:t>
            </a:fld>
            <a:endParaRPr lang="en-US" dirty="0"/>
          </a:p>
        </p:txBody>
      </p:sp>
    </p:spTree>
    <p:extLst>
      <p:ext uri="{BB962C8B-B14F-4D97-AF65-F5344CB8AC3E}">
        <p14:creationId xmlns:p14="http://schemas.microsoft.com/office/powerpoint/2010/main" val="3493431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Incoming Call Flow for Attempt Sign In shows</a:t>
            </a:r>
            <a:r>
              <a:rPr lang="en-US" baseline="0" dirty="0" smtClean="0"/>
              <a:t> that with option 3 (recommended) enabled on SIP trunk, the call searches for the URI of the user and tries to connect via it. In this case, URI of the user is </a:t>
            </a:r>
            <a:r>
              <a:rPr lang="en-US" sz="1200" b="1" dirty="0" smtClean="0"/>
              <a:t>&lt;</a:t>
            </a:r>
            <a:r>
              <a:rPr lang="en-US" sz="1200" b="1" dirty="0" err="1" smtClean="0"/>
              <a:t>sip:john@server.cisco.com</a:t>
            </a:r>
            <a:r>
              <a:rPr lang="en-US" sz="1200" b="1" dirty="0" smtClean="0"/>
              <a:t>&gt; </a:t>
            </a:r>
            <a:r>
              <a:rPr lang="en-US" sz="1200" b="0" baseline="0" dirty="0" smtClean="0"/>
              <a:t> and hence establishes the call flow via URI. After searching for the URI, it will search for user’s extension (DN) to connect.</a:t>
            </a:r>
            <a:endParaRPr lang="en-US" dirty="0"/>
          </a:p>
        </p:txBody>
      </p:sp>
      <p:sp>
        <p:nvSpPr>
          <p:cNvPr id="4" name="Slide Number Placeholder 3"/>
          <p:cNvSpPr>
            <a:spLocks noGrp="1"/>
          </p:cNvSpPr>
          <p:nvPr>
            <p:ph type="sldNum" sz="quarter" idx="10"/>
          </p:nvPr>
        </p:nvSpPr>
        <p:spPr/>
        <p:txBody>
          <a:bodyPr/>
          <a:lstStyle/>
          <a:p>
            <a:fld id="{5948B5AB-7E5F-48FE-8E3F-56024479D754}" type="slidenum">
              <a:rPr lang="en-US" smtClean="0"/>
              <a:t>19</a:t>
            </a:fld>
            <a:endParaRPr lang="en-US"/>
          </a:p>
        </p:txBody>
      </p:sp>
    </p:spTree>
    <p:extLst>
      <p:ext uri="{BB962C8B-B14F-4D97-AF65-F5344CB8AC3E}">
        <p14:creationId xmlns:p14="http://schemas.microsoft.com/office/powerpoint/2010/main" val="1334559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Incoming Call Flow RNA shows</a:t>
            </a:r>
            <a:r>
              <a:rPr lang="en-US" baseline="0" dirty="0" smtClean="0"/>
              <a:t> that with option 3 (recommended) enabled on SIP trunk, the call searches for the URI of the user and tries to connect via it. In this case, URI of the user is </a:t>
            </a:r>
            <a:r>
              <a:rPr lang="en-US" sz="1200" b="1" dirty="0" smtClean="0"/>
              <a:t>&lt;sip:john@server.cisco.com&gt; </a:t>
            </a:r>
            <a:r>
              <a:rPr lang="en-US" sz="1200" b="0" baseline="0" dirty="0" smtClean="0"/>
              <a:t> and hence establishes the call flow via URI. After searching for the URI, it will search for user’s extension (DN) to connect and then establishes a connection to record the message for the user.</a:t>
            </a:r>
            <a:endParaRPr lang="en-US" dirty="0" smtClean="0"/>
          </a:p>
          <a:p>
            <a:endParaRPr lang="en-US" dirty="0"/>
          </a:p>
        </p:txBody>
      </p:sp>
      <p:sp>
        <p:nvSpPr>
          <p:cNvPr id="4" name="Slide Number Placeholder 3"/>
          <p:cNvSpPr>
            <a:spLocks noGrp="1"/>
          </p:cNvSpPr>
          <p:nvPr>
            <p:ph type="sldNum" sz="quarter" idx="10"/>
          </p:nvPr>
        </p:nvSpPr>
        <p:spPr/>
        <p:txBody>
          <a:bodyPr/>
          <a:lstStyle/>
          <a:p>
            <a:fld id="{5948B5AB-7E5F-48FE-8E3F-56024479D754}" type="slidenum">
              <a:rPr lang="en-US" smtClean="0"/>
              <a:t>20</a:t>
            </a:fld>
            <a:endParaRPr lang="en-US"/>
          </a:p>
        </p:txBody>
      </p:sp>
    </p:spTree>
    <p:extLst>
      <p:ext uri="{BB962C8B-B14F-4D97-AF65-F5344CB8AC3E}">
        <p14:creationId xmlns:p14="http://schemas.microsoft.com/office/powerpoint/2010/main" val="3323635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URI outgoing call flow for Notification Devices is same as trap</a:t>
            </a:r>
            <a:r>
              <a:rPr lang="en-US" baseline="0" dirty="0" smtClean="0"/>
              <a:t> or any other outgoing call flow for URI.</a:t>
            </a:r>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21</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dirty="0" smtClean="0"/>
              <a:t>In case of HTTPS, </a:t>
            </a:r>
            <a:r>
              <a:rPr lang="en-US" sz="1200" dirty="0" err="1" smtClean="0"/>
              <a:t>DigiNet</a:t>
            </a:r>
            <a:r>
              <a:rPr lang="en-US" sz="1200" dirty="0" smtClean="0"/>
              <a:t> or CCI, check that the USN values for all the nodes are updated and the users are replicated successfully. Verify that the users are replicated successfully over the remote nodes.</a:t>
            </a:r>
          </a:p>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22</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23</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24</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4" tIns="45703" rIns="91404" bIns="45703" anchor="b"/>
          <a:lstStyle>
            <a:lvl1pPr defTabSz="928688" eaLnBrk="0" hangingPunct="0">
              <a:defRPr>
                <a:solidFill>
                  <a:schemeClr val="tx1"/>
                </a:solidFill>
                <a:latin typeface="Arial" charset="0"/>
                <a:cs typeface="Arial" charset="0"/>
              </a:defRPr>
            </a:lvl1pPr>
            <a:lvl2pPr marL="742950" indent="-285750" defTabSz="928688" eaLnBrk="0" hangingPunct="0">
              <a:defRPr>
                <a:solidFill>
                  <a:schemeClr val="tx1"/>
                </a:solidFill>
                <a:latin typeface="Arial" charset="0"/>
                <a:cs typeface="Arial" charset="0"/>
              </a:defRPr>
            </a:lvl2pPr>
            <a:lvl3pPr marL="1143000" indent="-228600" defTabSz="928688" eaLnBrk="0" hangingPunct="0">
              <a:defRPr>
                <a:solidFill>
                  <a:schemeClr val="tx1"/>
                </a:solidFill>
                <a:latin typeface="Arial" charset="0"/>
                <a:cs typeface="Arial" charset="0"/>
              </a:defRPr>
            </a:lvl3pPr>
            <a:lvl4pPr marL="1600200" indent="-228600" defTabSz="928688" eaLnBrk="0" hangingPunct="0">
              <a:defRPr>
                <a:solidFill>
                  <a:schemeClr val="tx1"/>
                </a:solidFill>
                <a:latin typeface="Arial" charset="0"/>
                <a:cs typeface="Arial" charset="0"/>
              </a:defRPr>
            </a:lvl4pPr>
            <a:lvl5pPr marL="2057400" indent="-228600" defTabSz="928688" eaLnBrk="0" hangingPunct="0">
              <a:defRPr>
                <a:solidFill>
                  <a:schemeClr val="tx1"/>
                </a:solidFill>
                <a:latin typeface="Arial" charset="0"/>
                <a:cs typeface="Arial" charset="0"/>
              </a:defRPr>
            </a:lvl5pPr>
            <a:lvl6pPr marL="2514600" indent="-228600" defTabSz="928688" eaLnBrk="0" fontAlgn="base" hangingPunct="0">
              <a:spcBef>
                <a:spcPct val="0"/>
              </a:spcBef>
              <a:spcAft>
                <a:spcPct val="0"/>
              </a:spcAft>
              <a:defRPr>
                <a:solidFill>
                  <a:schemeClr val="tx1"/>
                </a:solidFill>
                <a:latin typeface="Arial" charset="0"/>
                <a:cs typeface="Arial" charset="0"/>
              </a:defRPr>
            </a:lvl6pPr>
            <a:lvl7pPr marL="2971800" indent="-228600" defTabSz="928688" eaLnBrk="0" fontAlgn="base" hangingPunct="0">
              <a:spcBef>
                <a:spcPct val="0"/>
              </a:spcBef>
              <a:spcAft>
                <a:spcPct val="0"/>
              </a:spcAft>
              <a:defRPr>
                <a:solidFill>
                  <a:schemeClr val="tx1"/>
                </a:solidFill>
                <a:latin typeface="Arial" charset="0"/>
                <a:cs typeface="Arial" charset="0"/>
              </a:defRPr>
            </a:lvl7pPr>
            <a:lvl8pPr marL="3429000" indent="-228600" defTabSz="928688" eaLnBrk="0" fontAlgn="base" hangingPunct="0">
              <a:spcBef>
                <a:spcPct val="0"/>
              </a:spcBef>
              <a:spcAft>
                <a:spcPct val="0"/>
              </a:spcAft>
              <a:defRPr>
                <a:solidFill>
                  <a:schemeClr val="tx1"/>
                </a:solidFill>
                <a:latin typeface="Arial" charset="0"/>
                <a:cs typeface="Arial" charset="0"/>
              </a:defRPr>
            </a:lvl8pPr>
            <a:lvl9pPr marL="3886200" indent="-228600" defTabSz="928688" eaLnBrk="0" fontAlgn="base" hangingPunct="0">
              <a:spcBef>
                <a:spcPct val="0"/>
              </a:spcBef>
              <a:spcAft>
                <a:spcPct val="0"/>
              </a:spcAft>
              <a:defRPr>
                <a:solidFill>
                  <a:schemeClr val="tx1"/>
                </a:solidFill>
                <a:latin typeface="Arial" charset="0"/>
                <a:cs typeface="Arial" charset="0"/>
              </a:defRPr>
            </a:lvl9pPr>
          </a:lstStyle>
          <a:p>
            <a:pPr algn="r" eaLnBrk="1" hangingPunct="1"/>
            <a:fld id="{CF48512A-A5AE-4194-A272-CB1B5B675422}" type="slidenum">
              <a:rPr lang="en-US" sz="3000" b="1">
                <a:solidFill>
                  <a:srgbClr val="000000"/>
                </a:solidFill>
                <a:ea typeface="MS PGothic" pitchFamily="34" charset="-128"/>
              </a:rPr>
              <a:pPr algn="r" eaLnBrk="1" hangingPunct="1"/>
              <a:t>2</a:t>
            </a:fld>
            <a:endParaRPr lang="en-US" sz="3000" b="1" dirty="0">
              <a:solidFill>
                <a:srgbClr val="000000"/>
              </a:solidFill>
              <a:ea typeface="MS PGothic" pitchFamily="34" charset="-128"/>
            </a:endParaRPr>
          </a:p>
        </p:txBody>
      </p:sp>
      <p:sp>
        <p:nvSpPr>
          <p:cNvPr id="129027" name="Rectangle 11"/>
          <p:cNvSpPr txBox="1">
            <a:spLocks noGrp="1" noChangeArrowheads="1"/>
          </p:cNvSpPr>
          <p:nvPr/>
        </p:nvSpPr>
        <p:spPr bwMode="auto">
          <a:xfrm>
            <a:off x="5800725" y="8537575"/>
            <a:ext cx="795338"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489" tIns="0" rIns="18489" bIns="0" anchor="b"/>
          <a:lstStyle>
            <a:lvl1pPr defTabSz="901700" eaLnBrk="0" hangingPunct="0">
              <a:defRPr>
                <a:solidFill>
                  <a:schemeClr val="tx1"/>
                </a:solidFill>
                <a:latin typeface="Arial" charset="0"/>
                <a:cs typeface="Arial" charset="0"/>
              </a:defRPr>
            </a:lvl1pPr>
            <a:lvl2pPr marL="742950" indent="-285750" defTabSz="901700" eaLnBrk="0" hangingPunct="0">
              <a:defRPr>
                <a:solidFill>
                  <a:schemeClr val="tx1"/>
                </a:solidFill>
                <a:latin typeface="Arial" charset="0"/>
                <a:cs typeface="Arial" charset="0"/>
              </a:defRPr>
            </a:lvl2pPr>
            <a:lvl3pPr marL="1143000" indent="-228600" defTabSz="901700" eaLnBrk="0" hangingPunct="0">
              <a:defRPr>
                <a:solidFill>
                  <a:schemeClr val="tx1"/>
                </a:solidFill>
                <a:latin typeface="Arial" charset="0"/>
                <a:cs typeface="Arial" charset="0"/>
              </a:defRPr>
            </a:lvl3pPr>
            <a:lvl4pPr marL="1600200" indent="-228600" defTabSz="901700" eaLnBrk="0" hangingPunct="0">
              <a:defRPr>
                <a:solidFill>
                  <a:schemeClr val="tx1"/>
                </a:solidFill>
                <a:latin typeface="Arial" charset="0"/>
                <a:cs typeface="Arial" charset="0"/>
              </a:defRPr>
            </a:lvl4pPr>
            <a:lvl5pPr marL="2057400" indent="-228600" defTabSz="901700" eaLnBrk="0" hangingPunct="0">
              <a:defRPr>
                <a:solidFill>
                  <a:schemeClr val="tx1"/>
                </a:solidFill>
                <a:latin typeface="Arial" charset="0"/>
                <a:cs typeface="Arial" charset="0"/>
              </a:defRPr>
            </a:lvl5pPr>
            <a:lvl6pPr marL="2514600" indent="-228600" defTabSz="901700" eaLnBrk="0" fontAlgn="base" hangingPunct="0">
              <a:spcBef>
                <a:spcPct val="0"/>
              </a:spcBef>
              <a:spcAft>
                <a:spcPct val="0"/>
              </a:spcAft>
              <a:defRPr>
                <a:solidFill>
                  <a:schemeClr val="tx1"/>
                </a:solidFill>
                <a:latin typeface="Arial" charset="0"/>
                <a:cs typeface="Arial" charset="0"/>
              </a:defRPr>
            </a:lvl6pPr>
            <a:lvl7pPr marL="2971800" indent="-228600" defTabSz="901700" eaLnBrk="0" fontAlgn="base" hangingPunct="0">
              <a:spcBef>
                <a:spcPct val="0"/>
              </a:spcBef>
              <a:spcAft>
                <a:spcPct val="0"/>
              </a:spcAft>
              <a:defRPr>
                <a:solidFill>
                  <a:schemeClr val="tx1"/>
                </a:solidFill>
                <a:latin typeface="Arial" charset="0"/>
                <a:cs typeface="Arial" charset="0"/>
              </a:defRPr>
            </a:lvl7pPr>
            <a:lvl8pPr marL="3429000" indent="-228600" defTabSz="901700" eaLnBrk="0" fontAlgn="base" hangingPunct="0">
              <a:spcBef>
                <a:spcPct val="0"/>
              </a:spcBef>
              <a:spcAft>
                <a:spcPct val="0"/>
              </a:spcAft>
              <a:defRPr>
                <a:solidFill>
                  <a:schemeClr val="tx1"/>
                </a:solidFill>
                <a:latin typeface="Arial" charset="0"/>
                <a:cs typeface="Arial" charset="0"/>
              </a:defRPr>
            </a:lvl8pPr>
            <a:lvl9pPr marL="3886200" indent="-228600" defTabSz="901700" eaLnBrk="0" fontAlgn="base" hangingPunct="0">
              <a:spcBef>
                <a:spcPct val="0"/>
              </a:spcBef>
              <a:spcAft>
                <a:spcPct val="0"/>
              </a:spcAft>
              <a:defRPr>
                <a:solidFill>
                  <a:schemeClr val="tx1"/>
                </a:solidFill>
                <a:latin typeface="Arial" charset="0"/>
                <a:cs typeface="Arial" charset="0"/>
              </a:defRPr>
            </a:lvl9pPr>
          </a:lstStyle>
          <a:p>
            <a:pPr algn="r" eaLnBrk="1" hangingPunct="1"/>
            <a:fld id="{C2C9DA1F-09DD-4A8A-A558-2A67C95445DA}" type="slidenum">
              <a:rPr lang="en-GB" sz="800" b="1">
                <a:solidFill>
                  <a:srgbClr val="000000"/>
                </a:solidFill>
                <a:ea typeface="MS PGothic" pitchFamily="34" charset="-128"/>
              </a:rPr>
              <a:pPr algn="r" eaLnBrk="1" hangingPunct="1"/>
              <a:t>2</a:t>
            </a:fld>
            <a:endParaRPr lang="en-GB" sz="800" b="1" dirty="0">
              <a:solidFill>
                <a:srgbClr val="000000"/>
              </a:solidFill>
              <a:ea typeface="MS PGothic" pitchFamily="34" charset="-128"/>
            </a:endParaRPr>
          </a:p>
        </p:txBody>
      </p:sp>
      <p:sp>
        <p:nvSpPr>
          <p:cNvPr id="129028" name="Rectangle 2"/>
          <p:cNvSpPr>
            <a:spLocks noGrp="1" noRot="1" noChangeAspect="1" noChangeArrowheads="1" noTextEdit="1"/>
          </p:cNvSpPr>
          <p:nvPr>
            <p:ph type="sldImg"/>
          </p:nvPr>
        </p:nvSpPr>
        <p:spPr bwMode="auto">
          <a:xfrm>
            <a:off x="-28575" y="242888"/>
            <a:ext cx="6972300" cy="3922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dirty="0" smtClean="0">
              <a:ea typeface="MS PGothic"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25</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26</a:t>
            </a:fld>
            <a:endParaRPr lang="en-US" dirty="0"/>
          </a:p>
        </p:txBody>
      </p:sp>
    </p:spTree>
    <p:extLst>
      <p:ext uri="{BB962C8B-B14F-4D97-AF65-F5344CB8AC3E}">
        <p14:creationId xmlns:p14="http://schemas.microsoft.com/office/powerpoint/2010/main" val="42199380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27</a:t>
            </a:fld>
            <a:endParaRPr lang="en-US" dirty="0"/>
          </a:p>
        </p:txBody>
      </p:sp>
    </p:spTree>
    <p:extLst>
      <p:ext uri="{BB962C8B-B14F-4D97-AF65-F5344CB8AC3E}">
        <p14:creationId xmlns:p14="http://schemas.microsoft.com/office/powerpoint/2010/main" val="2951798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88068"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13724212-0B88-4038-B9DC-6208A945AACA}" type="slidenum">
              <a:rPr lang="en-US" smtClean="0">
                <a:latin typeface="Calibri" pitchFamily="34" charset="0"/>
              </a:rPr>
              <a:pPr fontAlgn="base">
                <a:spcBef>
                  <a:spcPct val="0"/>
                </a:spcBef>
                <a:spcAft>
                  <a:spcPct val="0"/>
                </a:spcAft>
                <a:defRPr/>
              </a:pPr>
              <a:t>28</a:t>
            </a:fld>
            <a:endParaRPr lang="en-US" dirty="0"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916231-34BA-48D6-BB8A-BF07586B5783}"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65E3139-207E-4258-951A-BB81B9ACFB58}"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916231-34BA-48D6-BB8A-BF07586B578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03B9BC-F19E-486E-B284-2177AE160D2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03B9BC-F19E-486E-B284-2177AE160D2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03B9BC-F19E-486E-B284-2177AE160D21}"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Works the same as all other LDAP fields, LDAP values that have a corresponding CUC value are synchronized.</a:t>
            </a:r>
          </a:p>
          <a:p>
            <a:r>
              <a:rPr lang="en-US" dirty="0" smtClean="0"/>
              <a:t>When none is used, the directory </a:t>
            </a:r>
            <a:r>
              <a:rPr lang="en-US" dirty="0" err="1" smtClean="0"/>
              <a:t>uri</a:t>
            </a:r>
            <a:r>
              <a:rPr lang="en-US" dirty="0" smtClean="0"/>
              <a:t> is not synched and can be edited on</a:t>
            </a:r>
            <a:r>
              <a:rPr lang="en-US" baseline="0" dirty="0" smtClean="0"/>
              <a:t> the</a:t>
            </a:r>
            <a:r>
              <a:rPr lang="en-US" dirty="0" smtClean="0"/>
              <a:t> user page</a:t>
            </a:r>
          </a:p>
          <a:p>
            <a:r>
              <a:rPr lang="en-US" dirty="0" err="1" smtClean="0"/>
              <a:t>msRTCSP</a:t>
            </a:r>
            <a:r>
              <a:rPr lang="en-US" dirty="0" smtClean="0"/>
              <a:t> only available for Microsoft Active Directory</a:t>
            </a:r>
          </a:p>
        </p:txBody>
      </p:sp>
      <p:sp>
        <p:nvSpPr>
          <p:cNvPr id="4" name="Slide Number Placeholder 3"/>
          <p:cNvSpPr>
            <a:spLocks noGrp="1"/>
          </p:cNvSpPr>
          <p:nvPr>
            <p:ph type="sldNum" sz="quarter" idx="10"/>
          </p:nvPr>
        </p:nvSpPr>
        <p:spPr/>
        <p:txBody>
          <a:bodyPr/>
          <a:lstStyle/>
          <a:p>
            <a:pPr>
              <a:defRPr/>
            </a:pPr>
            <a:fld id="{0EFFD637-9BD9-4793-A615-8C7AA4EC6411}" type="slidenum">
              <a:rPr lang="en-US" smtClean="0"/>
              <a:pPr>
                <a:defRPr/>
              </a:pPr>
              <a:t>10</a:t>
            </a:fld>
            <a:endParaRPr lang="en-US" dirty="0"/>
          </a:p>
        </p:txBody>
      </p:sp>
    </p:spTree>
    <p:extLst>
      <p:ext uri="{BB962C8B-B14F-4D97-AF65-F5344CB8AC3E}">
        <p14:creationId xmlns:p14="http://schemas.microsoft.com/office/powerpoint/2010/main" val="95021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91" y="4461275"/>
            <a:ext cx="598487" cy="8596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5" y="4461275"/>
            <a:ext cx="473075" cy="859631"/>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30" y="4461275"/>
            <a:ext cx="473075" cy="859631"/>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8" y="623888"/>
            <a:ext cx="657225" cy="31813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3537348"/>
            <a:ext cx="655638" cy="1131094"/>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6" y="1485902"/>
            <a:ext cx="657225" cy="3182541"/>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80" y="4960146"/>
            <a:ext cx="779463" cy="2489597"/>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4960146"/>
            <a:ext cx="657225" cy="1131094"/>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5" y="5039918"/>
            <a:ext cx="663575" cy="4748213"/>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5" y="5001818"/>
            <a:ext cx="779463" cy="4158853"/>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769145"/>
            <a:ext cx="655638" cy="3182541"/>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5" y="1298974"/>
            <a:ext cx="657225" cy="318254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5031564"/>
            <a:ext cx="780312" cy="2489662"/>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6238878"/>
            <a:ext cx="781050" cy="2489597"/>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298974"/>
            <a:ext cx="655638" cy="318254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8" y="1485902"/>
            <a:ext cx="657225" cy="3182541"/>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5" y="3"/>
            <a:ext cx="9129713" cy="4783931"/>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233365"/>
            <a:ext cx="829170" cy="328769"/>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38" name="Rectangle 37"/>
          <p:cNvSpPr/>
          <p:nvPr userDrawn="1"/>
        </p:nvSpPr>
        <p:spPr>
          <a:xfrm>
            <a:off x="5" y="4906566"/>
            <a:ext cx="9129713" cy="236934"/>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9" y="4895618"/>
            <a:ext cx="195480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dirty="0">
                <a:solidFill>
                  <a:srgbClr val="C0C0C0"/>
                </a:solidFill>
              </a:rPr>
              <a:t>© 2012 Cisco and/or its affiliates. All rights reserved.</a:t>
            </a:r>
          </a:p>
        </p:txBody>
      </p:sp>
      <p:sp>
        <p:nvSpPr>
          <p:cNvPr id="40"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42"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E9E0E17-1D85-46C9-878E-A58BA684AD4B}"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8" y="927517"/>
            <a:ext cx="8112125" cy="2189084"/>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3348054"/>
            <a:ext cx="8112126" cy="288131"/>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3576642"/>
            <a:ext cx="8097838" cy="288131"/>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43" y="3924580"/>
            <a:ext cx="8112125" cy="288131"/>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8211253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7" y="324161"/>
            <a:ext cx="8588861"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374306299"/>
      </p:ext>
    </p:extLst>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21456"/>
            <a:ext cx="4123944" cy="62865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200150"/>
            <a:ext cx="4142232" cy="339471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200150"/>
            <a:ext cx="4005072" cy="339471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8" y="221456"/>
            <a:ext cx="4122737" cy="62865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2143705972"/>
      </p:ext>
    </p:extLst>
  </p:cSld>
  <p:clrMapOvr>
    <a:masterClrMapping/>
  </p:clrMapOvr>
  <p:transition>
    <p:wipe dir="r"/>
  </p:transition>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200152"/>
            <a:ext cx="2622550" cy="3293269"/>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9" y="1200151"/>
            <a:ext cx="2593975" cy="3271838"/>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200151"/>
            <a:ext cx="2633662" cy="3250406"/>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75438"/>
            <a:ext cx="2670048" cy="864108"/>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75438"/>
            <a:ext cx="2670048" cy="864108"/>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75438"/>
            <a:ext cx="2670048" cy="864108"/>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1280943163"/>
      </p:ext>
    </p:extLst>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329783"/>
            <a:ext cx="8567244"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9" y="1107281"/>
            <a:ext cx="8439461" cy="3228975"/>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4546588"/>
            <a:ext cx="7461250" cy="20774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597577594"/>
      </p:ext>
    </p:extLst>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072683"/>
            <a:ext cx="8558698"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200150"/>
            <a:ext cx="4005072" cy="281178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460754"/>
            <a:ext cx="3429000" cy="2242566"/>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782487869"/>
      </p:ext>
    </p:extLst>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072683"/>
            <a:ext cx="8558698"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942841246"/>
      </p:ext>
    </p:extLst>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7"/>
          <p:cNvSpPr>
            <a:spLocks noChangeArrowheads="1"/>
          </p:cNvSpPr>
          <p:nvPr/>
        </p:nvSpPr>
        <p:spPr bwMode="white">
          <a:xfrm>
            <a:off x="0" y="0"/>
            <a:ext cx="9144000" cy="13335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5" name="Rectangle 3"/>
          <p:cNvSpPr>
            <a:spLocks noChangeArrowheads="1"/>
          </p:cNvSpPr>
          <p:nvPr/>
        </p:nvSpPr>
        <p:spPr bwMode="hidden">
          <a:xfrm>
            <a:off x="0" y="0"/>
            <a:ext cx="9144000" cy="13335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3" name="Subtitle 2"/>
          <p:cNvSpPr>
            <a:spLocks noGrp="1"/>
          </p:cNvSpPr>
          <p:nvPr>
            <p:ph type="subTitle" idx="1"/>
          </p:nvPr>
        </p:nvSpPr>
        <p:spPr>
          <a:xfrm>
            <a:off x="465201" y="4381979"/>
            <a:ext cx="8112126" cy="288131"/>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61" y="486918"/>
            <a:ext cx="8112125" cy="336042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764828428"/>
      </p:ext>
    </p:extLst>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41825" y="583408"/>
            <a:ext cx="88900" cy="396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439058"/>
            <a:ext cx="4117446" cy="2265389"/>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233172"/>
            <a:ext cx="3895344" cy="4656582"/>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1639906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439058"/>
            <a:ext cx="4117446" cy="2265389"/>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233172"/>
            <a:ext cx="3895344" cy="4656582"/>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2309763341"/>
      </p:ext>
    </p:extLst>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8" y="233365"/>
            <a:ext cx="908367" cy="360170"/>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grpSp>
      <p:sp>
        <p:nvSpPr>
          <p:cNvPr id="3" name="Subtitle 2"/>
          <p:cNvSpPr>
            <a:spLocks noGrp="1"/>
          </p:cNvSpPr>
          <p:nvPr>
            <p:ph type="subTitle" idx="1"/>
          </p:nvPr>
        </p:nvSpPr>
        <p:spPr>
          <a:xfrm>
            <a:off x="236388" y="3209547"/>
            <a:ext cx="4684867" cy="288131"/>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8" y="2462024"/>
            <a:ext cx="4712557" cy="766763"/>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80" y="1438276"/>
            <a:ext cx="2676525" cy="2166938"/>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54971098"/>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5" y="3"/>
            <a:ext cx="9129713" cy="4783931"/>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233365"/>
            <a:ext cx="829170" cy="328769"/>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2" name="Rectangle 21"/>
          <p:cNvSpPr/>
          <p:nvPr userDrawn="1"/>
        </p:nvSpPr>
        <p:spPr>
          <a:xfrm>
            <a:off x="5" y="4906566"/>
            <a:ext cx="9129713" cy="236934"/>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9" y="4895618"/>
            <a:ext cx="195480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dirty="0">
                <a:solidFill>
                  <a:srgbClr val="C0C0C0"/>
                </a:solidFill>
              </a:rPr>
              <a:t>© 2012 Cisco and/or its affiliates. All rights reserved.</a:t>
            </a:r>
          </a:p>
        </p:txBody>
      </p:sp>
      <p:sp>
        <p:nvSpPr>
          <p:cNvPr id="24"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25"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2A7EF333-A1BC-4A85-BFF3-324E774D893F}"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8" y="927517"/>
            <a:ext cx="8112125" cy="2189084"/>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3348054"/>
            <a:ext cx="8112126" cy="288131"/>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3576642"/>
            <a:ext cx="8097838" cy="288131"/>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43" y="3924580"/>
            <a:ext cx="8112125" cy="288131"/>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844735296"/>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43" y="-2683669"/>
            <a:ext cx="1728787" cy="105108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5" y="-483394"/>
            <a:ext cx="1730375" cy="611028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8" y="-483394"/>
            <a:ext cx="1728787" cy="61102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5" y="1283496"/>
            <a:ext cx="1730375" cy="6111479"/>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626271"/>
            <a:ext cx="1728788" cy="6111479"/>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5" y="-2533650"/>
            <a:ext cx="1730375" cy="6111479"/>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4894427"/>
            <a:ext cx="812800"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dirty="0">
                <a:solidFill>
                  <a:srgbClr val="FFFFFF"/>
                </a:solidFill>
              </a:rPr>
              <a:t>Cisco Confidential</a:t>
            </a:r>
          </a:p>
        </p:txBody>
      </p:sp>
      <p:sp>
        <p:nvSpPr>
          <p:cNvPr id="13" name="Rectangle 5"/>
          <p:cNvSpPr>
            <a:spLocks noChangeArrowheads="1"/>
          </p:cNvSpPr>
          <p:nvPr userDrawn="1"/>
        </p:nvSpPr>
        <p:spPr bwMode="ltGray">
          <a:xfrm>
            <a:off x="7762875" y="4894427"/>
            <a:ext cx="812800"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dirty="0">
                <a:solidFill>
                  <a:srgbClr val="FFFFFF"/>
                </a:solidFill>
              </a:rPr>
              <a:t>Cisco Confidential</a:t>
            </a:r>
          </a:p>
        </p:txBody>
      </p:sp>
      <p:sp>
        <p:nvSpPr>
          <p:cNvPr id="14" name="Rectangle 4"/>
          <p:cNvSpPr>
            <a:spLocks noChangeArrowheads="1"/>
          </p:cNvSpPr>
          <p:nvPr userDrawn="1"/>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2012 Cisco and/or its affiliates. All rights reserved.</a:t>
            </a:r>
          </a:p>
        </p:txBody>
      </p:sp>
      <p:sp>
        <p:nvSpPr>
          <p:cNvPr id="15"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D25D1EA-6E7F-4811-AC05-955C986DBCFB}" type="slidenum">
              <a:rPr lang="en-US" sz="600">
                <a:solidFill>
                  <a:srgbClr val="FFFFFF"/>
                </a:solidFill>
              </a:rPr>
              <a:pPr algn="r" defTabSz="814388"/>
              <a:t>‹#›</a:t>
            </a:fld>
            <a:endParaRPr lang="en-US" sz="600" dirty="0">
              <a:solidFill>
                <a:srgbClr val="FFFFFF"/>
              </a:solidFill>
            </a:endParaRPr>
          </a:p>
        </p:txBody>
      </p:sp>
      <p:sp>
        <p:nvSpPr>
          <p:cNvPr id="2" name="Title 1"/>
          <p:cNvSpPr>
            <a:spLocks noGrp="1"/>
          </p:cNvSpPr>
          <p:nvPr>
            <p:ph type="title"/>
          </p:nvPr>
        </p:nvSpPr>
        <p:spPr>
          <a:xfrm>
            <a:off x="237744" y="363475"/>
            <a:ext cx="8755128" cy="3279098"/>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51" y="4019179"/>
            <a:ext cx="8574685" cy="46077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4168759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596505"/>
            <a:ext cx="5348288" cy="3003947"/>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p:nvPr userDrawn="1"/>
        </p:nvSpPr>
        <p:spPr>
          <a:xfrm>
            <a:off x="1892300" y="3595689"/>
            <a:ext cx="5346700" cy="747713"/>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1900238" y="596646"/>
            <a:ext cx="5329238" cy="3003804"/>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3655079"/>
            <a:ext cx="5074070" cy="62865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4047244888"/>
      </p:ext>
    </p:extLst>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43" y="233364"/>
            <a:ext cx="3273425" cy="1844279"/>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233172"/>
            <a:ext cx="3273552" cy="184480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2571750"/>
            <a:ext cx="7009298" cy="1066446"/>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80634778"/>
      </p:ext>
    </p:extLst>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644129"/>
            <a:ext cx="3630612" cy="37719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644652"/>
            <a:ext cx="3630168" cy="37719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546731"/>
            <a:ext cx="4349918" cy="817147"/>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088236096"/>
      </p:ext>
    </p:extLst>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233362"/>
            <a:ext cx="3268662" cy="199548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8" y="233362"/>
            <a:ext cx="3259137" cy="199548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93" y="233363"/>
            <a:ext cx="1806575" cy="98107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2271715"/>
            <a:ext cx="2501900" cy="259437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2271715"/>
            <a:ext cx="4025900" cy="259437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93" y="1263254"/>
            <a:ext cx="1806575" cy="258127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93" y="3887391"/>
            <a:ext cx="1806575" cy="97869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94" y="233363"/>
            <a:ext cx="3267861" cy="1995489"/>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9" y="233363"/>
            <a:ext cx="3272751" cy="1995489"/>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93" y="233363"/>
            <a:ext cx="1806573" cy="98107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2271715"/>
            <a:ext cx="2516104" cy="25942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2271715"/>
            <a:ext cx="4028516" cy="25942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93" y="1257301"/>
            <a:ext cx="1806573" cy="2587058"/>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93" y="3887220"/>
            <a:ext cx="1806573" cy="97869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297584528"/>
      </p:ext>
    </p:extLst>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233365"/>
            <a:ext cx="8477250" cy="4556522"/>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3375" y="4781551"/>
            <a:ext cx="8477250" cy="12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7" name="Rectangle 4"/>
          <p:cNvSpPr>
            <a:spLocks noChangeArrowheads="1"/>
          </p:cNvSpPr>
          <p:nvPr userDrawn="1"/>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2010 Cisco and/or its affiliates. All rights reserved.</a:t>
            </a:r>
          </a:p>
        </p:txBody>
      </p:sp>
      <p:sp>
        <p:nvSpPr>
          <p:cNvPr id="8" name="Rectangle 14"/>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1B567A6-A3E0-490A-998E-2CF7D51C2ABD}" type="slidenum">
              <a:rPr lang="en-US" sz="600">
                <a:solidFill>
                  <a:srgbClr val="C0C0C0"/>
                </a:solidFill>
              </a:rPr>
              <a:pPr algn="r" defTabSz="814388"/>
              <a:t>‹#›</a:t>
            </a:fld>
            <a:endParaRPr lang="en-US" sz="600" dirty="0">
              <a:solidFill>
                <a:srgbClr val="C0C0C0"/>
              </a:solidFill>
            </a:endParaRPr>
          </a:p>
        </p:txBody>
      </p:sp>
      <p:sp>
        <p:nvSpPr>
          <p:cNvPr id="5" name="Picture Placeholder 4"/>
          <p:cNvSpPr>
            <a:spLocks noGrp="1"/>
          </p:cNvSpPr>
          <p:nvPr>
            <p:ph type="pic" sz="quarter" idx="10"/>
          </p:nvPr>
        </p:nvSpPr>
        <p:spPr>
          <a:xfrm>
            <a:off x="333380" y="233174"/>
            <a:ext cx="8474869" cy="4540639"/>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728264829"/>
      </p:ext>
    </p:extLst>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51435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245129706"/>
      </p:ext>
    </p:extLst>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5143500"/>
          </a:xfrm>
          <a:prstGeom prst="rect">
            <a:avLst/>
          </a:prstGeom>
          <a:blipFill dpi="0" rotWithShape="1">
            <a:blip r:embed="rId3" cstate="print">
              <a:alphaModFix amt="2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5" name="Group 3"/>
          <p:cNvGrpSpPr/>
          <p:nvPr userDrawn="1"/>
        </p:nvGrpSpPr>
        <p:grpSpPr>
          <a:xfrm>
            <a:off x="341319" y="4593433"/>
            <a:ext cx="787133" cy="312101"/>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1" name="Media Placeholder 20"/>
          <p:cNvSpPr>
            <a:spLocks noGrp="1"/>
          </p:cNvSpPr>
          <p:nvPr>
            <p:ph type="media" sz="quarter" idx="10"/>
          </p:nvPr>
        </p:nvSpPr>
        <p:spPr>
          <a:xfrm>
            <a:off x="2639917" y="584002"/>
            <a:ext cx="5897880" cy="3319272"/>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3552712132"/>
      </p:ext>
    </p:extLst>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9210655"/>
      </p:ext>
    </p:extLst>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4"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B7B4DE07-0EA7-4ED3-8796-1DD1071BBF5E}" type="slidenum">
              <a:rPr lang="en-US" sz="600">
                <a:solidFill>
                  <a:srgbClr val="C0C0C0"/>
                </a:solidFill>
              </a:rPr>
              <a:pPr algn="r" defTabSz="814388"/>
              <a:t>‹#›</a:t>
            </a:fld>
            <a:endParaRPr lang="en-US" sz="600" dirty="0">
              <a:solidFill>
                <a:srgbClr val="C0C0C0"/>
              </a:solidFill>
            </a:endParaRPr>
          </a:p>
        </p:txBody>
      </p:sp>
    </p:spTree>
    <p:extLst>
      <p:ext uri="{BB962C8B-B14F-4D97-AF65-F5344CB8AC3E}">
        <p14:creationId xmlns:p14="http://schemas.microsoft.com/office/powerpoint/2010/main" val="1807276056"/>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43" y="-2677716"/>
            <a:ext cx="1728787" cy="105108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5" y="-478632"/>
            <a:ext cx="1730375" cy="6111479"/>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8" y="3186114"/>
            <a:ext cx="1728787" cy="6111479"/>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5" y="-2184798"/>
            <a:ext cx="1730375" cy="6111479"/>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4274346"/>
            <a:ext cx="1728788" cy="6111479"/>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5" y="1137047"/>
            <a:ext cx="1730375" cy="611147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FFFFFF"/>
                </a:solidFill>
              </a:rPr>
              <a:t>Cisco Confidential</a:t>
            </a:r>
          </a:p>
        </p:txBody>
      </p:sp>
      <p:sp>
        <p:nvSpPr>
          <p:cNvPr id="14" name="Rectangle 4"/>
          <p:cNvSpPr>
            <a:spLocks noChangeArrowheads="1"/>
          </p:cNvSpPr>
          <p:nvPr userDrawn="1"/>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2012 Cisco and/or its affiliates. All rights reserved.</a:t>
            </a:r>
          </a:p>
        </p:txBody>
      </p:sp>
      <p:sp>
        <p:nvSpPr>
          <p:cNvPr id="15"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93C7DB3F-ECC1-4301-BF11-1D4F91225044}" type="slidenum">
              <a:rPr lang="en-US" sz="600">
                <a:solidFill>
                  <a:srgbClr val="FFFFFF"/>
                </a:solidFill>
              </a:rPr>
              <a:pPr algn="r" defTabSz="814388"/>
              <a:t>‹#›</a:t>
            </a:fld>
            <a:endParaRPr lang="en-US" sz="600" dirty="0">
              <a:solidFill>
                <a:srgbClr val="FFFFFF"/>
              </a:solidFill>
            </a:endParaRPr>
          </a:p>
        </p:txBody>
      </p:sp>
      <p:grpSp>
        <p:nvGrpSpPr>
          <p:cNvPr id="16" name="Group 38"/>
          <p:cNvGrpSpPr/>
          <p:nvPr userDrawn="1"/>
        </p:nvGrpSpPr>
        <p:grpSpPr>
          <a:xfrm>
            <a:off x="341314" y="233365"/>
            <a:ext cx="829170" cy="328769"/>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8" y="927517"/>
            <a:ext cx="8112125" cy="2189084"/>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3348054"/>
            <a:ext cx="8112126" cy="288131"/>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3576642"/>
            <a:ext cx="8097838" cy="288131"/>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43" y="3924580"/>
            <a:ext cx="8112125" cy="288131"/>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852110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8" y="4383883"/>
            <a:ext cx="41275" cy="1178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4614863" y="4380311"/>
            <a:ext cx="120650" cy="1238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30" y="4380311"/>
            <a:ext cx="119063" cy="1238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4380311"/>
            <a:ext cx="165100" cy="1238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4380311"/>
            <a:ext cx="107950" cy="1238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4241008"/>
            <a:ext cx="38100" cy="60722"/>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4200526"/>
            <a:ext cx="38100"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4144567"/>
            <a:ext cx="38100" cy="185738"/>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8" y="4200526"/>
            <a:ext cx="39687"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8" y="4241008"/>
            <a:ext cx="41275" cy="60722"/>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4200526"/>
            <a:ext cx="39688"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40" y="4144567"/>
            <a:ext cx="39687" cy="185738"/>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4200526"/>
            <a:ext cx="39688"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43" y="4241008"/>
            <a:ext cx="39687" cy="60722"/>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15937107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2147483648"/>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2147483648"/>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2147483648"/>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2147483648"/>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2147483648"/>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93" y="2781300"/>
            <a:ext cx="115887" cy="3309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6992938" y="2772966"/>
            <a:ext cx="336550" cy="350044"/>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43" y="2772966"/>
            <a:ext cx="338137" cy="350044"/>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2772966"/>
            <a:ext cx="463550" cy="350044"/>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93" y="2772966"/>
            <a:ext cx="301625" cy="350044"/>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5" y="2312196"/>
            <a:ext cx="109537" cy="170260"/>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9" y="2197896"/>
            <a:ext cx="109537"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8" y="2040731"/>
            <a:ext cx="111125" cy="523875"/>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8" y="2312196"/>
            <a:ext cx="115887" cy="170260"/>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8" y="2040731"/>
            <a:ext cx="111125" cy="523875"/>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8" y="2312196"/>
            <a:ext cx="111125" cy="170260"/>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6" y="2295527"/>
            <a:ext cx="2467342" cy="646331"/>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rPr>
              <a:t>Thank you.</a:t>
            </a:r>
          </a:p>
        </p:txBody>
      </p:sp>
    </p:spTree>
    <p:extLst>
      <p:ext uri="{BB962C8B-B14F-4D97-AF65-F5344CB8AC3E}">
        <p14:creationId xmlns:p14="http://schemas.microsoft.com/office/powerpoint/2010/main" val="22190289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cstate="print">
            <a:extLst>
              <a:ext uri="{28A0092B-C50C-407E-A947-70E740481C1C}">
                <a14:useLocalDpi xmlns:a14="http://schemas.microsoft.com/office/drawing/2010/main" val="0"/>
              </a:ext>
            </a:extLst>
          </a:blip>
          <a:srcRect l="1695" r="14438"/>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8" y="4383883"/>
            <a:ext cx="41275" cy="1178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4" name="Freeform 3"/>
          <p:cNvSpPr>
            <a:spLocks/>
          </p:cNvSpPr>
          <p:nvPr/>
        </p:nvSpPr>
        <p:spPr bwMode="black">
          <a:xfrm>
            <a:off x="4614863" y="4380311"/>
            <a:ext cx="120650" cy="1238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30" y="4380311"/>
            <a:ext cx="119063" cy="1238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4380311"/>
            <a:ext cx="165100" cy="1238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4380311"/>
            <a:ext cx="107950" cy="1238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4241008"/>
            <a:ext cx="38100" cy="60722"/>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4200526"/>
            <a:ext cx="38100"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4144567"/>
            <a:ext cx="38100" cy="185738"/>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8" y="4200526"/>
            <a:ext cx="39687"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8" y="4241008"/>
            <a:ext cx="41275" cy="60722"/>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4200526"/>
            <a:ext cx="39688"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40" y="4144567"/>
            <a:ext cx="39687" cy="185738"/>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4200526"/>
            <a:ext cx="39688" cy="101204"/>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43" y="4241008"/>
            <a:ext cx="39687" cy="60722"/>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0327565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2147483648"/>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2147483648"/>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2147483648"/>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2147483648"/>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2147483648"/>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cstate="print">
            <a:extLst>
              <a:ext uri="{28A0092B-C50C-407E-A947-70E740481C1C}">
                <a14:useLocalDpi xmlns:a14="http://schemas.microsoft.com/office/drawing/2010/main" val="0"/>
              </a:ext>
            </a:extLst>
          </a:blip>
          <a:srcRect l="1695" r="14438"/>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6" y="2295527"/>
            <a:ext cx="2467342" cy="646331"/>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rPr>
              <a:t>Thank you.</a:t>
            </a:r>
          </a:p>
        </p:txBody>
      </p:sp>
      <p:sp>
        <p:nvSpPr>
          <p:cNvPr id="4" name="Rectangle 3"/>
          <p:cNvSpPr>
            <a:spLocks noChangeArrowheads="1"/>
          </p:cNvSpPr>
          <p:nvPr/>
        </p:nvSpPr>
        <p:spPr bwMode="black">
          <a:xfrm>
            <a:off x="6313493" y="2781300"/>
            <a:ext cx="115887" cy="3309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96D6"/>
              </a:solidFill>
            </a:endParaRPr>
          </a:p>
        </p:txBody>
      </p:sp>
      <p:sp>
        <p:nvSpPr>
          <p:cNvPr id="5" name="Freeform 4"/>
          <p:cNvSpPr>
            <a:spLocks/>
          </p:cNvSpPr>
          <p:nvPr/>
        </p:nvSpPr>
        <p:spPr bwMode="black">
          <a:xfrm>
            <a:off x="6992938" y="2772966"/>
            <a:ext cx="336550" cy="350044"/>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43" y="2772966"/>
            <a:ext cx="338137" cy="350044"/>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2772966"/>
            <a:ext cx="463550" cy="350044"/>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93" y="2772966"/>
            <a:ext cx="301625" cy="350044"/>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5" y="2312196"/>
            <a:ext cx="109537" cy="170260"/>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9" y="2197896"/>
            <a:ext cx="109537"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8" y="2040731"/>
            <a:ext cx="111125" cy="523875"/>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8" y="2312196"/>
            <a:ext cx="115887" cy="170260"/>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8" y="2040731"/>
            <a:ext cx="111125" cy="523875"/>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43" y="2197896"/>
            <a:ext cx="111125" cy="284560"/>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8" y="2312196"/>
            <a:ext cx="111125" cy="170260"/>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12023302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lvl1pPr fontAlgn="auto">
              <a:spcBef>
                <a:spcPts val="0"/>
              </a:spcBef>
              <a:spcAft>
                <a:spcPts val="0"/>
              </a:spcAft>
              <a:defRPr>
                <a:latin typeface="+mn-lt"/>
                <a:cs typeface="+mn-cs"/>
              </a:defRPr>
            </a:lvl1pPr>
          </a:lstStyle>
          <a:p>
            <a:pPr>
              <a:defRPr/>
            </a:pPr>
            <a:fld id="{B8D1BE4C-2D56-4F54-9F86-92F7AA5D4FD7}" type="datetimeFigureOut">
              <a:rPr lang="en-US"/>
              <a:pPr>
                <a:defRPr/>
              </a:pPr>
              <a:t>5/14/2014</a:t>
            </a:fld>
            <a:endParaRPr lang="en-US" dirty="0"/>
          </a:p>
        </p:txBody>
      </p:sp>
      <p:sp>
        <p:nvSpPr>
          <p:cNvPr id="5" name="Footer Placeholder 4"/>
          <p:cNvSpPr>
            <a:spLocks noGrp="1"/>
          </p:cNvSpPr>
          <p:nvPr>
            <p:ph type="ftr" sz="quarter" idx="11"/>
          </p:nvPr>
        </p:nvSpPr>
        <p:spPr>
          <a:xfrm>
            <a:off x="2667000" y="4767264"/>
            <a:ext cx="33528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7924800" y="4767264"/>
            <a:ext cx="762000" cy="273844"/>
          </a:xfrm>
          <a:prstGeom prst="rect">
            <a:avLst/>
          </a:prstGeom>
        </p:spPr>
        <p:txBody>
          <a:bodyPr/>
          <a:lstStyle>
            <a:lvl1pPr fontAlgn="auto">
              <a:spcBef>
                <a:spcPts val="0"/>
              </a:spcBef>
              <a:spcAft>
                <a:spcPts val="0"/>
              </a:spcAft>
              <a:defRPr>
                <a:latin typeface="+mn-lt"/>
                <a:cs typeface="+mn-cs"/>
              </a:defRPr>
            </a:lvl1pPr>
          </a:lstStyle>
          <a:p>
            <a:pPr>
              <a:defRPr/>
            </a:pPr>
            <a:fld id="{24D06EBF-E61E-43FB-ACD2-31FAAA8C7131}" type="slidenum">
              <a:rPr lang="en-US"/>
              <a:pPr>
                <a:defRPr/>
              </a:pPr>
              <a:t>‹#›</a:t>
            </a:fld>
            <a:endParaRPr lang="en-US" dirty="0"/>
          </a:p>
        </p:txBody>
      </p:sp>
    </p:spTree>
    <p:extLst>
      <p:ext uri="{BB962C8B-B14F-4D97-AF65-F5344CB8AC3E}">
        <p14:creationId xmlns:p14="http://schemas.microsoft.com/office/powerpoint/2010/main" val="1944969001"/>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tIns="0" rIns="18288" bIns="0">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a:xfrm>
            <a:off x="457200" y="4767264"/>
            <a:ext cx="2133600" cy="273844"/>
          </a:xfrm>
          <a:prstGeom prst="rect">
            <a:avLst/>
          </a:prstGeom>
        </p:spPr>
        <p:txBody>
          <a:bodyPr/>
          <a:lstStyle>
            <a:lvl1pPr fontAlgn="auto">
              <a:spcBef>
                <a:spcPts val="0"/>
              </a:spcBef>
              <a:spcAft>
                <a:spcPts val="0"/>
              </a:spcAft>
              <a:defRPr>
                <a:latin typeface="+mn-lt"/>
                <a:cs typeface="+mn-cs"/>
              </a:defRPr>
            </a:lvl1pPr>
          </a:lstStyle>
          <a:p>
            <a:pPr>
              <a:defRPr/>
            </a:pPr>
            <a:fld id="{8888C42F-3807-46EE-8CA4-F2AF6125FA74}" type="datetimeFigureOut">
              <a:rPr lang="en-US"/>
              <a:pPr>
                <a:defRPr/>
              </a:pPr>
              <a:t>5/14/2014</a:t>
            </a:fld>
            <a:endParaRPr lang="en-US" dirty="0"/>
          </a:p>
        </p:txBody>
      </p:sp>
      <p:sp>
        <p:nvSpPr>
          <p:cNvPr id="5" name="Footer Placeholder 18"/>
          <p:cNvSpPr>
            <a:spLocks noGrp="1"/>
          </p:cNvSpPr>
          <p:nvPr>
            <p:ph type="ftr" sz="quarter" idx="11"/>
          </p:nvPr>
        </p:nvSpPr>
        <p:spPr>
          <a:xfrm>
            <a:off x="2667000" y="4767264"/>
            <a:ext cx="3352800" cy="273844"/>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26"/>
          <p:cNvSpPr>
            <a:spLocks noGrp="1"/>
          </p:cNvSpPr>
          <p:nvPr>
            <p:ph type="sldNum" sz="quarter" idx="12"/>
          </p:nvPr>
        </p:nvSpPr>
        <p:spPr>
          <a:xfrm>
            <a:off x="7924800" y="4767264"/>
            <a:ext cx="762000" cy="273844"/>
          </a:xfrm>
          <a:prstGeom prst="rect">
            <a:avLst/>
          </a:prstGeom>
        </p:spPr>
        <p:txBody>
          <a:bodyPr/>
          <a:lstStyle>
            <a:lvl1pPr fontAlgn="auto">
              <a:spcBef>
                <a:spcPts val="0"/>
              </a:spcBef>
              <a:spcAft>
                <a:spcPts val="0"/>
              </a:spcAft>
              <a:defRPr>
                <a:latin typeface="+mn-lt"/>
                <a:cs typeface="+mn-cs"/>
              </a:defRPr>
            </a:lvl1pPr>
          </a:lstStyle>
          <a:p>
            <a:pPr>
              <a:defRPr/>
            </a:pPr>
            <a:fld id="{CEA2B927-EDCE-4859-BA0F-8C5C09792157}" type="slidenum">
              <a:rPr lang="en-US"/>
              <a:pPr>
                <a:defRPr/>
              </a:pPr>
              <a:t>‹#›</a:t>
            </a:fld>
            <a:endParaRPr lang="en-US" dirty="0"/>
          </a:p>
        </p:txBody>
      </p:sp>
    </p:spTree>
    <p:extLst>
      <p:ext uri="{BB962C8B-B14F-4D97-AF65-F5344CB8AC3E}">
        <p14:creationId xmlns:p14="http://schemas.microsoft.com/office/powerpoint/2010/main" val="681290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5" y="-1541860"/>
            <a:ext cx="9847263" cy="14533960"/>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FFFFFF"/>
                </a:solidFill>
              </a:rPr>
              <a:t>Cisco Confidential</a:t>
            </a:r>
          </a:p>
        </p:txBody>
      </p:sp>
      <p:sp>
        <p:nvSpPr>
          <p:cNvPr id="15" name="Rectangle 4"/>
          <p:cNvSpPr>
            <a:spLocks noChangeArrowheads="1"/>
          </p:cNvSpPr>
          <p:nvPr userDrawn="1"/>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FFFFFF"/>
                </a:solidFill>
              </a:rPr>
              <a:t>© </a:t>
            </a:r>
            <a:r>
              <a:rPr lang="en-US" sz="600" dirty="0" smtClean="0">
                <a:solidFill>
                  <a:srgbClr val="FFFFFF"/>
                </a:solidFill>
              </a:rPr>
              <a:t>2014 </a:t>
            </a:r>
            <a:r>
              <a:rPr lang="en-US" sz="600" dirty="0">
                <a:solidFill>
                  <a:srgbClr val="FFFFFF"/>
                </a:solidFill>
              </a:rPr>
              <a:t>Cisco and/or its affiliates. All rights reserved.</a:t>
            </a:r>
          </a:p>
        </p:txBody>
      </p:sp>
      <p:sp>
        <p:nvSpPr>
          <p:cNvPr id="16"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1291D7F7-B44C-4062-A637-5CAE3A70B66D}" type="slidenum">
              <a:rPr lang="en-US" sz="600">
                <a:solidFill>
                  <a:srgbClr val="FFFFFF"/>
                </a:solidFill>
              </a:rPr>
              <a:pPr algn="r" defTabSz="814388"/>
              <a:t>‹#›</a:t>
            </a:fld>
            <a:endParaRPr lang="en-US" sz="600" dirty="0">
              <a:solidFill>
                <a:srgbClr val="FFFFFF"/>
              </a:solidFill>
            </a:endParaRPr>
          </a:p>
        </p:txBody>
      </p:sp>
      <p:grpSp>
        <p:nvGrpSpPr>
          <p:cNvPr id="17" name="Group 38"/>
          <p:cNvGrpSpPr/>
          <p:nvPr userDrawn="1"/>
        </p:nvGrpSpPr>
        <p:grpSpPr>
          <a:xfrm>
            <a:off x="341314" y="233365"/>
            <a:ext cx="829170" cy="328769"/>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8" y="927517"/>
            <a:ext cx="8112125" cy="2189084"/>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3348054"/>
            <a:ext cx="8112126" cy="288131"/>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3576642"/>
            <a:ext cx="8097838" cy="288131"/>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43" y="3924580"/>
            <a:ext cx="8112125" cy="288131"/>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907971790"/>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75" y="2326482"/>
            <a:ext cx="8477250" cy="2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93" y="2265760"/>
            <a:ext cx="8694737" cy="251817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3335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6" name="Rectangle 3"/>
          <p:cNvSpPr>
            <a:spLocks noChangeArrowheads="1"/>
          </p:cNvSpPr>
          <p:nvPr/>
        </p:nvSpPr>
        <p:spPr bwMode="hidden">
          <a:xfrm>
            <a:off x="0" y="0"/>
            <a:ext cx="9144000" cy="13335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2" name="Title 1"/>
          <p:cNvSpPr>
            <a:spLocks noGrp="1"/>
          </p:cNvSpPr>
          <p:nvPr>
            <p:ph type="ctrTitle"/>
          </p:nvPr>
        </p:nvSpPr>
        <p:spPr>
          <a:xfrm>
            <a:off x="221398" y="299359"/>
            <a:ext cx="8112125" cy="180528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7729787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75" y="2326482"/>
            <a:ext cx="8477250" cy="2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93" y="2265760"/>
            <a:ext cx="8694737" cy="131802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3335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6" name="Rectangle 3"/>
          <p:cNvSpPr>
            <a:spLocks noChangeArrowheads="1"/>
          </p:cNvSpPr>
          <p:nvPr/>
        </p:nvSpPr>
        <p:spPr bwMode="hidden">
          <a:xfrm>
            <a:off x="0" y="0"/>
            <a:ext cx="9144000" cy="13335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dirty="0">
              <a:solidFill>
                <a:srgbClr val="0096D6"/>
              </a:solidFill>
            </a:endParaRPr>
          </a:p>
        </p:txBody>
      </p:sp>
      <p:sp>
        <p:nvSpPr>
          <p:cNvPr id="7"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8" name="Rectangle 4"/>
          <p:cNvSpPr>
            <a:spLocks noChangeArrowheads="1"/>
          </p:cNvSpPr>
          <p:nvPr userDrawn="1"/>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9" name="Rectangle 7"/>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C9ED3AEA-3C56-4B1C-A106-D6335AA6D70E}" type="slidenum">
              <a:rPr lang="en-US" sz="600">
                <a:solidFill>
                  <a:srgbClr val="C0C0C0"/>
                </a:solidFill>
              </a:rPr>
              <a:pPr algn="r" defTabSz="814388"/>
              <a:t>‹#›</a:t>
            </a:fld>
            <a:endParaRPr lang="en-US" sz="600" dirty="0">
              <a:solidFill>
                <a:srgbClr val="C0C0C0"/>
              </a:solidFill>
            </a:endParaRPr>
          </a:p>
        </p:txBody>
      </p:sp>
      <p:sp>
        <p:nvSpPr>
          <p:cNvPr id="2" name="Title 1"/>
          <p:cNvSpPr>
            <a:spLocks noGrp="1"/>
          </p:cNvSpPr>
          <p:nvPr>
            <p:ph type="ctrTitle"/>
          </p:nvPr>
        </p:nvSpPr>
        <p:spPr>
          <a:xfrm>
            <a:off x="221398" y="1475977"/>
            <a:ext cx="8112125" cy="180528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383911282"/>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7" y="324161"/>
            <a:ext cx="8588861"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008126"/>
            <a:ext cx="8578850" cy="3723894"/>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60835190"/>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7" y="324161"/>
            <a:ext cx="8588861" cy="62865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8" y="1004810"/>
            <a:ext cx="4122425" cy="3724275"/>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6" y="1004810"/>
            <a:ext cx="4122425" cy="3724275"/>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9065077"/>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30" y="4895618"/>
            <a:ext cx="2568575"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2012 Cisco and/or its affiliates. All rights reserved.</a:t>
            </a:r>
          </a:p>
        </p:txBody>
      </p:sp>
      <p:sp>
        <p:nvSpPr>
          <p:cNvPr id="7" name="Rectangle 5"/>
          <p:cNvSpPr>
            <a:spLocks noChangeArrowheads="1"/>
          </p:cNvSpPr>
          <p:nvPr userDrawn="1"/>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8" name="Rectangle 12"/>
          <p:cNvSpPr>
            <a:spLocks noChangeArrowheads="1"/>
          </p:cNvSpPr>
          <p:nvPr userDrawn="1"/>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864174C8-F6E6-472B-82F6-ED7329186680}" type="slidenum">
              <a:rPr lang="en-US" sz="600">
                <a:solidFill>
                  <a:srgbClr val="C0C0C0"/>
                </a:solidFill>
              </a:rPr>
              <a:pPr algn="r" defTabSz="814388"/>
              <a:t>‹#›</a:t>
            </a:fld>
            <a:endParaRPr lang="en-US" sz="600" dirty="0">
              <a:solidFill>
                <a:srgbClr val="C0C0C0"/>
              </a:solidFill>
            </a:endParaRPr>
          </a:p>
        </p:txBody>
      </p:sp>
      <p:sp>
        <p:nvSpPr>
          <p:cNvPr id="4" name="Text Placeholder 3"/>
          <p:cNvSpPr>
            <a:spLocks noGrp="1"/>
          </p:cNvSpPr>
          <p:nvPr>
            <p:ph type="body" sz="quarter" idx="10"/>
          </p:nvPr>
        </p:nvSpPr>
        <p:spPr>
          <a:xfrm>
            <a:off x="239718" y="1004810"/>
            <a:ext cx="4103687" cy="3724275"/>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310764"/>
            <a:ext cx="3236976" cy="484748"/>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3657600"/>
            <a:ext cx="3200400" cy="3429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827215214"/>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93" y="323850"/>
            <a:ext cx="8588375" cy="62865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93" y="1004888"/>
            <a:ext cx="855027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ChangeArrowheads="1"/>
          </p:cNvSpPr>
          <p:nvPr/>
        </p:nvSpPr>
        <p:spPr bwMode="ltGray">
          <a:xfrm>
            <a:off x="250830" y="4895618"/>
            <a:ext cx="342106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dirty="0">
                <a:solidFill>
                  <a:srgbClr val="C0C0C0"/>
                </a:solidFill>
              </a:rPr>
              <a:t>© </a:t>
            </a:r>
            <a:r>
              <a:rPr lang="en-US" sz="600" dirty="0" smtClean="0">
                <a:solidFill>
                  <a:srgbClr val="C0C0C0"/>
                </a:solidFill>
              </a:rPr>
              <a:t>2014 </a:t>
            </a:r>
            <a:r>
              <a:rPr lang="en-US" sz="600" dirty="0">
                <a:solidFill>
                  <a:srgbClr val="C0C0C0"/>
                </a:solidFill>
              </a:rPr>
              <a:t>Cisco and/or its affiliates. All rights reserved.</a:t>
            </a:r>
          </a:p>
        </p:txBody>
      </p:sp>
      <p:sp>
        <p:nvSpPr>
          <p:cNvPr id="1029" name="Rectangle 5"/>
          <p:cNvSpPr>
            <a:spLocks noChangeArrowheads="1"/>
          </p:cNvSpPr>
          <p:nvPr/>
        </p:nvSpPr>
        <p:spPr bwMode="ltGray">
          <a:xfrm>
            <a:off x="7784656" y="4894427"/>
            <a:ext cx="791023"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dirty="0">
                <a:solidFill>
                  <a:srgbClr val="C0C0C0"/>
                </a:solidFill>
              </a:rPr>
              <a:t>Cisco Confidential</a:t>
            </a:r>
          </a:p>
        </p:txBody>
      </p:sp>
      <p:sp>
        <p:nvSpPr>
          <p:cNvPr id="1030" name="Rectangle 7"/>
          <p:cNvSpPr>
            <a:spLocks noChangeArrowheads="1"/>
          </p:cNvSpPr>
          <p:nvPr/>
        </p:nvSpPr>
        <p:spPr bwMode="ltGray">
          <a:xfrm>
            <a:off x="8640688" y="4892045"/>
            <a:ext cx="260429" cy="17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487B1EF8-CE45-41BD-9135-ABA26EFD8AD3}" type="slidenum">
              <a:rPr lang="en-US" sz="600">
                <a:solidFill>
                  <a:srgbClr val="C0C0C0"/>
                </a:solidFill>
              </a:rPr>
              <a:pPr algn="r" defTabSz="814388"/>
              <a:t>‹#›</a:t>
            </a:fld>
            <a:endParaRPr lang="en-US" sz="600" dirty="0">
              <a:solidFill>
                <a:srgbClr val="C0C0C0"/>
              </a:solidFill>
            </a:endParaRPr>
          </a:p>
        </p:txBody>
      </p:sp>
      <p:pic>
        <p:nvPicPr>
          <p:cNvPr id="1031" name="Picture 7" descr="bottom bar.jpg"/>
          <p:cNvPicPr>
            <a:picLocks noChangeAspect="1"/>
          </p:cNvPicPr>
          <p:nvPr/>
        </p:nvPicPr>
        <p:blipFill>
          <a:blip r:embed="rId37" cstate="print">
            <a:extLst>
              <a:ext uri="{28A0092B-C50C-407E-A947-70E740481C1C}">
                <a14:useLocalDpi xmlns:a14="http://schemas.microsoft.com/office/drawing/2010/main" val="0"/>
              </a:ext>
            </a:extLst>
          </a:blip>
          <a:srcRect l="140" r="337"/>
          <a:stretch>
            <a:fillRect/>
          </a:stretch>
        </p:blipFill>
        <p:spPr bwMode="auto">
          <a:xfrm>
            <a:off x="354018" y="4783932"/>
            <a:ext cx="8435975" cy="121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767" r:id="rId1"/>
    <p:sldLayoutId id="2147486768" r:id="rId2"/>
    <p:sldLayoutId id="2147486769" r:id="rId3"/>
    <p:sldLayoutId id="2147486770" r:id="rId4"/>
    <p:sldLayoutId id="2147486771" r:id="rId5"/>
    <p:sldLayoutId id="2147486772" r:id="rId6"/>
    <p:sldLayoutId id="2147486755" r:id="rId7"/>
    <p:sldLayoutId id="2147486756" r:id="rId8"/>
    <p:sldLayoutId id="2147486773" r:id="rId9"/>
    <p:sldLayoutId id="2147486757" r:id="rId10"/>
    <p:sldLayoutId id="2147486758" r:id="rId11"/>
    <p:sldLayoutId id="2147486759" r:id="rId12"/>
    <p:sldLayoutId id="2147486760" r:id="rId13"/>
    <p:sldLayoutId id="2147486761" r:id="rId14"/>
    <p:sldLayoutId id="2147486762" r:id="rId15"/>
    <p:sldLayoutId id="2147486774" r:id="rId16"/>
    <p:sldLayoutId id="2147486775" r:id="rId17"/>
    <p:sldLayoutId id="2147486763" r:id="rId18"/>
    <p:sldLayoutId id="2147486776" r:id="rId19"/>
    <p:sldLayoutId id="2147486777" r:id="rId20"/>
    <p:sldLayoutId id="2147486778" r:id="rId21"/>
    <p:sldLayoutId id="2147486779" r:id="rId22"/>
    <p:sldLayoutId id="2147486780" r:id="rId23"/>
    <p:sldLayoutId id="2147486781" r:id="rId24"/>
    <p:sldLayoutId id="2147486782" r:id="rId25"/>
    <p:sldLayoutId id="2147486764" r:id="rId26"/>
    <p:sldLayoutId id="2147486783" r:id="rId27"/>
    <p:sldLayoutId id="2147486784" r:id="rId28"/>
    <p:sldLayoutId id="2147486785" r:id="rId29"/>
    <p:sldLayoutId id="2147486786" r:id="rId30"/>
    <p:sldLayoutId id="2147486787" r:id="rId31"/>
    <p:sldLayoutId id="2147486788" r:id="rId32"/>
    <p:sldLayoutId id="2147486789" r:id="rId33"/>
    <p:sldLayoutId id="2147486790" r:id="rId34"/>
    <p:sldLayoutId id="2147486791"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0" fontAlgn="base" hangingPunct="0">
        <a:lnSpc>
          <a:spcPct val="80000"/>
        </a:lnSpc>
        <a:spcBef>
          <a:spcPct val="0"/>
        </a:spcBef>
        <a:spcAft>
          <a:spcPct val="0"/>
        </a:spcAft>
        <a:defRPr sz="3600">
          <a:solidFill>
            <a:schemeClr val="tx1"/>
          </a:solidFill>
          <a:latin typeface="Arial" charset="0"/>
        </a:defRPr>
      </a:lvl2pPr>
      <a:lvl3pPr algn="l" rtl="0" eaLnBrk="0" fontAlgn="base" hangingPunct="0">
        <a:lnSpc>
          <a:spcPct val="80000"/>
        </a:lnSpc>
        <a:spcBef>
          <a:spcPct val="0"/>
        </a:spcBef>
        <a:spcAft>
          <a:spcPct val="0"/>
        </a:spcAft>
        <a:defRPr sz="3600">
          <a:solidFill>
            <a:schemeClr val="tx1"/>
          </a:solidFill>
          <a:latin typeface="Arial" charset="0"/>
        </a:defRPr>
      </a:lvl3pPr>
      <a:lvl4pPr algn="l" rtl="0" eaLnBrk="0" fontAlgn="base" hangingPunct="0">
        <a:lnSpc>
          <a:spcPct val="80000"/>
        </a:lnSpc>
        <a:spcBef>
          <a:spcPct val="0"/>
        </a:spcBef>
        <a:spcAft>
          <a:spcPct val="0"/>
        </a:spcAft>
        <a:defRPr sz="3600">
          <a:solidFill>
            <a:schemeClr val="tx1"/>
          </a:solidFill>
          <a:latin typeface="Arial" charset="0"/>
        </a:defRPr>
      </a:lvl4pPr>
      <a:lvl5pPr algn="l" rtl="0" eaLnBrk="0" fontAlgn="base" hangingPunct="0">
        <a:lnSpc>
          <a:spcPct val="80000"/>
        </a:lnSpc>
        <a:spcBef>
          <a:spcPct val="0"/>
        </a:spcBef>
        <a:spcAft>
          <a:spcPct val="0"/>
        </a:spcAft>
        <a:defRPr sz="3600">
          <a:solidFill>
            <a:schemeClr val="tx1"/>
          </a:solidFill>
          <a:latin typeface="Arial" charset="0"/>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hyperlink" Target="http://www.cisco.com/c/en/us/td/docs/voice_ip_comm/connection/10x/user_mac/guide/10xcucmacx/10xcucmac040.html" TargetMode="External"/><Relationship Id="rId2" Type="http://schemas.openxmlformats.org/officeDocument/2006/relationships/notesSlide" Target="../notesSlides/notesSlide22.xml"/><Relationship Id="rId1" Type="http://schemas.openxmlformats.org/officeDocument/2006/relationships/slideLayout" Target="../slideLayouts/slideLayout34.xml"/><Relationship Id="rId6" Type="http://schemas.openxmlformats.org/officeDocument/2006/relationships/hyperlink" Target="http://www.cisco.com/c/en/us/td/docs/voice_ip_comm/connection/10x/administration/guide/10xcucsagx/10xcucsag040.html" TargetMode="External"/><Relationship Id="rId5" Type="http://schemas.openxmlformats.org/officeDocument/2006/relationships/hyperlink" Target="http://www.cisco.com/c/en/us/td/docs/voice_ip_comm/connection/10x/gui_reference/guide/10xcucgrgx/10xcucgrg100.html" TargetMode="External"/><Relationship Id="rId4" Type="http://schemas.openxmlformats.org/officeDocument/2006/relationships/hyperlink" Target="http://www.cisco.com/c/en/us/td/docs/voice_ip_comm/connection/10x/gui_reference/guide/10xcucgrgx/10xcucgrg010.htm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username@domain" TargetMode="External"/><Relationship Id="rId2" Type="http://schemas.openxmlformats.org/officeDocument/2006/relationships/notesSlide" Target="../notesSlides/notesSlide4.xml"/><Relationship Id="rId1" Type="http://schemas.openxmlformats.org/officeDocument/2006/relationships/slideLayout" Target="../slideLayouts/slideLayout34.xml"/><Relationship Id="rId4" Type="http://schemas.openxmlformats.org/officeDocument/2006/relationships/hyperlink" Target="mailto:john@cisco.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304800" y="971550"/>
            <a:ext cx="8686800" cy="1200150"/>
          </a:xfrm>
          <a:blipFill dpi="0" rotWithShape="1">
            <a:blip r:embed="rId3" cstate="print">
              <a:alphaModFix amt="50000"/>
            </a:blip>
            <a:srcRect/>
            <a:tile tx="0" ty="0" sx="100000" sy="100000" flip="none" algn="tl"/>
          </a:blipFill>
          <a:ln>
            <a:solidFill>
              <a:schemeClr val="accent2">
                <a:lumMod val="20000"/>
                <a:lumOff val="80000"/>
              </a:schemeClr>
            </a:solidFill>
          </a:ln>
        </p:spPr>
        <p:txBody>
          <a:bodyPr>
            <a:normAutofit fontScale="90000"/>
          </a:bodyPr>
          <a:lstStyle/>
          <a:p>
            <a:pPr algn="ctr" fontAlgn="auto">
              <a:spcAft>
                <a:spcPts val="0"/>
              </a:spcAft>
              <a:defRPr/>
            </a:pPr>
            <a:r>
              <a:rPr lang="en-US" sz="4400" dirty="0" smtClean="0"/>
              <a:t>URI Dialing</a:t>
            </a:r>
            <a:r>
              <a:rPr lang="en-US" sz="4400" dirty="0"/>
              <a:t/>
            </a:r>
            <a:br>
              <a:rPr lang="en-US" sz="4400" dirty="0"/>
            </a:br>
            <a:r>
              <a:rPr lang="en-US" sz="4400" dirty="0"/>
              <a:t>Unity Connection </a:t>
            </a:r>
            <a:r>
              <a:rPr lang="en-US" sz="4400" dirty="0" smtClean="0"/>
              <a:t>10.5</a:t>
            </a:r>
            <a:endParaRPr lang="en-US" sz="4400" dirty="0"/>
          </a:p>
        </p:txBody>
      </p:sp>
      <p:sp>
        <p:nvSpPr>
          <p:cNvPr id="27651" name="Subtitle 5"/>
          <p:cNvSpPr>
            <a:spLocks noGrp="1"/>
          </p:cNvSpPr>
          <p:nvPr>
            <p:ph type="subTitle" idx="1"/>
          </p:nvPr>
        </p:nvSpPr>
        <p:spPr>
          <a:xfrm>
            <a:off x="236543" y="4095750"/>
            <a:ext cx="8112125" cy="380999"/>
          </a:xfrm>
        </p:spPr>
        <p:txBody>
          <a:bodyPr/>
          <a:lstStyle/>
          <a:p>
            <a:pPr fontAlgn="auto">
              <a:spcAft>
                <a:spcPts val="0"/>
              </a:spcAft>
              <a:buClr>
                <a:schemeClr val="accent3"/>
              </a:buClr>
              <a:buFont typeface="Wingdings 2"/>
              <a:buNone/>
              <a:defRPr/>
            </a:pPr>
            <a:endParaRPr lang="en-US" dirty="0"/>
          </a:p>
          <a:p>
            <a:pPr fontAlgn="auto">
              <a:spcAft>
                <a:spcPts val="0"/>
              </a:spcAft>
              <a:buClr>
                <a:schemeClr val="accent3"/>
              </a:buClr>
              <a:defRPr/>
            </a:pPr>
            <a:r>
              <a:rPr dirty="0" smtClean="0"/>
              <a:t/>
            </a:r>
            <a:br>
              <a:rPr dirty="0" smtClean="0"/>
            </a:br>
            <a:endParaRPr lang="en-US" dirty="0"/>
          </a:p>
          <a:p>
            <a:pPr fontAlgn="auto">
              <a:spcAft>
                <a:spcPts val="0"/>
              </a:spcAft>
              <a:buClr>
                <a:schemeClr val="accent3"/>
              </a:buClr>
              <a:defRPr/>
            </a:pPr>
            <a:endParaRPr lang="en-US" dirty="0" smtClean="0"/>
          </a:p>
          <a:p>
            <a:pPr fontAlgn="auto">
              <a:spcAft>
                <a:spcPts val="0"/>
              </a:spcAft>
              <a:buClr>
                <a:schemeClr val="accent3"/>
              </a:buClr>
              <a:defRPr/>
            </a:pPr>
            <a:r>
              <a:rPr lang="en-US" sz="1400" dirty="0" smtClean="0"/>
              <a:t>Presenter </a:t>
            </a:r>
            <a:r>
              <a:rPr lang="en-US" sz="1400" dirty="0"/>
              <a:t>– Isha Gautam (igautam)</a:t>
            </a:r>
          </a:p>
          <a:p>
            <a:pPr fontAlgn="auto">
              <a:spcAft>
                <a:spcPts val="0"/>
              </a:spcAft>
              <a:buClr>
                <a:schemeClr val="accent3"/>
              </a:buClr>
              <a:defRPr/>
            </a:pPr>
            <a:endParaRPr dirty="0" smtClean="0"/>
          </a:p>
        </p:txBody>
      </p:sp>
      <p:sp>
        <p:nvSpPr>
          <p:cNvPr id="27652" name="Text Placeholder 4"/>
          <p:cNvSpPr>
            <a:spLocks noGrp="1"/>
          </p:cNvSpPr>
          <p:nvPr>
            <p:ph type="body" sz="quarter" idx="10"/>
          </p:nvPr>
        </p:nvSpPr>
        <p:spPr>
          <a:xfrm>
            <a:off x="236543" y="4149331"/>
            <a:ext cx="8112125" cy="288131"/>
          </a:xfrm>
        </p:spPr>
        <p:txBody>
          <a:bodyPr>
            <a:normAutofit fontScale="92500" lnSpcReduction="20000"/>
          </a:bodyPr>
          <a:lstStyle/>
          <a:p>
            <a:pPr fontAlgn="auto">
              <a:spcAft>
                <a:spcPts val="0"/>
              </a:spcAft>
              <a:buClr>
                <a:schemeClr val="accent3"/>
              </a:buClr>
              <a:defRPr/>
            </a:pPr>
            <a:r>
              <a:rPr dirty="0" smtClean="0"/>
              <a:t>April 2, 2014</a:t>
            </a:r>
          </a:p>
        </p:txBody>
      </p:sp>
    </p:spTree>
    <p:extLst>
      <p:ext uri="{BB962C8B-B14F-4D97-AF65-F5344CB8AC3E}">
        <p14:creationId xmlns:p14="http://schemas.microsoft.com/office/powerpoint/2010/main" val="3463316805"/>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14300"/>
            <a:ext cx="8588375" cy="628650"/>
          </a:xfrm>
        </p:spPr>
        <p:txBody>
          <a:bodyPr/>
          <a:lstStyle/>
          <a:p>
            <a:r>
              <a:rPr lang="it-IT" sz="3200" dirty="0"/>
              <a:t>URI </a:t>
            </a:r>
            <a:r>
              <a:rPr lang="it-IT" sz="3200" dirty="0" smtClean="0"/>
              <a:t>Provisioning: </a:t>
            </a:r>
            <a:r>
              <a:rPr lang="en-US" sz="3200" dirty="0" smtClean="0"/>
              <a:t>Import </a:t>
            </a:r>
            <a:r>
              <a:rPr lang="en-US" sz="3200" dirty="0"/>
              <a:t>from LDAP Directory</a:t>
            </a:r>
          </a:p>
        </p:txBody>
      </p:sp>
      <p:sp>
        <p:nvSpPr>
          <p:cNvPr id="3" name="Content Placeholder 2"/>
          <p:cNvSpPr>
            <a:spLocks noGrp="1"/>
          </p:cNvSpPr>
          <p:nvPr>
            <p:ph idx="1"/>
          </p:nvPr>
        </p:nvSpPr>
        <p:spPr>
          <a:xfrm>
            <a:off x="230193" y="857251"/>
            <a:ext cx="8550275" cy="3724275"/>
          </a:xfrm>
        </p:spPr>
        <p:txBody>
          <a:bodyPr/>
          <a:lstStyle/>
          <a:p>
            <a:endParaRPr lang="en-US" dirty="0" smtClean="0"/>
          </a:p>
          <a:p>
            <a:pPr>
              <a:buFont typeface="Wingdings" panose="05000000000000000000" pitchFamily="2" charset="2"/>
              <a:buChar char="ü"/>
            </a:pPr>
            <a:r>
              <a:rPr lang="en-US" dirty="0" smtClean="0"/>
              <a:t>LDAP Directory URI field synchronizes with Directory URI on the User Basic page and also as an Alternate extension of the User.</a:t>
            </a:r>
          </a:p>
          <a:p>
            <a:pPr marL="0" indent="0">
              <a:buNone/>
            </a:pPr>
            <a:endParaRPr lang="en-US" dirty="0" smtClean="0"/>
          </a:p>
          <a:p>
            <a:pPr>
              <a:buFont typeface="Wingdings" panose="05000000000000000000" pitchFamily="2" charset="2"/>
              <a:buChar char="ü"/>
            </a:pPr>
            <a:r>
              <a:rPr lang="en-US" dirty="0"/>
              <a:t>Directory URI gets synced via LDAP with following settings:</a:t>
            </a:r>
          </a:p>
          <a:p>
            <a:pPr marL="692150" lvl="1" indent="-285750">
              <a:buFont typeface="Wingdings" panose="05000000000000000000" pitchFamily="2" charset="2"/>
              <a:buChar char="ü"/>
            </a:pPr>
            <a:r>
              <a:rPr lang="en-US" sz="1200" dirty="0" smtClean="0"/>
              <a:t>msRTCSIP-primaryuseraddress (in case of Active Directory)</a:t>
            </a:r>
          </a:p>
          <a:p>
            <a:pPr marL="577850" lvl="1" indent="-171450">
              <a:buFont typeface="Wingdings" panose="05000000000000000000" pitchFamily="2" charset="2"/>
              <a:buChar char="ü"/>
            </a:pPr>
            <a:r>
              <a:rPr lang="en-US" sz="1200" dirty="0"/>
              <a:t> </a:t>
            </a:r>
            <a:r>
              <a:rPr lang="en-US" sz="1200" dirty="0" smtClean="0"/>
              <a:t>  mail </a:t>
            </a:r>
            <a:endParaRPr lang="en-US" sz="1200" b="1" dirty="0"/>
          </a:p>
          <a:p>
            <a:endParaRPr lang="en-US" dirty="0"/>
          </a:p>
        </p:txBody>
      </p:sp>
    </p:spTree>
    <p:extLst>
      <p:ext uri="{BB962C8B-B14F-4D97-AF65-F5344CB8AC3E}">
        <p14:creationId xmlns:p14="http://schemas.microsoft.com/office/powerpoint/2010/main" val="877669340"/>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419100"/>
            <a:ext cx="8588375" cy="628650"/>
          </a:xfrm>
        </p:spPr>
        <p:txBody>
          <a:bodyPr/>
          <a:lstStyle/>
          <a:p>
            <a:r>
              <a:rPr lang="it-IT" sz="3200" dirty="0"/>
              <a:t>URI </a:t>
            </a:r>
            <a:r>
              <a:rPr lang="it-IT" sz="3200" dirty="0" smtClean="0"/>
              <a:t>Provisioning: </a:t>
            </a:r>
            <a:r>
              <a:rPr lang="en-US" sz="3200" dirty="0" smtClean="0"/>
              <a:t>Import </a:t>
            </a:r>
            <a:r>
              <a:rPr lang="en-US" sz="3200" dirty="0"/>
              <a:t>from LDAP </a:t>
            </a:r>
            <a:r>
              <a:rPr lang="en-US" sz="3200" dirty="0" smtClean="0"/>
              <a:t>Directory </a:t>
            </a:r>
            <a:br>
              <a:rPr lang="en-US" sz="3200" dirty="0" smtClean="0"/>
            </a:br>
            <a:r>
              <a:rPr lang="en-US" sz="3200" dirty="0" smtClean="0"/>
              <a:t>(</a:t>
            </a:r>
            <a:r>
              <a:rPr lang="en-US" sz="3200" dirty="0" err="1" smtClean="0"/>
              <a:t>Cont</a:t>
            </a:r>
            <a:r>
              <a:rPr lang="en-US" sz="3200" dirty="0" smtClean="0"/>
              <a:t>…)</a:t>
            </a:r>
            <a:endParaRPr lang="en-US" sz="3200" dirty="0"/>
          </a:p>
        </p:txBody>
      </p:sp>
      <p:sp>
        <p:nvSpPr>
          <p:cNvPr id="8" name="Title 1"/>
          <p:cNvSpPr txBox="1">
            <a:spLocks/>
          </p:cNvSpPr>
          <p:nvPr/>
        </p:nvSpPr>
        <p:spPr>
          <a:xfrm>
            <a:off x="0" y="393700"/>
            <a:ext cx="9601200" cy="558800"/>
          </a:xfrm>
          <a:prstGeom prst="rect">
            <a:avLst/>
          </a:prstGeom>
        </p:spPr>
        <p:txBody>
          <a:bodyPr vert="horz" lIns="82296" tIns="45720" rIns="82296" bIns="45720" rtlCol="0" anchor="b" anchorCtr="0">
            <a:noAutofit/>
          </a:bodyPr>
          <a:lst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0" fontAlgn="base" hangingPunct="0">
              <a:lnSpc>
                <a:spcPct val="80000"/>
              </a:lnSpc>
              <a:spcBef>
                <a:spcPct val="0"/>
              </a:spcBef>
              <a:spcAft>
                <a:spcPct val="0"/>
              </a:spcAft>
              <a:defRPr sz="3600">
                <a:solidFill>
                  <a:schemeClr val="tx1"/>
                </a:solidFill>
                <a:latin typeface="Arial" charset="0"/>
              </a:defRPr>
            </a:lvl2pPr>
            <a:lvl3pPr algn="l" rtl="0" eaLnBrk="0" fontAlgn="base" hangingPunct="0">
              <a:lnSpc>
                <a:spcPct val="80000"/>
              </a:lnSpc>
              <a:spcBef>
                <a:spcPct val="0"/>
              </a:spcBef>
              <a:spcAft>
                <a:spcPct val="0"/>
              </a:spcAft>
              <a:defRPr sz="3600">
                <a:solidFill>
                  <a:schemeClr val="tx1"/>
                </a:solidFill>
                <a:latin typeface="Arial" charset="0"/>
              </a:defRPr>
            </a:lvl3pPr>
            <a:lvl4pPr algn="l" rtl="0" eaLnBrk="0" fontAlgn="base" hangingPunct="0">
              <a:lnSpc>
                <a:spcPct val="80000"/>
              </a:lnSpc>
              <a:spcBef>
                <a:spcPct val="0"/>
              </a:spcBef>
              <a:spcAft>
                <a:spcPct val="0"/>
              </a:spcAft>
              <a:defRPr sz="3600">
                <a:solidFill>
                  <a:schemeClr val="tx1"/>
                </a:solidFill>
                <a:latin typeface="Arial" charset="0"/>
              </a:defRPr>
            </a:lvl4pPr>
            <a:lvl5pPr algn="l" rtl="0" eaLnBrk="0" fontAlgn="base" hangingPunct="0">
              <a:lnSpc>
                <a:spcPct val="80000"/>
              </a:lnSpc>
              <a:spcBef>
                <a:spcPct val="0"/>
              </a:spcBef>
              <a:spcAft>
                <a:spcPct val="0"/>
              </a:spcAft>
              <a:defRPr sz="3600">
                <a:solidFill>
                  <a:schemeClr val="tx1"/>
                </a:solidFill>
                <a:latin typeface="Arial" charset="0"/>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a:lstStyle>
          <a:p>
            <a:endParaRPr lang="en-US" dirty="0"/>
          </a:p>
        </p:txBody>
      </p:sp>
      <p:pic>
        <p:nvPicPr>
          <p:cNvPr id="10" name="Content Placeholder 3" descr="Screen shot 2012-01-25 at 6.38.01 PM.png"/>
          <p:cNvPicPr>
            <a:picLocks noGrp="1" noChangeAspect="1"/>
          </p:cNvPicPr>
          <p:nvPr>
            <p:ph idx="1"/>
          </p:nvPr>
        </p:nvPicPr>
        <p:blipFill>
          <a:blip r:embed="rId3"/>
          <a:srcRect t="-23177" b="-23177"/>
          <a:stretch>
            <a:fillRect/>
          </a:stretch>
        </p:blipFill>
        <p:spPr bwMode="auto">
          <a:xfrm>
            <a:off x="230193" y="508001"/>
            <a:ext cx="8550275" cy="4749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113621"/>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30" y="419100"/>
            <a:ext cx="8588375" cy="628650"/>
          </a:xfrm>
        </p:spPr>
        <p:txBody>
          <a:bodyPr/>
          <a:lstStyle/>
          <a:p>
            <a:r>
              <a:rPr lang="it-IT" sz="3200" dirty="0"/>
              <a:t>URI Provisioning: </a:t>
            </a:r>
            <a:r>
              <a:rPr lang="en-US" sz="3200" dirty="0"/>
              <a:t>Import from LDAP </a:t>
            </a:r>
            <a:r>
              <a:rPr lang="en-US" sz="3200" dirty="0" smtClean="0"/>
              <a:t>Directory</a:t>
            </a:r>
            <a:br>
              <a:rPr lang="en-US" sz="3200" dirty="0" smtClean="0"/>
            </a:br>
            <a:r>
              <a:rPr lang="en-US" sz="3200" dirty="0" smtClean="0"/>
              <a:t>(</a:t>
            </a:r>
            <a:r>
              <a:rPr lang="en-US" sz="3200" dirty="0" err="1" smtClean="0"/>
              <a:t>Cont</a:t>
            </a:r>
            <a:r>
              <a:rPr lang="en-US" sz="3200" dirty="0" smtClean="0"/>
              <a:t>…)</a:t>
            </a:r>
            <a:endParaRPr lang="en-US" sz="3200" dirty="0"/>
          </a:p>
        </p:txBody>
      </p:sp>
      <p:sp>
        <p:nvSpPr>
          <p:cNvPr id="3" name="Content Placeholder 2"/>
          <p:cNvSpPr>
            <a:spLocks noGrp="1"/>
          </p:cNvSpPr>
          <p:nvPr>
            <p:ph idx="1"/>
          </p:nvPr>
        </p:nvSpPr>
        <p:spPr>
          <a:xfrm>
            <a:off x="304805" y="1085851"/>
            <a:ext cx="8550275" cy="3895725"/>
          </a:xfrm>
        </p:spPr>
        <p:txBody>
          <a:bodyPr/>
          <a:lstStyle/>
          <a:p>
            <a:pPr marL="0" indent="0">
              <a:buNone/>
            </a:pPr>
            <a:r>
              <a:rPr lang="en-US" dirty="0" smtClean="0"/>
              <a:t>Example of LDAP imported synchronized directory URI field in Alternate Extension of the user.</a:t>
            </a:r>
            <a:endParaRPr lang="en-US" sz="1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8" y="1714501"/>
            <a:ext cx="7991475" cy="27932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6447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71450"/>
            <a:ext cx="8532812" cy="628650"/>
          </a:xfrm>
        </p:spPr>
        <p:txBody>
          <a:bodyPr/>
          <a:lstStyle/>
          <a:p>
            <a:r>
              <a:rPr lang="it-IT" sz="3200" dirty="0"/>
              <a:t>URI </a:t>
            </a:r>
            <a:r>
              <a:rPr lang="it-IT" sz="3200" dirty="0" smtClean="0"/>
              <a:t>Provisioning: </a:t>
            </a:r>
            <a:r>
              <a:rPr lang="en-US" sz="3200" dirty="0" smtClean="0"/>
              <a:t>Import from CUCM</a:t>
            </a:r>
            <a:endParaRPr lang="en-US" sz="3200" dirty="0"/>
          </a:p>
        </p:txBody>
      </p:sp>
      <p:sp>
        <p:nvSpPr>
          <p:cNvPr id="3" name="Content Placeholder 2"/>
          <p:cNvSpPr>
            <a:spLocks noGrp="1"/>
          </p:cNvSpPr>
          <p:nvPr>
            <p:ph idx="1"/>
          </p:nvPr>
        </p:nvSpPr>
        <p:spPr/>
        <p:txBody>
          <a:bodyPr/>
          <a:lstStyle/>
          <a:p>
            <a:pPr marL="0" indent="0">
              <a:buNone/>
            </a:pPr>
            <a:r>
              <a:rPr lang="en-US" dirty="0" smtClean="0"/>
              <a:t>When an administrator imports users from the Cisco Unified Communications Manager into the Unity Connection server, alternate extension is populated with a URI of the user that is synchronized with the “</a:t>
            </a:r>
            <a:r>
              <a:rPr lang="en-US" sz="1600" dirty="0" smtClean="0"/>
              <a:t>End User Directory URI</a:t>
            </a:r>
            <a:r>
              <a:rPr lang="en-US" dirty="0" smtClean="0"/>
              <a:t>”.</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2" y="2343150"/>
            <a:ext cx="8110541"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0304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57150"/>
            <a:ext cx="8588375" cy="628650"/>
          </a:xfrm>
        </p:spPr>
        <p:txBody>
          <a:bodyPr/>
          <a:lstStyle/>
          <a:p>
            <a:r>
              <a:rPr lang="en-US" sz="3200" dirty="0" smtClean="0"/>
              <a:t>URI for CUC Clients</a:t>
            </a:r>
            <a:endParaRPr lang="en-US" sz="3200" dirty="0"/>
          </a:p>
        </p:txBody>
      </p:sp>
      <p:sp>
        <p:nvSpPr>
          <p:cNvPr id="3" name="Content Placeholder 2"/>
          <p:cNvSpPr>
            <a:spLocks noGrp="1"/>
          </p:cNvSpPr>
          <p:nvPr>
            <p:ph idx="1"/>
          </p:nvPr>
        </p:nvSpPr>
        <p:spPr>
          <a:xfrm>
            <a:off x="230193" y="642939"/>
            <a:ext cx="8873781" cy="4157663"/>
          </a:xfrm>
        </p:spPr>
        <p:txBody>
          <a:bodyPr/>
          <a:lstStyle/>
          <a:p>
            <a:pPr marL="0" indent="0">
              <a:buNone/>
            </a:pPr>
            <a:r>
              <a:rPr lang="en-US" dirty="0" smtClean="0"/>
              <a:t>Out dial calls can be made via following CUC Clients:</a:t>
            </a:r>
          </a:p>
          <a:p>
            <a:pPr marL="692150" lvl="1" indent="-285750">
              <a:buFont typeface="Wingdings" panose="05000000000000000000" pitchFamily="2" charset="2"/>
              <a:buChar char="ü"/>
            </a:pPr>
            <a:r>
              <a:rPr lang="en-US" b="1" i="1" u="sng" dirty="0" smtClean="0"/>
              <a:t>Web Inbox and Mini Inbox</a:t>
            </a:r>
            <a:r>
              <a:rPr lang="en-US" b="1" i="1" dirty="0" smtClean="0"/>
              <a:t>:</a:t>
            </a:r>
            <a:r>
              <a:rPr lang="en-US" i="1" dirty="0" smtClean="0"/>
              <a:t> </a:t>
            </a:r>
            <a:r>
              <a:rPr lang="en-US" sz="1600" dirty="0" smtClean="0"/>
              <a:t>Message </a:t>
            </a:r>
            <a:r>
              <a:rPr lang="en-US" sz="1600" dirty="0"/>
              <a:t>can be recorded </a:t>
            </a:r>
            <a:r>
              <a:rPr lang="en-US" sz="1600" dirty="0" smtClean="0"/>
              <a:t>or playback </a:t>
            </a:r>
            <a:r>
              <a:rPr lang="en-US" sz="1600" dirty="0"/>
              <a:t>using </a:t>
            </a:r>
            <a:r>
              <a:rPr lang="en-US" sz="1600" dirty="0" smtClean="0"/>
              <a:t>URI configured </a:t>
            </a:r>
            <a:r>
              <a:rPr lang="en-US" sz="1600" dirty="0"/>
              <a:t>in “</a:t>
            </a:r>
            <a:r>
              <a:rPr lang="en-US" sz="1600" dirty="0" smtClean="0"/>
              <a:t>Phone Number” field.</a:t>
            </a:r>
          </a:p>
          <a:p>
            <a:pPr lvl="1" indent="0"/>
            <a:endParaRPr lang="en-US" dirty="0"/>
          </a:p>
          <a:p>
            <a:pPr lvl="4" indent="0"/>
            <a:endParaRPr lang="en-US" dirty="0"/>
          </a:p>
          <a:p>
            <a:pPr marL="692150" lvl="1" indent="-285750">
              <a:buFont typeface="Arial" panose="020B0604020202020204" pitchFamily="34" charset="0"/>
              <a:buChar char="•"/>
            </a:pPr>
            <a:endParaRPr lang="en-US" dirty="0"/>
          </a:p>
          <a:p>
            <a:pPr marL="692150" lvl="1" indent="-285750">
              <a:buFont typeface="Arial" panose="020B0604020202020204" pitchFamily="34" charset="0"/>
              <a:buChar char="•"/>
            </a:pPr>
            <a:endParaRPr lang="en-US" dirty="0" smtClean="0"/>
          </a:p>
          <a:p>
            <a:pPr marL="692150" lvl="1" indent="-285750">
              <a:buFont typeface="Arial" panose="020B0604020202020204" pitchFamily="34" charset="0"/>
              <a:buChar char="•"/>
            </a:pPr>
            <a:endParaRPr lang="en-US" dirty="0" smtClean="0"/>
          </a:p>
          <a:p>
            <a:pPr marL="692150" lvl="1" indent="-285750">
              <a:buFont typeface="Arial" panose="020B0604020202020204" pitchFamily="34" charset="0"/>
              <a:buChar char="•"/>
            </a:pPr>
            <a:endParaRPr lang="en-US" dirty="0"/>
          </a:p>
          <a:p>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733551"/>
            <a:ext cx="8577974" cy="2872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2316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14300"/>
            <a:ext cx="8588375" cy="628650"/>
          </a:xfrm>
        </p:spPr>
        <p:txBody>
          <a:bodyPr/>
          <a:lstStyle/>
          <a:p>
            <a:r>
              <a:rPr lang="en-US" sz="3200" dirty="0" smtClean="0"/>
              <a:t>URI for CUC Clients (</a:t>
            </a:r>
            <a:r>
              <a:rPr lang="en-US" sz="3200" dirty="0" err="1"/>
              <a:t>c</a:t>
            </a:r>
            <a:r>
              <a:rPr lang="en-US" sz="3200" dirty="0" err="1" smtClean="0"/>
              <a:t>ont</a:t>
            </a:r>
            <a:r>
              <a:rPr lang="en-US" sz="3200" dirty="0" smtClean="0"/>
              <a:t>…)</a:t>
            </a:r>
            <a:endParaRPr lang="en-US" sz="3200" dirty="0"/>
          </a:p>
        </p:txBody>
      </p:sp>
      <p:sp>
        <p:nvSpPr>
          <p:cNvPr id="3" name="Content Placeholder 2"/>
          <p:cNvSpPr>
            <a:spLocks noGrp="1"/>
          </p:cNvSpPr>
          <p:nvPr>
            <p:ph idx="1"/>
          </p:nvPr>
        </p:nvSpPr>
        <p:spPr>
          <a:xfrm>
            <a:off x="230193" y="895350"/>
            <a:ext cx="8913807" cy="4114800"/>
          </a:xfrm>
        </p:spPr>
        <p:txBody>
          <a:bodyPr/>
          <a:lstStyle/>
          <a:p>
            <a:pPr marL="692150" lvl="1" indent="-285750">
              <a:buFont typeface="Wingdings" panose="05000000000000000000" pitchFamily="2" charset="2"/>
              <a:buChar char="ü"/>
            </a:pPr>
            <a:r>
              <a:rPr lang="en-US" sz="1400" b="1" i="1" u="sng" dirty="0"/>
              <a:t>VMO</a:t>
            </a:r>
            <a:r>
              <a:rPr lang="en-US" sz="1400" i="1" dirty="0"/>
              <a:t>: </a:t>
            </a:r>
            <a:r>
              <a:rPr lang="en-US" sz="1400" dirty="0"/>
              <a:t>View Mail for Outlook can </a:t>
            </a:r>
            <a:r>
              <a:rPr lang="en-US" sz="1400" dirty="0" smtClean="0"/>
              <a:t>be configured </a:t>
            </a:r>
            <a:r>
              <a:rPr lang="en-US" sz="1400" dirty="0"/>
              <a:t>with URI in </a:t>
            </a:r>
            <a:r>
              <a:rPr lang="en-US" sz="1400" dirty="0" smtClean="0"/>
              <a:t>the ‘Phone </a:t>
            </a:r>
            <a:r>
              <a:rPr lang="en-US" sz="1400" dirty="0"/>
              <a:t>Number or URI’ field in </a:t>
            </a:r>
            <a:endParaRPr lang="en-US" sz="1400" dirty="0" smtClean="0"/>
          </a:p>
          <a:p>
            <a:pPr lvl="1" indent="0"/>
            <a:r>
              <a:rPr lang="en-US" sz="1400" dirty="0" smtClean="0"/>
              <a:t>      these  </a:t>
            </a:r>
            <a:r>
              <a:rPr lang="en-US" sz="1400" dirty="0"/>
              <a:t>wizards: </a:t>
            </a:r>
          </a:p>
          <a:p>
            <a:pPr marL="1087438" lvl="4" indent="-285750">
              <a:buFont typeface="Wingdings" panose="05000000000000000000" pitchFamily="2" charset="2"/>
              <a:buChar char="ü"/>
            </a:pPr>
            <a:r>
              <a:rPr lang="en-US" sz="1200" dirty="0"/>
              <a:t>Initialize Cisco View Mail   </a:t>
            </a:r>
          </a:p>
          <a:p>
            <a:pPr marL="1087438" lvl="4" indent="-285750">
              <a:buFont typeface="Wingdings" panose="05000000000000000000" pitchFamily="2" charset="2"/>
              <a:buChar char="ü"/>
            </a:pPr>
            <a:r>
              <a:rPr lang="en-US" sz="1200" dirty="0" smtClean="0"/>
              <a:t>Options</a:t>
            </a:r>
          </a:p>
          <a:p>
            <a:pPr lvl="4" indent="0"/>
            <a:endParaRPr lang="en-US" sz="1200" b="1" u="sng" dirty="0" smtClean="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114550"/>
            <a:ext cx="5486400"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6266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14300"/>
            <a:ext cx="8588375" cy="628650"/>
          </a:xfrm>
        </p:spPr>
        <p:txBody>
          <a:bodyPr/>
          <a:lstStyle/>
          <a:p>
            <a:r>
              <a:rPr lang="en-US" sz="3200" dirty="0" smtClean="0"/>
              <a:t>URI for CUC Clients (</a:t>
            </a:r>
            <a:r>
              <a:rPr lang="en-US" sz="3200" dirty="0" err="1"/>
              <a:t>c</a:t>
            </a:r>
            <a:r>
              <a:rPr lang="en-US" sz="3200" dirty="0" err="1" smtClean="0"/>
              <a:t>ont</a:t>
            </a:r>
            <a:r>
              <a:rPr lang="en-US" sz="3200" dirty="0" smtClean="0"/>
              <a:t>…)</a:t>
            </a:r>
            <a:endParaRPr lang="en-US" sz="3200" dirty="0"/>
          </a:p>
        </p:txBody>
      </p:sp>
      <p:sp>
        <p:nvSpPr>
          <p:cNvPr id="3" name="Content Placeholder 2"/>
          <p:cNvSpPr>
            <a:spLocks noGrp="1"/>
          </p:cNvSpPr>
          <p:nvPr>
            <p:ph idx="1"/>
          </p:nvPr>
        </p:nvSpPr>
        <p:spPr>
          <a:xfrm>
            <a:off x="230193" y="819150"/>
            <a:ext cx="8913807" cy="4114800"/>
          </a:xfrm>
        </p:spPr>
        <p:txBody>
          <a:bodyPr/>
          <a:lstStyle/>
          <a:p>
            <a:pPr lvl="4" indent="0"/>
            <a:endParaRPr lang="en-US" sz="1200" b="1" u="sng" dirty="0" smtClean="0"/>
          </a:p>
          <a:p>
            <a:pPr marL="692150" lvl="1" indent="-285750">
              <a:buFont typeface="Wingdings" panose="05000000000000000000" pitchFamily="2" charset="2"/>
              <a:buChar char="ü"/>
            </a:pPr>
            <a:r>
              <a:rPr lang="en-US" sz="1400" b="1" i="1" u="sng" dirty="0" smtClean="0"/>
              <a:t>CPCA/Media Master</a:t>
            </a:r>
            <a:r>
              <a:rPr lang="en-US" sz="1400" i="1" dirty="0" smtClean="0"/>
              <a:t>: </a:t>
            </a:r>
            <a:r>
              <a:rPr lang="en-US" sz="1400" dirty="0" smtClean="0"/>
              <a:t>Message </a:t>
            </a:r>
            <a:r>
              <a:rPr lang="en-US" sz="1400" dirty="0"/>
              <a:t>can be </a:t>
            </a:r>
            <a:r>
              <a:rPr lang="en-US" sz="1400" dirty="0" smtClean="0"/>
              <a:t>recorded or playback using URI  </a:t>
            </a:r>
            <a:r>
              <a:rPr lang="en-US" sz="1400" dirty="0"/>
              <a:t>configured in </a:t>
            </a:r>
            <a:endParaRPr lang="en-US" sz="1400" dirty="0" smtClean="0"/>
          </a:p>
          <a:p>
            <a:pPr lvl="1" indent="0"/>
            <a:r>
              <a:rPr lang="en-US" sz="1400" dirty="0"/>
              <a:t> </a:t>
            </a:r>
            <a:r>
              <a:rPr lang="en-US" sz="1400" dirty="0" smtClean="0"/>
              <a:t>    “</a:t>
            </a:r>
            <a:r>
              <a:rPr lang="en-US" sz="1400" dirty="0"/>
              <a:t>other </a:t>
            </a:r>
            <a:r>
              <a:rPr lang="en-US" sz="1400" dirty="0" smtClean="0"/>
              <a:t>number or URI” field:</a:t>
            </a:r>
          </a:p>
          <a:p>
            <a:pPr marL="974725" lvl="3" indent="-285750">
              <a:buFont typeface="Wingdings" panose="05000000000000000000" pitchFamily="2" charset="2"/>
              <a:buChar char="ü"/>
            </a:pPr>
            <a:r>
              <a:rPr lang="en-US" sz="1200" dirty="0"/>
              <a:t>Options </a:t>
            </a:r>
            <a:r>
              <a:rPr lang="en-US" sz="1200" dirty="0">
                <a:sym typeface="Wingdings" panose="05000000000000000000" pitchFamily="2" charset="2"/>
              </a:rPr>
              <a:t> Playback &amp; </a:t>
            </a:r>
            <a:r>
              <a:rPr lang="en-US" sz="1200" dirty="0" smtClean="0">
                <a:sym typeface="Wingdings" panose="05000000000000000000" pitchFamily="2" charset="2"/>
              </a:rPr>
              <a:t>Recording</a:t>
            </a:r>
            <a:endParaRPr lang="en-US" sz="1200" dirty="0" smtClean="0"/>
          </a:p>
          <a:p>
            <a:pPr marL="974725" lvl="3" indent="-285750">
              <a:buFont typeface="Wingdings" panose="05000000000000000000" pitchFamily="2" charset="2"/>
              <a:buChar char="ü"/>
            </a:pPr>
            <a:r>
              <a:rPr lang="en-US" sz="1200" dirty="0" smtClean="0"/>
              <a:t>Other Number or URI</a:t>
            </a:r>
            <a:endParaRPr lang="en-US" sz="12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657350"/>
            <a:ext cx="4191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4817" y="3181350"/>
            <a:ext cx="4191000" cy="1150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076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14300"/>
            <a:ext cx="8588375" cy="628650"/>
          </a:xfrm>
        </p:spPr>
        <p:txBody>
          <a:bodyPr/>
          <a:lstStyle/>
          <a:p>
            <a:r>
              <a:rPr lang="en-US" sz="3200" dirty="0" smtClean="0"/>
              <a:t>URI for Notification Devices</a:t>
            </a:r>
            <a:endParaRPr lang="en-US" sz="3200" dirty="0"/>
          </a:p>
        </p:txBody>
      </p:sp>
      <p:sp>
        <p:nvSpPr>
          <p:cNvPr id="3" name="Content Placeholder 2"/>
          <p:cNvSpPr>
            <a:spLocks noGrp="1"/>
          </p:cNvSpPr>
          <p:nvPr>
            <p:ph idx="1"/>
          </p:nvPr>
        </p:nvSpPr>
        <p:spPr>
          <a:xfrm>
            <a:off x="1" y="819150"/>
            <a:ext cx="8780468" cy="3724275"/>
          </a:xfrm>
        </p:spPr>
        <p:txBody>
          <a:bodyPr/>
          <a:lstStyle/>
          <a:p>
            <a:pPr>
              <a:buFont typeface="Wingdings" panose="05000000000000000000" pitchFamily="2" charset="2"/>
              <a:buChar char="ü"/>
            </a:pPr>
            <a:r>
              <a:rPr lang="en-US" dirty="0" smtClean="0"/>
              <a:t>Notification dial out calls can be made on the configured URI in the ‘Phone Number or URI’ field in following notification devices:</a:t>
            </a:r>
          </a:p>
          <a:p>
            <a:pPr lvl="1">
              <a:buFont typeface="Wingdings" panose="05000000000000000000" pitchFamily="2" charset="2"/>
              <a:buChar char="ü"/>
            </a:pPr>
            <a:r>
              <a:rPr lang="en-US" dirty="0" smtClean="0"/>
              <a:t>Work Phone</a:t>
            </a:r>
          </a:p>
          <a:p>
            <a:pPr lvl="1">
              <a:buFont typeface="Wingdings" panose="05000000000000000000" pitchFamily="2" charset="2"/>
              <a:buChar char="ü"/>
            </a:pPr>
            <a:r>
              <a:rPr lang="en-US" dirty="0" smtClean="0"/>
              <a:t>Home Phone</a:t>
            </a:r>
          </a:p>
          <a:p>
            <a:pPr lvl="1">
              <a:buFont typeface="Wingdings" panose="05000000000000000000" pitchFamily="2" charset="2"/>
              <a:buChar char="ü"/>
            </a:pPr>
            <a:endParaRPr lang="en-US" dirty="0"/>
          </a:p>
          <a:p>
            <a:pPr lvl="1">
              <a:buFont typeface="Wingdings" panose="05000000000000000000" pitchFamily="2" charset="2"/>
              <a:buChar char="ü"/>
            </a:pPr>
            <a:endParaRPr lang="en-US" dirty="0" smtClean="0"/>
          </a:p>
          <a:p>
            <a:pPr lvl="1">
              <a:buFont typeface="Wingdings" panose="05000000000000000000" pitchFamily="2" charset="2"/>
              <a:buChar char="ü"/>
            </a:pPr>
            <a:endParaRPr lang="en-US" dirty="0"/>
          </a:p>
          <a:p>
            <a:pPr lvl="1" indent="0"/>
            <a:endParaRPr lang="en-US" dirty="0" smtClean="0"/>
          </a:p>
          <a:p>
            <a:pPr lvl="1">
              <a:buFont typeface="Wingdings" panose="05000000000000000000" pitchFamily="2" charset="2"/>
              <a:buChar char="ü"/>
            </a:pPr>
            <a:endParaRPr lang="en-US" dirty="0"/>
          </a:p>
          <a:p>
            <a:pPr lvl="1">
              <a:buFont typeface="Wingdings" panose="05000000000000000000" pitchFamily="2" charset="2"/>
              <a:buChar char="ü"/>
            </a:pPr>
            <a:endParaRPr lang="en-US" dirty="0" smtClean="0"/>
          </a:p>
          <a:p>
            <a:pPr lvl="1">
              <a:buFont typeface="Wingdings" panose="05000000000000000000" pitchFamily="2" charset="2"/>
              <a:buChar char="ü"/>
            </a:pPr>
            <a:r>
              <a:rPr lang="en-US" dirty="0" smtClean="0"/>
              <a:t>Note : MWI </a:t>
            </a:r>
            <a:r>
              <a:rPr lang="en-US" dirty="0"/>
              <a:t>is not supported via URI.</a:t>
            </a:r>
          </a:p>
          <a:p>
            <a:pPr lvl="1">
              <a:buFont typeface="Wingdings" panose="05000000000000000000" pitchFamily="2" charset="2"/>
              <a:buChar char="ü"/>
            </a:pPr>
            <a:endParaRPr lang="en-US" dirty="0" smtClean="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4" y="1581150"/>
            <a:ext cx="5381625" cy="2673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1810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5" y="400050"/>
            <a:ext cx="8588375" cy="628650"/>
          </a:xfrm>
        </p:spPr>
        <p:txBody>
          <a:bodyPr/>
          <a:lstStyle/>
          <a:p>
            <a:r>
              <a:rPr lang="en-US" sz="3200" dirty="0" smtClean="0"/>
              <a:t>URI Alternate Extension replication over HTTPS, Digital and CCI Network</a:t>
            </a:r>
            <a:endParaRPr lang="en-US" sz="3200" dirty="0"/>
          </a:p>
        </p:txBody>
      </p:sp>
      <p:sp>
        <p:nvSpPr>
          <p:cNvPr id="3" name="Content Placeholder 2"/>
          <p:cNvSpPr>
            <a:spLocks noGrp="1"/>
          </p:cNvSpPr>
          <p:nvPr>
            <p:ph idx="1"/>
          </p:nvPr>
        </p:nvSpPr>
        <p:spPr>
          <a:xfrm>
            <a:off x="228605" y="1485902"/>
            <a:ext cx="8550275" cy="3529013"/>
          </a:xfrm>
        </p:spPr>
        <p:txBody>
          <a:bodyPr/>
          <a:lstStyle/>
          <a:p>
            <a:r>
              <a:rPr lang="en-US" dirty="0" smtClean="0"/>
              <a:t>Alternate Extension URI field can be replicated over HTTPS, Digital and CCI Network to all the remote nodes being on version 10.5 and above and will not be replicated on nodes with version 10.0 and below. </a:t>
            </a:r>
          </a:p>
          <a:p>
            <a:r>
              <a:rPr lang="en-US" dirty="0" smtClean="0"/>
              <a:t>This can be used for Cross server Sign In and Cross server transfer.</a:t>
            </a:r>
          </a:p>
          <a:p>
            <a:endParaRPr lang="en-US" dirty="0"/>
          </a:p>
        </p:txBody>
      </p:sp>
    </p:spTree>
    <p:extLst>
      <p:ext uri="{BB962C8B-B14F-4D97-AF65-F5344CB8AC3E}">
        <p14:creationId xmlns:p14="http://schemas.microsoft.com/office/powerpoint/2010/main" val="1485702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209550"/>
            <a:ext cx="8913807" cy="628650"/>
          </a:xfrm>
        </p:spPr>
        <p:txBody>
          <a:bodyPr/>
          <a:lstStyle/>
          <a:p>
            <a:r>
              <a:rPr lang="en-US" sz="3200" dirty="0" smtClean="0"/>
              <a:t>URI call flow for Incoming Call (Attempt Sign In)</a:t>
            </a:r>
            <a:endParaRPr lang="en-US" sz="3200" dirty="0"/>
          </a:p>
        </p:txBody>
      </p:sp>
      <p:sp>
        <p:nvSpPr>
          <p:cNvPr id="3" name="Content Placeholder 2"/>
          <p:cNvSpPr>
            <a:spLocks noGrp="1"/>
          </p:cNvSpPr>
          <p:nvPr>
            <p:ph idx="1"/>
          </p:nvPr>
        </p:nvSpPr>
        <p:spPr>
          <a:xfrm>
            <a:off x="230193" y="1047750"/>
            <a:ext cx="8550275" cy="3724275"/>
          </a:xfrm>
        </p:spPr>
        <p:txBody>
          <a:bodyPr>
            <a:normAutofit lnSpcReduction="10000"/>
          </a:bodyPr>
          <a:lstStyle/>
          <a:p>
            <a:pPr marL="0" indent="0">
              <a:buNone/>
            </a:pPr>
            <a:r>
              <a:rPr lang="en-US" sz="1200" b="1" dirty="0" smtClean="0"/>
              <a:t>Incoming Sip Message</a:t>
            </a:r>
            <a:r>
              <a:rPr lang="en-US" sz="1200" dirty="0" smtClean="0"/>
              <a:t>&lt;-- INVITE </a:t>
            </a:r>
            <a:r>
              <a:rPr lang="en-US" sz="1200" dirty="0"/>
              <a:t>sip:488@10.76.214.68:5060 SIP/2.0</a:t>
            </a:r>
            <a:br>
              <a:rPr lang="en-US" sz="1200" dirty="0"/>
            </a:br>
            <a:r>
              <a:rPr lang="en-US" sz="1200" dirty="0"/>
              <a:t>                        Via: SIP/2.0/TCP 10.76.214.100:5060;branch=z9hG4bK1a86c3d83f3</a:t>
            </a:r>
            <a:br>
              <a:rPr lang="en-US" sz="1200" dirty="0"/>
            </a:br>
            <a:r>
              <a:rPr lang="en-US" sz="1200" dirty="0"/>
              <a:t>                       </a:t>
            </a:r>
            <a:r>
              <a:rPr lang="en-US" sz="1400" b="1" dirty="0">
                <a:solidFill>
                  <a:schemeClr val="accent4">
                    <a:lumMod val="60000"/>
                    <a:lumOff val="40000"/>
                  </a:schemeClr>
                </a:solidFill>
              </a:rPr>
              <a:t> </a:t>
            </a:r>
            <a:r>
              <a:rPr lang="en-US" sz="1200" dirty="0">
                <a:solidFill>
                  <a:schemeClr val="accent4">
                    <a:lumMod val="60000"/>
                    <a:lumOff val="40000"/>
                  </a:schemeClr>
                </a:solidFill>
              </a:rPr>
              <a:t>From: &lt;</a:t>
            </a:r>
            <a:r>
              <a:rPr lang="en-US" sz="1200" dirty="0" smtClean="0">
                <a:solidFill>
                  <a:schemeClr val="accent4">
                    <a:lumMod val="60000"/>
                    <a:lumOff val="40000"/>
                  </a:schemeClr>
                </a:solidFill>
              </a:rPr>
              <a:t>sip:john@server.cisco.com</a:t>
            </a:r>
            <a:r>
              <a:rPr lang="en-US" sz="1200" dirty="0">
                <a:solidFill>
                  <a:schemeClr val="accent4">
                    <a:lumMod val="60000"/>
                    <a:lumOff val="40000"/>
                  </a:schemeClr>
                </a:solidFill>
              </a:rPr>
              <a:t>&gt;</a:t>
            </a:r>
            <a:r>
              <a:rPr lang="en-US" sz="1200" dirty="0"/>
              <a:t>;tag=20221~f6087d99-cf0c-4330-b5d3-f89c37d3f76f-17256706</a:t>
            </a:r>
            <a:br>
              <a:rPr lang="en-US" sz="1200" dirty="0"/>
            </a:br>
            <a:r>
              <a:rPr lang="en-US" sz="1200" dirty="0"/>
              <a:t>                        To: &lt;sip:488@10.76.214.68&gt;</a:t>
            </a:r>
            <a:br>
              <a:rPr lang="en-US" sz="1200" dirty="0"/>
            </a:br>
            <a:r>
              <a:rPr lang="en-US" sz="1200" dirty="0"/>
              <a:t>                        Date: Thu, 21 Nov 2013 08:33:31 GMT</a:t>
            </a:r>
            <a:br>
              <a:rPr lang="en-US" sz="1200" dirty="0"/>
            </a:br>
            <a:r>
              <a:rPr lang="en-US" sz="1200" dirty="0"/>
              <a:t>                        Call-ID: 98d74500-28d1c55b-154-64d64c0a@10.76.214.100</a:t>
            </a:r>
            <a:br>
              <a:rPr lang="en-US" sz="1200" dirty="0"/>
            </a:br>
            <a:r>
              <a:rPr lang="en-US" sz="1200" dirty="0"/>
              <a:t>                        Supported: timer,resource-priority,replaces</a:t>
            </a:r>
            <a:br>
              <a:rPr lang="en-US" sz="1200" dirty="0"/>
            </a:br>
            <a:r>
              <a:rPr lang="en-US" sz="1200" dirty="0"/>
              <a:t>                        Min-SE:  1800</a:t>
            </a:r>
            <a:br>
              <a:rPr lang="en-US" sz="1200" dirty="0"/>
            </a:br>
            <a:r>
              <a:rPr lang="en-US" sz="1200" dirty="0"/>
              <a:t>                        User-Agent: Cisco-CUCM9.0</a:t>
            </a:r>
            <a:br>
              <a:rPr lang="en-US" sz="1200" dirty="0"/>
            </a:br>
            <a:r>
              <a:rPr lang="en-US" sz="1200" dirty="0"/>
              <a:t>                        Allow: INVITE, OPTIONS, INFO, BYE, CANCEL, ACK, PRACK, UPDATE, REFER, SUBSCRIBE, NOTIFY</a:t>
            </a:r>
            <a:br>
              <a:rPr lang="en-US" sz="1200" dirty="0"/>
            </a:br>
            <a:r>
              <a:rPr lang="en-US" sz="1200" dirty="0"/>
              <a:t>                        </a:t>
            </a:r>
            <a:r>
              <a:rPr lang="en-US" sz="1200" dirty="0" err="1"/>
              <a:t>CSeq</a:t>
            </a:r>
            <a:r>
              <a:rPr lang="en-US" sz="1200" dirty="0"/>
              <a:t>: 101 INVITE</a:t>
            </a:r>
            <a:br>
              <a:rPr lang="en-US" sz="1200" dirty="0"/>
            </a:br>
            <a:r>
              <a:rPr lang="en-US" sz="1200" dirty="0"/>
              <a:t>                        Expires: 180</a:t>
            </a:r>
            <a:br>
              <a:rPr lang="en-US" sz="1200" dirty="0"/>
            </a:br>
            <a:r>
              <a:rPr lang="en-US" sz="1200" dirty="0"/>
              <a:t>                        Allow-Events: presence</a:t>
            </a:r>
            <a:br>
              <a:rPr lang="en-US" sz="1200" dirty="0"/>
            </a:br>
            <a:r>
              <a:rPr lang="en-US" sz="1200" dirty="0"/>
              <a:t>                        Supported: X-cisco-</a:t>
            </a:r>
            <a:r>
              <a:rPr lang="en-US" sz="1200" dirty="0" err="1"/>
              <a:t>srtp</a:t>
            </a:r>
            <a:r>
              <a:rPr lang="en-US" sz="1200" dirty="0"/>
              <a:t>-</a:t>
            </a:r>
            <a:r>
              <a:rPr lang="en-US" sz="1200" dirty="0" err="1"/>
              <a:t>fallback,X</a:t>
            </a:r>
            <a:r>
              <a:rPr lang="en-US" sz="1200" dirty="0"/>
              <a:t>-cisco-original-called</a:t>
            </a:r>
            <a:br>
              <a:rPr lang="en-US" sz="1200" dirty="0"/>
            </a:br>
            <a:r>
              <a:rPr lang="en-US" sz="1200" dirty="0"/>
              <a:t>                        Cisco-</a:t>
            </a:r>
            <a:r>
              <a:rPr lang="en-US" sz="1200" dirty="0" err="1"/>
              <a:t>Guid</a:t>
            </a:r>
            <a:r>
              <a:rPr lang="en-US" sz="1200" dirty="0"/>
              <a:t>: 2564244736-0000065536-0000000007-1691765770</a:t>
            </a:r>
            <a:br>
              <a:rPr lang="en-US" sz="1200" dirty="0"/>
            </a:br>
            <a:r>
              <a:rPr lang="en-US" sz="1200" dirty="0"/>
              <a:t>                        Session-Expires:  1800</a:t>
            </a:r>
            <a:br>
              <a:rPr lang="en-US" sz="1200" dirty="0"/>
            </a:br>
            <a:r>
              <a:rPr lang="en-US" sz="1200" dirty="0"/>
              <a:t>                        P-Asserted-Identity: &lt;sip:john@cisco.com&gt;</a:t>
            </a:r>
            <a:br>
              <a:rPr lang="en-US" sz="1200" dirty="0"/>
            </a:br>
            <a:r>
              <a:rPr lang="en-US" sz="1200" dirty="0"/>
              <a:t>                        </a:t>
            </a:r>
            <a:r>
              <a:rPr lang="en-US" sz="1200" dirty="0">
                <a:solidFill>
                  <a:schemeClr val="accent4">
                    <a:lumMod val="60000"/>
                    <a:lumOff val="40000"/>
                  </a:schemeClr>
                </a:solidFill>
              </a:rPr>
              <a:t>Remote-Party-ID</a:t>
            </a:r>
            <a:r>
              <a:rPr lang="en-US" sz="1200" dirty="0" smtClean="0">
                <a:solidFill>
                  <a:schemeClr val="accent4">
                    <a:lumMod val="60000"/>
                    <a:lumOff val="40000"/>
                  </a:schemeClr>
                </a:solidFill>
              </a:rPr>
              <a:t>: &lt;</a:t>
            </a:r>
            <a:r>
              <a:rPr lang="en-US" sz="1200" dirty="0" err="1" smtClean="0">
                <a:solidFill>
                  <a:schemeClr val="accent4">
                    <a:lumMod val="60000"/>
                    <a:lumOff val="40000"/>
                  </a:schemeClr>
                </a:solidFill>
              </a:rPr>
              <a:t>sip:john@server.cisco.com;x-cisco-number</a:t>
            </a:r>
            <a:r>
              <a:rPr lang="en-US" sz="1200" dirty="0" smtClean="0">
                <a:solidFill>
                  <a:schemeClr val="accent4">
                    <a:lumMod val="60000"/>
                    <a:lumOff val="40000"/>
                  </a:schemeClr>
                </a:solidFill>
              </a:rPr>
              <a:t>=1003&gt;;party=calling; screen=yes; privacy=off</a:t>
            </a:r>
            <a:r>
              <a:rPr lang="en-US" sz="1200" dirty="0">
                <a:solidFill>
                  <a:schemeClr val="accent4">
                    <a:lumMod val="60000"/>
                    <a:lumOff val="40000"/>
                  </a:schemeClr>
                </a:solidFill>
              </a:rPr>
              <a:t/>
            </a:r>
            <a:br>
              <a:rPr lang="en-US" sz="1200" dirty="0">
                <a:solidFill>
                  <a:schemeClr val="accent4">
                    <a:lumMod val="60000"/>
                    <a:lumOff val="40000"/>
                  </a:schemeClr>
                </a:solidFill>
              </a:rPr>
            </a:br>
            <a:r>
              <a:rPr lang="en-US" sz="1200" dirty="0">
                <a:solidFill>
                  <a:schemeClr val="accent4">
                    <a:lumMod val="60000"/>
                    <a:lumOff val="40000"/>
                  </a:schemeClr>
                </a:solidFill>
              </a:rPr>
              <a:t>                  </a:t>
            </a:r>
            <a:r>
              <a:rPr lang="en-US" sz="1200" dirty="0" smtClean="0">
                <a:solidFill>
                  <a:schemeClr val="accent4">
                    <a:lumMod val="60000"/>
                    <a:lumOff val="40000"/>
                  </a:schemeClr>
                </a:solidFill>
              </a:rPr>
              <a:t>	  Contact</a:t>
            </a:r>
            <a:r>
              <a:rPr lang="en-US" sz="1200" dirty="0">
                <a:solidFill>
                  <a:schemeClr val="accent4">
                    <a:lumMod val="60000"/>
                    <a:lumOff val="40000"/>
                  </a:schemeClr>
                </a:solidFill>
              </a:rPr>
              <a:t>: &lt;</a:t>
            </a:r>
            <a:r>
              <a:rPr lang="en-US" sz="1200" dirty="0" smtClean="0">
                <a:solidFill>
                  <a:schemeClr val="accent4">
                    <a:lumMod val="60000"/>
                    <a:lumOff val="40000"/>
                  </a:schemeClr>
                </a:solidFill>
              </a:rPr>
              <a:t>sip:john@10.76.214.100:5060;transport=</a:t>
            </a:r>
            <a:r>
              <a:rPr lang="en-US" sz="1200" dirty="0" err="1" smtClean="0">
                <a:solidFill>
                  <a:schemeClr val="accent4">
                    <a:lumMod val="60000"/>
                    <a:lumOff val="40000"/>
                  </a:schemeClr>
                </a:solidFill>
              </a:rPr>
              <a:t>tcp</a:t>
            </a:r>
            <a:r>
              <a:rPr lang="en-US" sz="1200" dirty="0">
                <a:solidFill>
                  <a:schemeClr val="accent4">
                    <a:lumMod val="60000"/>
                    <a:lumOff val="40000"/>
                  </a:schemeClr>
                </a:solidFill>
              </a:rPr>
              <a:t>&gt;;</a:t>
            </a:r>
            <a:r>
              <a:rPr lang="en-US" sz="1200" dirty="0" err="1">
                <a:solidFill>
                  <a:schemeClr val="accent4">
                    <a:lumMod val="60000"/>
                    <a:lumOff val="40000"/>
                  </a:schemeClr>
                </a:solidFill>
              </a:rPr>
              <a:t>video;audio</a:t>
            </a:r>
            <a:r>
              <a:rPr lang="en-US" sz="1600" b="1" dirty="0">
                <a:solidFill>
                  <a:schemeClr val="accent4">
                    <a:lumMod val="60000"/>
                    <a:lumOff val="40000"/>
                  </a:schemeClr>
                </a:solidFill>
              </a:rPr>
              <a:t/>
            </a:r>
            <a:br>
              <a:rPr lang="en-US" sz="1600" b="1" dirty="0">
                <a:solidFill>
                  <a:schemeClr val="accent4">
                    <a:lumMod val="60000"/>
                    <a:lumOff val="40000"/>
                  </a:schemeClr>
                </a:solidFill>
              </a:rPr>
            </a:br>
            <a:r>
              <a:rPr lang="en-US" sz="1200" dirty="0"/>
              <a:t>                        Max-Forwards: 69</a:t>
            </a:r>
            <a:br>
              <a:rPr lang="en-US" sz="1200" dirty="0"/>
            </a:br>
            <a:r>
              <a:rPr lang="en-US" sz="1200" dirty="0"/>
              <a:t>                        Content-Length: 0</a:t>
            </a:r>
          </a:p>
        </p:txBody>
      </p:sp>
    </p:spTree>
    <p:extLst>
      <p:ext uri="{BB962C8B-B14F-4D97-AF65-F5344CB8AC3E}">
        <p14:creationId xmlns:p14="http://schemas.microsoft.com/office/powerpoint/2010/main" val="1375714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473080" y="1828800"/>
            <a:ext cx="7940675" cy="2971800"/>
          </a:xfrm>
        </p:spPr>
        <p:txBody>
          <a:bodyPr>
            <a:normAutofit fontScale="92500" lnSpcReduction="10000"/>
          </a:bodyPr>
          <a:lstStyle/>
          <a:p>
            <a:pPr marL="274320" indent="-274320" algn="ctr" fontAlgn="auto">
              <a:spcBef>
                <a:spcPct val="0"/>
              </a:spcBef>
              <a:spcAft>
                <a:spcPts val="0"/>
              </a:spcAft>
              <a:buClrTx/>
              <a:buSzTx/>
              <a:buFontTx/>
              <a:buNone/>
              <a:defRPr/>
            </a:pPr>
            <a:r>
              <a:rPr sz="2800" b="1" i="1" dirty="0" smtClean="0">
                <a:ea typeface="MS PGothic" pitchFamily="34" charset="-128"/>
              </a:rPr>
              <a:t>Notice</a:t>
            </a:r>
          </a:p>
          <a:p>
            <a:pPr marL="274320" indent="-274320" algn="ctr" fontAlgn="auto">
              <a:spcBef>
                <a:spcPct val="0"/>
              </a:spcBef>
              <a:spcAft>
                <a:spcPts val="0"/>
              </a:spcAft>
              <a:buClrTx/>
              <a:buSzTx/>
              <a:buFontTx/>
              <a:buNone/>
              <a:defRPr/>
            </a:pPr>
            <a:endParaRPr b="1" i="1" dirty="0" smtClean="0">
              <a:ea typeface="MS PGothic" pitchFamily="34" charset="-128"/>
            </a:endParaRPr>
          </a:p>
          <a:p>
            <a:pPr marL="274320" indent="-274320" algn="ctr" fontAlgn="auto">
              <a:spcBef>
                <a:spcPct val="0"/>
              </a:spcBef>
              <a:spcAft>
                <a:spcPts val="0"/>
              </a:spcAft>
              <a:buClrTx/>
              <a:buSzTx/>
              <a:buFontTx/>
              <a:buNone/>
              <a:defRPr/>
            </a:pPr>
            <a:r>
              <a:rPr b="1" i="1" dirty="0" smtClean="0">
                <a:ea typeface="MS PGothic" pitchFamily="34" charset="-128"/>
              </a:rPr>
              <a:t>The information in this presentation is provided under Non-Disclosure agreement and should be treated as Cisco Confidential. Under no circumstances is this information to be shared further without the express consent of Cisco.  </a:t>
            </a:r>
          </a:p>
          <a:p>
            <a:pPr marL="274320" indent="-274320" algn="ctr" fontAlgn="auto">
              <a:spcBef>
                <a:spcPct val="0"/>
              </a:spcBef>
              <a:spcAft>
                <a:spcPts val="0"/>
              </a:spcAft>
              <a:buClrTx/>
              <a:buSzTx/>
              <a:buFontTx/>
              <a:buNone/>
              <a:defRPr/>
            </a:pPr>
            <a:endParaRPr b="1" i="1" dirty="0" smtClean="0">
              <a:ea typeface="MS PGothic" pitchFamily="34" charset="-128"/>
            </a:endParaRPr>
          </a:p>
          <a:p>
            <a:pPr marL="274320" indent="-274320" algn="ctr" fontAlgn="auto">
              <a:spcBef>
                <a:spcPct val="0"/>
              </a:spcBef>
              <a:spcAft>
                <a:spcPts val="0"/>
              </a:spcAft>
              <a:buClrTx/>
              <a:buSzTx/>
              <a:buFontTx/>
              <a:buNone/>
              <a:defRPr/>
            </a:pPr>
            <a:r>
              <a:rPr b="1" i="1" dirty="0" smtClean="0">
                <a:ea typeface="MS PGothic" pitchFamily="34" charset="-128"/>
              </a:rPr>
              <a:t>Any roadmap item is subject to change at the sole discretion of  Cisco, and Cisco will have no liability for delay in the delivery or failure to deliver any of the products or features set forth in this document</a:t>
            </a:r>
            <a:r>
              <a:rPr b="1" i="1" dirty="0" smtClean="0">
                <a:solidFill>
                  <a:schemeClr val="bg2">
                    <a:lumMod val="20000"/>
                    <a:lumOff val="80000"/>
                  </a:schemeClr>
                </a:solidFill>
                <a:ea typeface="MS PGothic" pitchFamily="34" charset="-128"/>
              </a:rPr>
              <a:t>.</a:t>
            </a:r>
          </a:p>
        </p:txBody>
      </p:sp>
      <p:grpSp>
        <p:nvGrpSpPr>
          <p:cNvPr id="28675" name="Group 6"/>
          <p:cNvGrpSpPr>
            <a:grpSpLocks/>
          </p:cNvGrpSpPr>
          <p:nvPr/>
        </p:nvGrpSpPr>
        <p:grpSpPr bwMode="auto">
          <a:xfrm>
            <a:off x="3348038" y="519114"/>
            <a:ext cx="2101850" cy="837010"/>
            <a:chOff x="3272" y="1316"/>
            <a:chExt cx="1889" cy="1002"/>
          </a:xfrm>
        </p:grpSpPr>
        <p:sp>
          <p:nvSpPr>
            <p:cNvPr id="28676"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8677"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solidFill>
                  <a:srgbClr val="000000"/>
                </a:solidFill>
              </a:endParaRPr>
            </a:p>
          </p:txBody>
        </p:sp>
        <p:sp>
          <p:nvSpPr>
            <p:cNvPr id="28678"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79"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0"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1"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2"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3"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4"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5"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6"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7"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8"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89"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690"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417161984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71450"/>
            <a:ext cx="8588375" cy="628650"/>
          </a:xfrm>
        </p:spPr>
        <p:txBody>
          <a:bodyPr/>
          <a:lstStyle/>
          <a:p>
            <a:r>
              <a:rPr lang="en-US" sz="3200" dirty="0" smtClean="0"/>
              <a:t>URI call flow for Incoming Call (RNA)</a:t>
            </a:r>
            <a:endParaRPr lang="en-US" sz="3200" dirty="0"/>
          </a:p>
        </p:txBody>
      </p:sp>
      <p:sp>
        <p:nvSpPr>
          <p:cNvPr id="3" name="Content Placeholder 2"/>
          <p:cNvSpPr>
            <a:spLocks noGrp="1"/>
          </p:cNvSpPr>
          <p:nvPr>
            <p:ph idx="1"/>
          </p:nvPr>
        </p:nvSpPr>
        <p:spPr>
          <a:xfrm>
            <a:off x="152405" y="914400"/>
            <a:ext cx="8550275" cy="4171950"/>
          </a:xfrm>
        </p:spPr>
        <p:txBody>
          <a:bodyPr/>
          <a:lstStyle/>
          <a:p>
            <a:pPr marL="0" indent="0">
              <a:buNone/>
            </a:pPr>
            <a:r>
              <a:rPr lang="en-US" sz="1200" b="1" dirty="0" smtClean="0"/>
              <a:t>Incoming Sip Message</a:t>
            </a:r>
            <a:r>
              <a:rPr lang="en-US" sz="1200" dirty="0" smtClean="0"/>
              <a:t>&lt;-- INVITE </a:t>
            </a:r>
            <a:r>
              <a:rPr lang="en-US" sz="1200" dirty="0"/>
              <a:t>sip:488@10.76.214.68:5060 SIP/2.0</a:t>
            </a:r>
            <a:br>
              <a:rPr lang="en-US" sz="1200" dirty="0"/>
            </a:br>
            <a:r>
              <a:rPr lang="en-US" sz="1200" dirty="0"/>
              <a:t>                        Via: SIP/2.0/TCP 10.76.214.100:5060;branch=z9hG4bKa4f352bfe8d</a:t>
            </a:r>
            <a:br>
              <a:rPr lang="en-US" sz="1200" dirty="0"/>
            </a:br>
            <a:r>
              <a:rPr lang="en-US" sz="1200" dirty="0"/>
              <a:t>                        </a:t>
            </a:r>
            <a:r>
              <a:rPr lang="en-US" sz="1200" dirty="0">
                <a:solidFill>
                  <a:schemeClr val="accent4">
                    <a:lumMod val="60000"/>
                    <a:lumOff val="40000"/>
                  </a:schemeClr>
                </a:solidFill>
              </a:rPr>
              <a:t>From: &lt;</a:t>
            </a:r>
            <a:r>
              <a:rPr lang="en-US" sz="1200" dirty="0" smtClean="0">
                <a:solidFill>
                  <a:schemeClr val="accent4">
                    <a:lumMod val="60000"/>
                    <a:lumOff val="40000"/>
                  </a:schemeClr>
                </a:solidFill>
              </a:rPr>
              <a:t>sip:john@server.cisco.com</a:t>
            </a:r>
            <a:r>
              <a:rPr lang="en-US" sz="1200" dirty="0">
                <a:solidFill>
                  <a:schemeClr val="accent4">
                    <a:lumMod val="60000"/>
                    <a:lumOff val="40000"/>
                  </a:schemeClr>
                </a:solidFill>
              </a:rPr>
              <a:t>&gt;</a:t>
            </a:r>
            <a:r>
              <a:rPr lang="en-US" sz="1200" dirty="0"/>
              <a:t>;</a:t>
            </a:r>
            <a:r>
              <a:rPr lang="en-US" sz="1200" dirty="0" smtClean="0"/>
              <a:t>tag=48087~f6087d99-cf0c-4330-b5d3-f89c37d3f76f-17256846</a:t>
            </a:r>
            <a:r>
              <a:rPr lang="en-US" sz="1200" dirty="0"/>
              <a:t/>
            </a:r>
            <a:br>
              <a:rPr lang="en-US" sz="1200" dirty="0"/>
            </a:br>
            <a:r>
              <a:rPr lang="en-US" sz="1200" dirty="0"/>
              <a:t>                        To: &lt;sip:488@10.76.214.68&gt;</a:t>
            </a:r>
            <a:br>
              <a:rPr lang="en-US" sz="1200" dirty="0"/>
            </a:br>
            <a:r>
              <a:rPr lang="en-US" sz="1200" dirty="0"/>
              <a:t>                        Date: Thu, 28 Nov 2013 06:38:23 GMT</a:t>
            </a:r>
            <a:br>
              <a:rPr lang="en-US" sz="1200" dirty="0"/>
            </a:br>
            <a:r>
              <a:rPr lang="en-US" sz="1200" dirty="0"/>
              <a:t>                        Call-ID: ac3e5f00-2961e4df-8dd-64d64c0a@10.76.214.100</a:t>
            </a:r>
            <a:br>
              <a:rPr lang="en-US" sz="1200" dirty="0"/>
            </a:br>
            <a:r>
              <a:rPr lang="en-US" sz="1200" dirty="0"/>
              <a:t>                        Supported: </a:t>
            </a:r>
            <a:r>
              <a:rPr lang="en-US" sz="1200" dirty="0" err="1" smtClean="0"/>
              <a:t>timer,resource-priority,replaces</a:t>
            </a:r>
            <a:r>
              <a:rPr lang="en-US" sz="1200" dirty="0"/>
              <a:t/>
            </a:r>
            <a:br>
              <a:rPr lang="en-US" sz="1200" dirty="0"/>
            </a:br>
            <a:r>
              <a:rPr lang="en-US" sz="1200" dirty="0"/>
              <a:t>                        User-Agent: Cisco-CUCM9.0</a:t>
            </a:r>
            <a:br>
              <a:rPr lang="en-US" sz="1200" dirty="0"/>
            </a:br>
            <a:r>
              <a:rPr lang="en-US" sz="1200" dirty="0"/>
              <a:t>                        </a:t>
            </a:r>
            <a:r>
              <a:rPr lang="en-US" sz="1100" dirty="0"/>
              <a:t>Allow: INVITE, OPTIONS, INFO, BYE, CANCEL, ACK, PRACK, UPDATE, REFER, SUBSCRIBE, </a:t>
            </a:r>
            <a:r>
              <a:rPr lang="en-US" sz="1100" dirty="0" smtClean="0"/>
              <a:t>NOTIFY</a:t>
            </a:r>
            <a:r>
              <a:rPr lang="en-US" sz="1100" dirty="0"/>
              <a:t> </a:t>
            </a:r>
            <a:r>
              <a:rPr lang="en-US" sz="1100" dirty="0" err="1" smtClean="0"/>
              <a:t>CSeq</a:t>
            </a:r>
            <a:r>
              <a:rPr lang="en-US" sz="1100" dirty="0"/>
              <a:t>: 101 </a:t>
            </a:r>
            <a:r>
              <a:rPr lang="en-US" sz="1200" dirty="0"/>
              <a:t/>
            </a:r>
            <a:br>
              <a:rPr lang="en-US" sz="1200" dirty="0"/>
            </a:br>
            <a:r>
              <a:rPr lang="en-US" sz="1200" dirty="0"/>
              <a:t>                        Expires: 180</a:t>
            </a:r>
            <a:br>
              <a:rPr lang="en-US" sz="1200" dirty="0"/>
            </a:br>
            <a:r>
              <a:rPr lang="en-US" sz="1200" dirty="0"/>
              <a:t>                        Allow-Events: presence</a:t>
            </a:r>
            <a:br>
              <a:rPr lang="en-US" sz="1200" dirty="0"/>
            </a:br>
            <a:r>
              <a:rPr lang="en-US" sz="1200" dirty="0"/>
              <a:t>                        Supported: X-cisco-</a:t>
            </a:r>
            <a:r>
              <a:rPr lang="en-US" sz="1200" dirty="0" err="1"/>
              <a:t>srtp</a:t>
            </a:r>
            <a:r>
              <a:rPr lang="en-US" sz="1200" dirty="0"/>
              <a:t>-fallback</a:t>
            </a:r>
            <a:br>
              <a:rPr lang="en-US" sz="1200" dirty="0"/>
            </a:br>
            <a:r>
              <a:rPr lang="en-US" sz="1200" dirty="0"/>
              <a:t>                        Supported: </a:t>
            </a:r>
            <a:r>
              <a:rPr lang="en-US" sz="1200" dirty="0" err="1"/>
              <a:t>Geolocation</a:t>
            </a:r>
            <a:r>
              <a:rPr lang="en-US" sz="1200" dirty="0"/>
              <a:t/>
            </a:r>
            <a:br>
              <a:rPr lang="en-US" sz="1200" dirty="0"/>
            </a:br>
            <a:r>
              <a:rPr lang="en-US" sz="1200" dirty="0"/>
              <a:t>                        Cisco-</a:t>
            </a:r>
            <a:r>
              <a:rPr lang="en-US" sz="1200" dirty="0" err="1"/>
              <a:t>Guid</a:t>
            </a:r>
            <a:r>
              <a:rPr lang="en-US" sz="1200" dirty="0"/>
              <a:t>: 2889768704-0000065536-0000000046-1691765770</a:t>
            </a:r>
            <a:br>
              <a:rPr lang="en-US" sz="1200" dirty="0"/>
            </a:br>
            <a:r>
              <a:rPr lang="en-US" sz="1200" dirty="0"/>
              <a:t>                        Session-Expires:  1800</a:t>
            </a:r>
            <a:br>
              <a:rPr lang="en-US" sz="1200" dirty="0"/>
            </a:br>
            <a:r>
              <a:rPr lang="en-US" sz="1200" dirty="0"/>
              <a:t>                       </a:t>
            </a:r>
            <a:r>
              <a:rPr lang="en-US" sz="1200" dirty="0" smtClean="0"/>
              <a:t> </a:t>
            </a:r>
            <a:r>
              <a:rPr lang="en-US" sz="1200" dirty="0" smtClean="0">
                <a:solidFill>
                  <a:schemeClr val="accent4">
                    <a:lumMod val="60000"/>
                    <a:lumOff val="40000"/>
                  </a:schemeClr>
                </a:solidFill>
              </a:rPr>
              <a:t>Diversion</a:t>
            </a:r>
            <a:r>
              <a:rPr lang="en-US" sz="1200" dirty="0">
                <a:solidFill>
                  <a:schemeClr val="accent4">
                    <a:lumMod val="60000"/>
                    <a:lumOff val="40000"/>
                  </a:schemeClr>
                </a:solidFill>
              </a:rPr>
              <a:t>: &lt;</a:t>
            </a:r>
            <a:r>
              <a:rPr lang="en-US" sz="1200" dirty="0" err="1" smtClean="0">
                <a:solidFill>
                  <a:schemeClr val="accent4">
                    <a:lumMod val="60000"/>
                    <a:lumOff val="40000"/>
                  </a:schemeClr>
                </a:solidFill>
              </a:rPr>
              <a:t>sip:harry@server.cisco.com;x-cisco-number</a:t>
            </a:r>
            <a:r>
              <a:rPr lang="en-US" sz="1200" dirty="0" smtClean="0">
                <a:solidFill>
                  <a:schemeClr val="accent4">
                    <a:lumMod val="60000"/>
                    <a:lumOff val="40000"/>
                  </a:schemeClr>
                </a:solidFill>
              </a:rPr>
              <a:t>=1010</a:t>
            </a:r>
            <a:r>
              <a:rPr lang="en-US" sz="1200" dirty="0">
                <a:solidFill>
                  <a:schemeClr val="accent4">
                    <a:lumMod val="60000"/>
                    <a:lumOff val="40000"/>
                  </a:schemeClr>
                </a:solidFill>
              </a:rPr>
              <a:t>&gt;;</a:t>
            </a:r>
            <a:r>
              <a:rPr lang="en-US" sz="1200" dirty="0" smtClean="0">
                <a:solidFill>
                  <a:schemeClr val="accent4">
                    <a:lumMod val="60000"/>
                    <a:lumOff val="40000"/>
                  </a:schemeClr>
                </a:solidFill>
              </a:rPr>
              <a:t>reason=</a:t>
            </a:r>
            <a:r>
              <a:rPr lang="en-US" sz="1200" dirty="0" err="1" smtClean="0">
                <a:solidFill>
                  <a:schemeClr val="accent4">
                    <a:lumMod val="60000"/>
                    <a:lumOff val="40000"/>
                  </a:schemeClr>
                </a:solidFill>
              </a:rPr>
              <a:t>no-answer;privacy</a:t>
            </a:r>
            <a:r>
              <a:rPr lang="en-US" sz="1200" dirty="0" smtClean="0">
                <a:solidFill>
                  <a:schemeClr val="accent4">
                    <a:lumMod val="60000"/>
                    <a:lumOff val="40000"/>
                  </a:schemeClr>
                </a:solidFill>
              </a:rPr>
              <a:t>=</a:t>
            </a:r>
            <a:r>
              <a:rPr lang="en-US" sz="1200" dirty="0" err="1" smtClean="0">
                <a:solidFill>
                  <a:schemeClr val="accent4">
                    <a:lumMod val="60000"/>
                    <a:lumOff val="40000"/>
                  </a:schemeClr>
                </a:solidFill>
              </a:rPr>
              <a:t>off;screen</a:t>
            </a:r>
            <a:r>
              <a:rPr lang="en-US" sz="1200" dirty="0" smtClean="0">
                <a:solidFill>
                  <a:schemeClr val="accent4">
                    <a:lumMod val="60000"/>
                    <a:lumOff val="40000"/>
                  </a:schemeClr>
                </a:solidFill>
              </a:rPr>
              <a:t>=yes</a:t>
            </a:r>
            <a:r>
              <a:rPr lang="en-US" sz="1200" dirty="0">
                <a:solidFill>
                  <a:schemeClr val="accent4">
                    <a:lumMod val="60000"/>
                    <a:lumOff val="40000"/>
                  </a:schemeClr>
                </a:solidFill>
              </a:rPr>
              <a:t/>
            </a:r>
            <a:br>
              <a:rPr lang="en-US" sz="1200" dirty="0">
                <a:solidFill>
                  <a:schemeClr val="accent4">
                    <a:lumMod val="60000"/>
                    <a:lumOff val="40000"/>
                  </a:schemeClr>
                </a:solidFill>
              </a:rPr>
            </a:br>
            <a:r>
              <a:rPr lang="en-US" sz="1200" dirty="0">
                <a:solidFill>
                  <a:schemeClr val="accent4">
                    <a:lumMod val="60000"/>
                    <a:lumOff val="40000"/>
                  </a:schemeClr>
                </a:solidFill>
              </a:rPr>
              <a:t>                     </a:t>
            </a:r>
            <a:r>
              <a:rPr lang="en-US" sz="1200" dirty="0" smtClean="0">
                <a:solidFill>
                  <a:schemeClr val="accent4">
                    <a:lumMod val="60000"/>
                    <a:lumOff val="40000"/>
                  </a:schemeClr>
                </a:solidFill>
              </a:rPr>
              <a:t>   P-Asserted-Identity</a:t>
            </a:r>
            <a:r>
              <a:rPr lang="en-US" sz="1200" dirty="0">
                <a:solidFill>
                  <a:schemeClr val="accent4">
                    <a:lumMod val="60000"/>
                    <a:lumOff val="40000"/>
                  </a:schemeClr>
                </a:solidFill>
              </a:rPr>
              <a:t>: &lt;</a:t>
            </a:r>
            <a:r>
              <a:rPr lang="en-US" sz="1200" dirty="0" smtClean="0">
                <a:solidFill>
                  <a:schemeClr val="accent4">
                    <a:lumMod val="60000"/>
                    <a:lumOff val="40000"/>
                  </a:schemeClr>
                </a:solidFill>
              </a:rPr>
              <a:t>sip:john@cisco.com;x-cisco-number=1000&gt;</a:t>
            </a:r>
            <a:r>
              <a:rPr lang="en-US" sz="1200" dirty="0">
                <a:solidFill>
                  <a:schemeClr val="accent4">
                    <a:lumMod val="60000"/>
                    <a:lumOff val="40000"/>
                  </a:schemeClr>
                </a:solidFill>
              </a:rPr>
              <a:t/>
            </a:r>
            <a:br>
              <a:rPr lang="en-US" sz="1200" dirty="0">
                <a:solidFill>
                  <a:schemeClr val="accent4">
                    <a:lumMod val="60000"/>
                    <a:lumOff val="40000"/>
                  </a:schemeClr>
                </a:solidFill>
              </a:rPr>
            </a:br>
            <a:r>
              <a:rPr lang="en-US" sz="1200" dirty="0">
                <a:solidFill>
                  <a:schemeClr val="accent4">
                    <a:lumMod val="60000"/>
                    <a:lumOff val="40000"/>
                  </a:schemeClr>
                </a:solidFill>
              </a:rPr>
              <a:t>                     </a:t>
            </a:r>
            <a:r>
              <a:rPr lang="en-US" sz="1200" dirty="0" smtClean="0">
                <a:solidFill>
                  <a:schemeClr val="accent4">
                    <a:lumMod val="60000"/>
                    <a:lumOff val="40000"/>
                  </a:schemeClr>
                </a:solidFill>
              </a:rPr>
              <a:t>   Remote-Party-ID</a:t>
            </a:r>
            <a:r>
              <a:rPr lang="en-US" sz="1200" dirty="0">
                <a:solidFill>
                  <a:schemeClr val="accent4">
                    <a:lumMod val="60000"/>
                    <a:lumOff val="40000"/>
                  </a:schemeClr>
                </a:solidFill>
              </a:rPr>
              <a:t>: &lt;</a:t>
            </a:r>
            <a:r>
              <a:rPr lang="en-US" sz="1200" dirty="0" err="1" smtClean="0">
                <a:solidFill>
                  <a:schemeClr val="accent4">
                    <a:lumMod val="60000"/>
                    <a:lumOff val="40000"/>
                  </a:schemeClr>
                </a:solidFill>
              </a:rPr>
              <a:t>sip:john@server.cisco.com;x-cisco-number</a:t>
            </a:r>
            <a:r>
              <a:rPr lang="en-US" sz="1200" dirty="0" smtClean="0">
                <a:solidFill>
                  <a:schemeClr val="accent4">
                    <a:lumMod val="60000"/>
                    <a:lumOff val="40000"/>
                  </a:schemeClr>
                </a:solidFill>
              </a:rPr>
              <a:t>=1000&gt;;</a:t>
            </a:r>
            <a:r>
              <a:rPr lang="en-US" sz="1200" dirty="0">
                <a:solidFill>
                  <a:schemeClr val="accent4">
                    <a:lumMod val="60000"/>
                    <a:lumOff val="40000"/>
                  </a:schemeClr>
                </a:solidFill>
              </a:rPr>
              <a:t>party=</a:t>
            </a:r>
            <a:r>
              <a:rPr lang="en-US" sz="1200" dirty="0" err="1">
                <a:solidFill>
                  <a:schemeClr val="accent4">
                    <a:lumMod val="60000"/>
                    <a:lumOff val="40000"/>
                  </a:schemeClr>
                </a:solidFill>
              </a:rPr>
              <a:t>calling;screen</a:t>
            </a:r>
            <a:r>
              <a:rPr lang="en-US" sz="1200" dirty="0">
                <a:solidFill>
                  <a:schemeClr val="accent4">
                    <a:lumMod val="60000"/>
                    <a:lumOff val="40000"/>
                  </a:schemeClr>
                </a:solidFill>
              </a:rPr>
              <a:t>=</a:t>
            </a:r>
            <a:r>
              <a:rPr lang="en-US" sz="1200" dirty="0" err="1">
                <a:solidFill>
                  <a:schemeClr val="accent4">
                    <a:lumMod val="60000"/>
                    <a:lumOff val="40000"/>
                  </a:schemeClr>
                </a:solidFill>
              </a:rPr>
              <a:t>yes;privacy</a:t>
            </a:r>
            <a:r>
              <a:rPr lang="en-US" sz="1200" dirty="0">
                <a:solidFill>
                  <a:schemeClr val="accent4">
                    <a:lumMod val="60000"/>
                    <a:lumOff val="40000"/>
                  </a:schemeClr>
                </a:solidFill>
              </a:rPr>
              <a:t>=off</a:t>
            </a:r>
            <a:br>
              <a:rPr lang="en-US" sz="1200" dirty="0">
                <a:solidFill>
                  <a:schemeClr val="accent4">
                    <a:lumMod val="60000"/>
                    <a:lumOff val="40000"/>
                  </a:schemeClr>
                </a:solidFill>
              </a:rPr>
            </a:br>
            <a:r>
              <a:rPr lang="en-US" sz="1200" dirty="0">
                <a:solidFill>
                  <a:schemeClr val="accent4">
                    <a:lumMod val="60000"/>
                    <a:lumOff val="40000"/>
                  </a:schemeClr>
                </a:solidFill>
              </a:rPr>
              <a:t>                    </a:t>
            </a:r>
            <a:r>
              <a:rPr lang="en-US" sz="1200" dirty="0" smtClean="0">
                <a:solidFill>
                  <a:schemeClr val="accent4">
                    <a:lumMod val="60000"/>
                    <a:lumOff val="40000"/>
                  </a:schemeClr>
                </a:solidFill>
              </a:rPr>
              <a:t>    Contact</a:t>
            </a:r>
            <a:r>
              <a:rPr lang="en-US" sz="1200" dirty="0">
                <a:solidFill>
                  <a:schemeClr val="accent4">
                    <a:lumMod val="60000"/>
                    <a:lumOff val="40000"/>
                  </a:schemeClr>
                </a:solidFill>
              </a:rPr>
              <a:t>: &lt;</a:t>
            </a:r>
            <a:r>
              <a:rPr lang="en-US" sz="1200" dirty="0" smtClean="0">
                <a:solidFill>
                  <a:schemeClr val="accent4">
                    <a:lumMod val="60000"/>
                    <a:lumOff val="40000"/>
                  </a:schemeClr>
                </a:solidFill>
              </a:rPr>
              <a:t>sip:john@10.76.214.100:5060;transport=</a:t>
            </a:r>
            <a:r>
              <a:rPr lang="en-US" sz="1200" dirty="0" err="1" smtClean="0">
                <a:solidFill>
                  <a:schemeClr val="accent4">
                    <a:lumMod val="60000"/>
                    <a:lumOff val="40000"/>
                  </a:schemeClr>
                </a:solidFill>
              </a:rPr>
              <a:t>tcp</a:t>
            </a:r>
            <a:r>
              <a:rPr lang="en-US" sz="1200" dirty="0">
                <a:solidFill>
                  <a:schemeClr val="accent4">
                    <a:lumMod val="60000"/>
                    <a:lumOff val="40000"/>
                  </a:schemeClr>
                </a:solidFill>
              </a:rPr>
              <a:t>&gt;;</a:t>
            </a:r>
            <a:r>
              <a:rPr lang="en-US" sz="1200" dirty="0" err="1">
                <a:solidFill>
                  <a:schemeClr val="accent4">
                    <a:lumMod val="60000"/>
                    <a:lumOff val="40000"/>
                  </a:schemeClr>
                </a:solidFill>
              </a:rPr>
              <a:t>video;audio</a:t>
            </a:r>
            <a:r>
              <a:rPr lang="en-US" sz="1200" dirty="0"/>
              <a:t/>
            </a:r>
            <a:br>
              <a:rPr lang="en-US" sz="1200" dirty="0"/>
            </a:br>
            <a:r>
              <a:rPr lang="en-US" sz="1200" dirty="0"/>
              <a:t>                        Max-Forwards: 69</a:t>
            </a:r>
            <a:br>
              <a:rPr lang="en-US" sz="1200" dirty="0"/>
            </a:br>
            <a:r>
              <a:rPr lang="en-US" sz="1200" dirty="0"/>
              <a:t>                        Content-Length: 0</a:t>
            </a:r>
          </a:p>
        </p:txBody>
      </p:sp>
    </p:spTree>
    <p:extLst>
      <p:ext uri="{BB962C8B-B14F-4D97-AF65-F5344CB8AC3E}">
        <p14:creationId xmlns:p14="http://schemas.microsoft.com/office/powerpoint/2010/main" val="17953603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171450"/>
            <a:ext cx="8588375" cy="628650"/>
          </a:xfrm>
        </p:spPr>
        <p:txBody>
          <a:bodyPr/>
          <a:lstStyle/>
          <a:p>
            <a:r>
              <a:rPr lang="en-US" sz="3200" dirty="0" smtClean="0"/>
              <a:t>URI call flow for Outgoing call </a:t>
            </a:r>
            <a:endParaRPr lang="en-US" sz="3200" dirty="0"/>
          </a:p>
        </p:txBody>
      </p:sp>
      <p:sp>
        <p:nvSpPr>
          <p:cNvPr id="3" name="Content Placeholder 2"/>
          <p:cNvSpPr>
            <a:spLocks noGrp="1"/>
          </p:cNvSpPr>
          <p:nvPr>
            <p:ph idx="1"/>
          </p:nvPr>
        </p:nvSpPr>
        <p:spPr>
          <a:xfrm>
            <a:off x="230193" y="1133475"/>
            <a:ext cx="8550275" cy="3114675"/>
          </a:xfrm>
        </p:spPr>
        <p:txBody>
          <a:bodyPr/>
          <a:lstStyle/>
          <a:p>
            <a:pPr marL="0" indent="0">
              <a:spcBef>
                <a:spcPts val="0"/>
              </a:spcBef>
              <a:buNone/>
            </a:pPr>
            <a:r>
              <a:rPr lang="en-US" sz="1200" b="1" dirty="0"/>
              <a:t>Outgoing Sip Message</a:t>
            </a:r>
            <a:r>
              <a:rPr lang="en-US" sz="1200" dirty="0"/>
              <a:t>--&gt; INVITE </a:t>
            </a:r>
            <a:r>
              <a:rPr lang="en-US" sz="1200" dirty="0" err="1">
                <a:solidFill>
                  <a:schemeClr val="accent4">
                    <a:lumMod val="60000"/>
                    <a:lumOff val="40000"/>
                  </a:schemeClr>
                </a:solidFill>
              </a:rPr>
              <a:t>sip:john@cisco.com</a:t>
            </a:r>
            <a:r>
              <a:rPr lang="en-US" sz="1200" dirty="0"/>
              <a:t> SIP/2.0</a:t>
            </a:r>
          </a:p>
          <a:p>
            <a:pPr marL="0" indent="0">
              <a:spcBef>
                <a:spcPts val="0"/>
              </a:spcBef>
              <a:buNone/>
            </a:pPr>
            <a:r>
              <a:rPr lang="en-US" sz="1200" dirty="0"/>
              <a:t>                        From: sip:10.76.214.67:5060;tag=8ec00d2a6a974c5fa2616258feee1f1a</a:t>
            </a:r>
          </a:p>
          <a:p>
            <a:pPr marL="0" indent="0">
              <a:spcBef>
                <a:spcPts val="0"/>
              </a:spcBef>
              <a:buNone/>
            </a:pPr>
            <a:r>
              <a:rPr lang="en-US" sz="1200" dirty="0"/>
              <a:t>                        </a:t>
            </a:r>
            <a:r>
              <a:rPr lang="en-US" sz="1200" dirty="0">
                <a:solidFill>
                  <a:schemeClr val="accent4">
                    <a:lumMod val="60000"/>
                    <a:lumOff val="40000"/>
                  </a:schemeClr>
                </a:solidFill>
              </a:rPr>
              <a:t>To: </a:t>
            </a:r>
            <a:r>
              <a:rPr lang="en-US" sz="1200" dirty="0" err="1">
                <a:solidFill>
                  <a:schemeClr val="accent4">
                    <a:lumMod val="60000"/>
                    <a:lumOff val="40000"/>
                  </a:schemeClr>
                </a:solidFill>
              </a:rPr>
              <a:t>sip:john@cisco.com</a:t>
            </a:r>
            <a:endParaRPr lang="en-US" sz="1200" dirty="0">
              <a:solidFill>
                <a:schemeClr val="accent4">
                  <a:lumMod val="60000"/>
                  <a:lumOff val="40000"/>
                </a:schemeClr>
              </a:solidFill>
            </a:endParaRPr>
          </a:p>
          <a:p>
            <a:pPr marL="0" indent="0">
              <a:spcBef>
                <a:spcPts val="0"/>
              </a:spcBef>
              <a:buNone/>
            </a:pPr>
            <a:r>
              <a:rPr lang="en-US" sz="1200" dirty="0"/>
              <a:t>                        Via: SIP/2.0/TCP 10.76.214.67:5060;branch=z9hG4bK1ca64a9847ce46edac2a79df684503c2</a:t>
            </a:r>
          </a:p>
          <a:p>
            <a:pPr marL="0" indent="0">
              <a:spcBef>
                <a:spcPts val="0"/>
              </a:spcBef>
              <a:buNone/>
            </a:pPr>
            <a:r>
              <a:rPr lang="en-US" sz="1200" dirty="0"/>
              <a:t>                        Max-Forwards: 70</a:t>
            </a:r>
          </a:p>
          <a:p>
            <a:pPr marL="0" indent="0">
              <a:spcBef>
                <a:spcPts val="0"/>
              </a:spcBef>
              <a:buNone/>
            </a:pPr>
            <a:r>
              <a:rPr lang="en-US" sz="1200" dirty="0"/>
              <a:t>                        User-Agent: Cisco-</a:t>
            </a:r>
            <a:r>
              <a:rPr lang="en-US" sz="1200" dirty="0" err="1"/>
              <a:t>UnityConnection</a:t>
            </a:r>
            <a:r>
              <a:rPr lang="en-US" sz="1200" dirty="0"/>
              <a:t>/8.5</a:t>
            </a:r>
          </a:p>
          <a:p>
            <a:pPr marL="0" indent="0">
              <a:spcBef>
                <a:spcPts val="0"/>
              </a:spcBef>
              <a:buNone/>
            </a:pPr>
            <a:r>
              <a:rPr lang="en-US" sz="1200" dirty="0"/>
              <a:t>                        Contact: &lt;sip:&lt;CUC IP&gt;7:5060;transport=</a:t>
            </a:r>
            <a:r>
              <a:rPr lang="en-US" sz="1200" dirty="0" err="1"/>
              <a:t>tcp</a:t>
            </a:r>
            <a:r>
              <a:rPr lang="en-US" sz="1200" dirty="0"/>
              <a:t>&gt;</a:t>
            </a:r>
          </a:p>
          <a:p>
            <a:pPr marL="0" indent="0">
              <a:spcBef>
                <a:spcPts val="0"/>
              </a:spcBef>
              <a:buNone/>
            </a:pPr>
            <a:r>
              <a:rPr lang="en-US" sz="1200" dirty="0"/>
              <a:t>                        Call-ID: fa7f5fc5f4d649bb932c0e4593517ba1@cisco.com</a:t>
            </a:r>
          </a:p>
          <a:p>
            <a:pPr marL="0" indent="0">
              <a:spcBef>
                <a:spcPts val="0"/>
              </a:spcBef>
              <a:buNone/>
            </a:pPr>
            <a:r>
              <a:rPr lang="en-US" sz="1200" dirty="0"/>
              <a:t>                        </a:t>
            </a:r>
            <a:r>
              <a:rPr lang="en-US" sz="1200" dirty="0" err="1"/>
              <a:t>CSeq</a:t>
            </a:r>
            <a:r>
              <a:rPr lang="en-US" sz="1200" dirty="0"/>
              <a:t>: 200 INVITE</a:t>
            </a:r>
          </a:p>
          <a:p>
            <a:pPr marL="0" indent="0">
              <a:spcBef>
                <a:spcPts val="0"/>
              </a:spcBef>
              <a:buNone/>
            </a:pPr>
            <a:r>
              <a:rPr lang="en-US" sz="1200" dirty="0"/>
              <a:t>                        Allow-Events: </a:t>
            </a:r>
            <a:r>
              <a:rPr lang="en-US" sz="1200" dirty="0" err="1"/>
              <a:t>kpml</a:t>
            </a:r>
            <a:endParaRPr lang="en-US" sz="1200" dirty="0"/>
          </a:p>
          <a:p>
            <a:pPr marL="0" indent="0">
              <a:spcBef>
                <a:spcPts val="0"/>
              </a:spcBef>
              <a:buNone/>
            </a:pPr>
            <a:r>
              <a:rPr lang="en-US" sz="1200" dirty="0"/>
              <a:t>                        Allow: ACK,BYE,CANCEL,INVITE,NOTIFY,OPTIONS,REFER,REGISTER,SUBSCRIBE</a:t>
            </a:r>
          </a:p>
          <a:p>
            <a:pPr marL="0" indent="0">
              <a:spcBef>
                <a:spcPts val="0"/>
              </a:spcBef>
              <a:buNone/>
            </a:pPr>
            <a:r>
              <a:rPr lang="en-US" sz="1200" dirty="0"/>
              <a:t>                        Content-Length: 264</a:t>
            </a:r>
          </a:p>
          <a:p>
            <a:pPr marL="0" indent="0">
              <a:spcBef>
                <a:spcPts val="0"/>
              </a:spcBef>
              <a:buNone/>
            </a:pPr>
            <a:r>
              <a:rPr lang="en-US" sz="1200" dirty="0"/>
              <a:t>                        Content-Type: application/</a:t>
            </a:r>
            <a:r>
              <a:rPr lang="en-US" sz="1200" dirty="0" err="1"/>
              <a:t>sdp</a:t>
            </a:r>
            <a:endParaRPr lang="en-US" sz="1200" dirty="0"/>
          </a:p>
          <a:p>
            <a:endParaRPr lang="en-US" sz="1200" dirty="0"/>
          </a:p>
        </p:txBody>
      </p:sp>
    </p:spTree>
    <p:extLst>
      <p:ext uri="{BB962C8B-B14F-4D97-AF65-F5344CB8AC3E}">
        <p14:creationId xmlns:p14="http://schemas.microsoft.com/office/powerpoint/2010/main" val="22977564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39718" y="819150"/>
            <a:ext cx="8675682" cy="4191000"/>
          </a:xfrm>
        </p:spPr>
        <p:txBody>
          <a:bodyPr/>
          <a:lstStyle/>
          <a:p>
            <a:pPr>
              <a:buFont typeface="Wingdings" panose="05000000000000000000" pitchFamily="2" charset="2"/>
              <a:buChar char="ü"/>
            </a:pPr>
            <a:r>
              <a:rPr lang="en-US" sz="1400" dirty="0"/>
              <a:t>Called party voice mail not reachable </a:t>
            </a:r>
            <a:r>
              <a:rPr lang="en-US" sz="1400" dirty="0" smtClean="0"/>
              <a:t>or User login fail via URI supported client?</a:t>
            </a:r>
          </a:p>
          <a:p>
            <a:pPr lvl="1">
              <a:buFont typeface="Wingdings" panose="05000000000000000000" pitchFamily="2" charset="2"/>
              <a:buChar char="ü"/>
            </a:pPr>
            <a:r>
              <a:rPr lang="en-US" sz="1200" dirty="0"/>
              <a:t>Verify that the URI mentioned in the alternate extension field </a:t>
            </a:r>
            <a:r>
              <a:rPr lang="en-US" sz="1200" dirty="0" smtClean="0"/>
              <a:t>on </a:t>
            </a:r>
            <a:r>
              <a:rPr lang="en-US" sz="1200" dirty="0"/>
              <a:t>the Cisco Unity Connection is same as in the Directory URI field for the corresponding DN on CUCM.</a:t>
            </a:r>
          </a:p>
          <a:p>
            <a:pPr lvl="1">
              <a:buFont typeface="Wingdings" panose="05000000000000000000" pitchFamily="2" charset="2"/>
              <a:buChar char="ü"/>
            </a:pPr>
            <a:r>
              <a:rPr lang="en-US" sz="1200" dirty="0" smtClean="0"/>
              <a:t>Check that the CUC hostname or IP is correctly mentioned in the SIP Trunk “Hostname”. </a:t>
            </a:r>
          </a:p>
          <a:p>
            <a:pPr lvl="1">
              <a:buFont typeface="Wingdings" panose="05000000000000000000" pitchFamily="2" charset="2"/>
              <a:buChar char="ü"/>
            </a:pPr>
            <a:r>
              <a:rPr lang="en-US" sz="1200" dirty="0"/>
              <a:t>Check the calling and connected party info format for SIP Trunk on CUCM should be either “Deliver via URI only” or “Deliver URI and DN between URI-enabled</a:t>
            </a:r>
            <a:r>
              <a:rPr lang="en-US" sz="1200" dirty="0" smtClean="0"/>
              <a:t>”</a:t>
            </a:r>
          </a:p>
          <a:p>
            <a:pPr lvl="1">
              <a:buFont typeface="Wingdings" panose="05000000000000000000" pitchFamily="2" charset="2"/>
              <a:buChar char="ü"/>
            </a:pPr>
            <a:r>
              <a:rPr lang="en-US" sz="1200" dirty="0" smtClean="0"/>
              <a:t>Check </a:t>
            </a:r>
            <a:r>
              <a:rPr lang="en-US" sz="1200" dirty="0"/>
              <a:t>that Pilot number is mentioned in the user’s  no answer call values</a:t>
            </a:r>
            <a:r>
              <a:rPr lang="en-US" sz="1200" dirty="0" smtClean="0"/>
              <a:t>.</a:t>
            </a:r>
            <a:endParaRPr lang="en-US" sz="1400" dirty="0" smtClean="0"/>
          </a:p>
          <a:p>
            <a:pPr lvl="1">
              <a:buFont typeface="Wingdings" panose="05000000000000000000" pitchFamily="2" charset="2"/>
              <a:buChar char="ü"/>
            </a:pPr>
            <a:r>
              <a:rPr lang="en-US" sz="1200" dirty="0"/>
              <a:t>Ensure that Incoming Call received with URI in the “</a:t>
            </a:r>
            <a:r>
              <a:rPr lang="en-US" sz="1200" dirty="0" err="1"/>
              <a:t>CallerID</a:t>
            </a:r>
            <a:r>
              <a:rPr lang="en-US" sz="1200" dirty="0"/>
              <a:t>” </a:t>
            </a:r>
            <a:r>
              <a:rPr lang="en-US" sz="1200" dirty="0" smtClean="0"/>
              <a:t>field as shown:</a:t>
            </a:r>
            <a:endParaRPr lang="en-US" sz="1200" dirty="0"/>
          </a:p>
          <a:p>
            <a:pPr marL="0" indent="0">
              <a:buNone/>
            </a:pPr>
            <a:r>
              <a:rPr lang="en-US" sz="1200" dirty="0"/>
              <a:t> </a:t>
            </a:r>
            <a:r>
              <a:rPr lang="en-US" sz="1200" dirty="0" smtClean="0"/>
              <a:t>          	11:41:06.336 </a:t>
            </a:r>
            <a:r>
              <a:rPr lang="en-US" sz="1200" dirty="0"/>
              <a:t>|14521,PhoneSystem-1-001,52AA878FB2174CD39909C3627AEEC295,Arbiter,-1,</a:t>
            </a:r>
            <a:r>
              <a:rPr lang="en-US" sz="1200" dirty="0">
                <a:solidFill>
                  <a:schemeClr val="accent4">
                    <a:lumMod val="60000"/>
                    <a:lumOff val="40000"/>
                  </a:schemeClr>
                </a:solidFill>
              </a:rPr>
              <a:t>Incoming Call </a:t>
            </a:r>
            <a:r>
              <a:rPr lang="en-US" sz="1200" dirty="0" smtClean="0">
                <a:solidFill>
                  <a:schemeClr val="accent4">
                    <a:lumMod val="60000"/>
                    <a:lumOff val="40000"/>
                  </a:schemeClr>
                </a:solidFill>
              </a:rPr>
              <a:t>            	[</a:t>
            </a:r>
            <a:r>
              <a:rPr lang="en-US" sz="1200" b="1" dirty="0" err="1">
                <a:solidFill>
                  <a:schemeClr val="accent4">
                    <a:lumMod val="60000"/>
                    <a:lumOff val="40000"/>
                  </a:schemeClr>
                </a:solidFill>
              </a:rPr>
              <a:t>callerID</a:t>
            </a:r>
            <a:r>
              <a:rPr lang="en-US" sz="1200" b="1" dirty="0">
                <a:solidFill>
                  <a:schemeClr val="accent4">
                    <a:lumMod val="60000"/>
                    <a:lumOff val="40000"/>
                  </a:schemeClr>
                </a:solidFill>
              </a:rPr>
              <a:t>='</a:t>
            </a:r>
            <a:r>
              <a:rPr lang="en-US" sz="1200" b="1" u="sng" dirty="0">
                <a:solidFill>
                  <a:schemeClr val="accent4">
                    <a:lumMod val="60000"/>
                    <a:lumOff val="40000"/>
                  </a:schemeClr>
                </a:solidFill>
              </a:rPr>
              <a:t>john@cisco.com</a:t>
            </a:r>
            <a:r>
              <a:rPr lang="en-US" sz="1200" b="1" dirty="0">
                <a:solidFill>
                  <a:schemeClr val="accent4">
                    <a:lumMod val="60000"/>
                    <a:lumOff val="40000"/>
                  </a:schemeClr>
                </a:solidFill>
              </a:rPr>
              <a:t> </a:t>
            </a:r>
            <a:r>
              <a:rPr lang="en-US" sz="1200" dirty="0">
                <a:solidFill>
                  <a:schemeClr val="accent4">
                    <a:lumMod val="60000"/>
                    <a:lumOff val="40000"/>
                  </a:schemeClr>
                </a:solidFill>
              </a:rPr>
              <a:t>'</a:t>
            </a:r>
            <a:r>
              <a:rPr lang="en-US" sz="1200" dirty="0" err="1">
                <a:solidFill>
                  <a:schemeClr val="accent4">
                    <a:lumMod val="60000"/>
                    <a:lumOff val="40000"/>
                  </a:schemeClr>
                </a:solidFill>
              </a:rPr>
              <a:t>callerName</a:t>
            </a:r>
            <a:r>
              <a:rPr lang="en-US" sz="1200" dirty="0">
                <a:solidFill>
                  <a:schemeClr val="accent4">
                    <a:lumMod val="60000"/>
                    <a:lumOff val="40000"/>
                  </a:schemeClr>
                </a:solidFill>
              </a:rPr>
              <a:t>='' </a:t>
            </a:r>
            <a:r>
              <a:rPr lang="en-US" sz="1200" dirty="0" err="1">
                <a:solidFill>
                  <a:schemeClr val="accent4">
                    <a:lumMod val="60000"/>
                    <a:lumOff val="40000"/>
                  </a:schemeClr>
                </a:solidFill>
              </a:rPr>
              <a:t>calledID</a:t>
            </a:r>
            <a:r>
              <a:rPr lang="en-US" sz="1200" dirty="0">
                <a:solidFill>
                  <a:schemeClr val="accent4">
                    <a:lumMod val="60000"/>
                    <a:lumOff val="40000"/>
                  </a:schemeClr>
                </a:solidFill>
              </a:rPr>
              <a:t>='</a:t>
            </a:r>
            <a:r>
              <a:rPr lang="en-US" sz="1200" u="sng" dirty="0">
                <a:solidFill>
                  <a:schemeClr val="accent4">
                    <a:lumMod val="60000"/>
                    <a:lumOff val="40000"/>
                  </a:schemeClr>
                </a:solidFill>
              </a:rPr>
              <a:t>ken@cisco.com</a:t>
            </a:r>
            <a:r>
              <a:rPr lang="en-US" sz="1200" dirty="0">
                <a:solidFill>
                  <a:schemeClr val="accent4">
                    <a:lumMod val="60000"/>
                    <a:lumOff val="40000"/>
                  </a:schemeClr>
                </a:solidFill>
              </a:rPr>
              <a:t> </a:t>
            </a:r>
            <a:r>
              <a:rPr lang="en-US" sz="1200" dirty="0"/>
              <a:t>'</a:t>
            </a:r>
            <a:r>
              <a:rPr lang="en-US" sz="1200" dirty="0" err="1"/>
              <a:t>redirectingID</a:t>
            </a:r>
            <a:r>
              <a:rPr lang="en-US" sz="1200" dirty="0"/>
              <a:t>='' </a:t>
            </a:r>
            <a:r>
              <a:rPr lang="en-US" sz="1200" dirty="0" err="1"/>
              <a:t>altRedirectingID</a:t>
            </a:r>
            <a:r>
              <a:rPr lang="en-US" sz="1200" dirty="0"/>
              <a:t>='' </a:t>
            </a:r>
            <a:r>
              <a:rPr lang="en-US" sz="1200" dirty="0" smtClean="0"/>
              <a:t>	</a:t>
            </a:r>
            <a:r>
              <a:rPr lang="en-US" sz="1200" dirty="0" err="1" smtClean="0"/>
              <a:t>lastRedirectingID</a:t>
            </a:r>
            <a:r>
              <a:rPr lang="en-US" sz="1200" dirty="0"/>
              <a:t>='</a:t>
            </a:r>
            <a:r>
              <a:rPr lang="en-US" sz="1200" dirty="0" smtClean="0"/>
              <a:t>'</a:t>
            </a:r>
            <a:r>
              <a:rPr lang="en-US" sz="1200" dirty="0" err="1" smtClean="0"/>
              <a:t>altLastRedirectingID</a:t>
            </a:r>
            <a:r>
              <a:rPr lang="en-US" sz="1200" dirty="0"/>
              <a:t>='' reason=1=Direct </a:t>
            </a:r>
            <a:r>
              <a:rPr lang="en-US" sz="1200" dirty="0" err="1"/>
              <a:t>lastReason</a:t>
            </a:r>
            <a:r>
              <a:rPr lang="en-US" sz="1200" dirty="0"/>
              <a:t>=1024=Unknown] </a:t>
            </a:r>
            <a:r>
              <a:rPr lang="en-US" sz="1200" dirty="0" smtClean="0"/>
              <a:t>port=PhoneSystem-1-	001 </a:t>
            </a:r>
            <a:r>
              <a:rPr lang="en-US" sz="1200" dirty="0" err="1"/>
              <a:t>portsInUse</a:t>
            </a:r>
            <a:r>
              <a:rPr lang="en-US" sz="1200" dirty="0"/>
              <a:t>=1 </a:t>
            </a:r>
            <a:r>
              <a:rPr lang="en-US" sz="1200" dirty="0" err="1"/>
              <a:t>ansPortsFree</a:t>
            </a:r>
            <a:r>
              <a:rPr lang="en-US" sz="1200" dirty="0"/>
              <a:t>=3 </a:t>
            </a:r>
            <a:r>
              <a:rPr lang="en-US" sz="1200" dirty="0" err="1" smtClean="0"/>
              <a:t>callGuid</a:t>
            </a:r>
            <a:r>
              <a:rPr lang="en-US" sz="1200" dirty="0" smtClean="0"/>
              <a:t>=52AA878FB2174CD39909C3627AEEC295</a:t>
            </a:r>
            <a:endParaRPr lang="en-US" sz="1400" dirty="0"/>
          </a:p>
        </p:txBody>
      </p:sp>
      <p:sp>
        <p:nvSpPr>
          <p:cNvPr id="2" name="Title 1"/>
          <p:cNvSpPr>
            <a:spLocks noGrp="1"/>
          </p:cNvSpPr>
          <p:nvPr>
            <p:ph type="title"/>
          </p:nvPr>
        </p:nvSpPr>
        <p:spPr>
          <a:xfrm>
            <a:off x="230193" y="57150"/>
            <a:ext cx="8588375" cy="628650"/>
          </a:xfrm>
        </p:spPr>
        <p:txBody>
          <a:bodyPr/>
          <a:lstStyle/>
          <a:p>
            <a:r>
              <a:rPr lang="en-US" sz="3200" dirty="0" smtClean="0"/>
              <a:t>Troubleshooting</a:t>
            </a:r>
            <a:endParaRPr lang="en-US" sz="3200" dirty="0"/>
          </a:p>
        </p:txBody>
      </p:sp>
    </p:spTree>
    <p:extLst>
      <p:ext uri="{BB962C8B-B14F-4D97-AF65-F5344CB8AC3E}">
        <p14:creationId xmlns:p14="http://schemas.microsoft.com/office/powerpoint/2010/main" val="2759874542"/>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39718" y="895350"/>
            <a:ext cx="8675682" cy="3886200"/>
          </a:xfrm>
        </p:spPr>
        <p:txBody>
          <a:bodyPr/>
          <a:lstStyle/>
          <a:p>
            <a:pPr>
              <a:buFont typeface="Wingdings" panose="05000000000000000000" pitchFamily="2" charset="2"/>
              <a:buChar char="ü"/>
            </a:pPr>
            <a:r>
              <a:rPr lang="en-US" sz="1400" dirty="0"/>
              <a:t>Unable to see the sender’s URI in the subject field of the voice message left?</a:t>
            </a:r>
          </a:p>
          <a:p>
            <a:pPr lvl="1">
              <a:buFont typeface="Wingdings" panose="05000000000000000000" pitchFamily="2" charset="2"/>
              <a:buChar char="ü"/>
            </a:pPr>
            <a:r>
              <a:rPr lang="en-US" sz="1200" dirty="0"/>
              <a:t>Check that (%CALLERID%) is mentioned in the “User to User Messages” option under Subject Line Formats in System settings</a:t>
            </a:r>
            <a:r>
              <a:rPr lang="en-US" sz="1200" dirty="0" smtClean="0"/>
              <a:t>.</a:t>
            </a:r>
            <a:endParaRPr lang="en-US" sz="1400" dirty="0" smtClean="0"/>
          </a:p>
          <a:p>
            <a:pPr>
              <a:buFont typeface="Wingdings" panose="05000000000000000000" pitchFamily="2" charset="2"/>
              <a:buChar char="ü"/>
            </a:pPr>
            <a:r>
              <a:rPr lang="en-US" sz="1400" dirty="0" smtClean="0"/>
              <a:t>URI </a:t>
            </a:r>
            <a:r>
              <a:rPr lang="en-US" sz="1400" dirty="0"/>
              <a:t>not imported via LDAP and is an editable field?</a:t>
            </a:r>
          </a:p>
          <a:p>
            <a:pPr lvl="1">
              <a:buFont typeface="Wingdings" panose="05000000000000000000" pitchFamily="2" charset="2"/>
              <a:buChar char="ü"/>
            </a:pPr>
            <a:r>
              <a:rPr lang="en-US" sz="1200" dirty="0"/>
              <a:t>Check that “none” is not selected as Directory URI option in the LDAP Directory Synchronize page. Due to this “None” option, directory URI will not be synched and can be edited on user basic page.</a:t>
            </a:r>
          </a:p>
          <a:p>
            <a:pPr lvl="1">
              <a:buFont typeface="Wingdings" panose="05000000000000000000" pitchFamily="2" charset="2"/>
              <a:buChar char="ü"/>
            </a:pPr>
            <a:r>
              <a:rPr lang="en-US" sz="1200" dirty="0"/>
              <a:t>Make sure that either “msRTCSIP-primaryuseraddress (in case of Active Directory) or mail” is selected as Directory URI option in the LDAP Directory Synchronize page. </a:t>
            </a:r>
            <a:endParaRPr lang="en-US" sz="1200" i="1" dirty="0"/>
          </a:p>
          <a:p>
            <a:pPr>
              <a:buFont typeface="Wingdings" panose="05000000000000000000" pitchFamily="2" charset="2"/>
              <a:buChar char="ü"/>
            </a:pPr>
            <a:r>
              <a:rPr lang="en-US" sz="1400" dirty="0" smtClean="0"/>
              <a:t>URI </a:t>
            </a:r>
            <a:r>
              <a:rPr lang="en-US" sz="1400" dirty="0"/>
              <a:t>not imported via </a:t>
            </a:r>
            <a:r>
              <a:rPr lang="en-US" sz="1400" dirty="0" smtClean="0"/>
              <a:t>CUCM ?</a:t>
            </a:r>
          </a:p>
          <a:p>
            <a:pPr lvl="1">
              <a:buFont typeface="Wingdings" panose="05000000000000000000" pitchFamily="2" charset="2"/>
              <a:buChar char="ü"/>
            </a:pPr>
            <a:r>
              <a:rPr lang="en-US" sz="1200" dirty="0" smtClean="0"/>
              <a:t>In case of CUCM imported users, check that the URI value is present in the directory URI field of the end user on CUCM and not in the email address field.</a:t>
            </a:r>
          </a:p>
        </p:txBody>
      </p:sp>
      <p:sp>
        <p:nvSpPr>
          <p:cNvPr id="2" name="Title 1"/>
          <p:cNvSpPr>
            <a:spLocks noGrp="1"/>
          </p:cNvSpPr>
          <p:nvPr>
            <p:ph type="title"/>
          </p:nvPr>
        </p:nvSpPr>
        <p:spPr>
          <a:xfrm>
            <a:off x="230193" y="114300"/>
            <a:ext cx="8588375" cy="628650"/>
          </a:xfrm>
        </p:spPr>
        <p:txBody>
          <a:bodyPr/>
          <a:lstStyle/>
          <a:p>
            <a:r>
              <a:rPr lang="en-US" sz="3200" dirty="0" smtClean="0"/>
              <a:t>Troubleshooting (</a:t>
            </a:r>
            <a:r>
              <a:rPr lang="en-US" sz="3200" dirty="0" err="1" smtClean="0"/>
              <a:t>Cont</a:t>
            </a:r>
            <a:r>
              <a:rPr lang="en-US" sz="3200" dirty="0" smtClean="0"/>
              <a:t>…) </a:t>
            </a:r>
            <a:endParaRPr lang="en-US" sz="3200" dirty="0"/>
          </a:p>
        </p:txBody>
      </p:sp>
    </p:spTree>
    <p:extLst>
      <p:ext uri="{BB962C8B-B14F-4D97-AF65-F5344CB8AC3E}">
        <p14:creationId xmlns:p14="http://schemas.microsoft.com/office/powerpoint/2010/main" val="3737051610"/>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39718" y="895350"/>
            <a:ext cx="8675682" cy="4191000"/>
          </a:xfrm>
        </p:spPr>
        <p:txBody>
          <a:bodyPr/>
          <a:lstStyle/>
          <a:p>
            <a:pPr marL="0" indent="0">
              <a:buNone/>
            </a:pPr>
            <a:r>
              <a:rPr lang="en-US" sz="1400" dirty="0" smtClean="0"/>
              <a:t>For further debugging:</a:t>
            </a:r>
          </a:p>
          <a:p>
            <a:pPr>
              <a:buFont typeface="Wingdings" panose="05000000000000000000" pitchFamily="2" charset="2"/>
              <a:buChar char="ü"/>
            </a:pPr>
            <a:r>
              <a:rPr lang="en-US" sz="1400" dirty="0" smtClean="0"/>
              <a:t>Ensure </a:t>
            </a:r>
            <a:r>
              <a:rPr lang="en-US" sz="1400" dirty="0"/>
              <a:t>that following services are running using CLI “</a:t>
            </a:r>
            <a:r>
              <a:rPr lang="en-US" sz="1400" dirty="0" err="1"/>
              <a:t>utils</a:t>
            </a:r>
            <a:r>
              <a:rPr lang="en-US" sz="1400" dirty="0"/>
              <a:t> service list”</a:t>
            </a:r>
          </a:p>
          <a:p>
            <a:pPr lvl="1">
              <a:buFont typeface="Wingdings" panose="05000000000000000000" pitchFamily="2" charset="2"/>
              <a:buChar char="ü"/>
            </a:pPr>
            <a:r>
              <a:rPr lang="en-US" sz="1200" dirty="0"/>
              <a:t>Cisco Tomcat</a:t>
            </a:r>
          </a:p>
          <a:p>
            <a:pPr lvl="1">
              <a:buFont typeface="Wingdings" panose="05000000000000000000" pitchFamily="2" charset="2"/>
              <a:buChar char="ü"/>
            </a:pPr>
            <a:r>
              <a:rPr lang="en-US" sz="1200" dirty="0"/>
              <a:t>Connection Conversation Manager</a:t>
            </a:r>
          </a:p>
          <a:p>
            <a:pPr lvl="1">
              <a:buFont typeface="Wingdings" panose="05000000000000000000" pitchFamily="2" charset="2"/>
              <a:buChar char="ü"/>
            </a:pPr>
            <a:r>
              <a:rPr lang="en-US" sz="1200" dirty="0"/>
              <a:t>Connection Digital Networking Replication Agent (in case of Digital Network)</a:t>
            </a:r>
          </a:p>
          <a:p>
            <a:pPr lvl="1">
              <a:buFont typeface="Wingdings" panose="05000000000000000000" pitchFamily="2" charset="2"/>
              <a:buChar char="ü"/>
            </a:pPr>
            <a:r>
              <a:rPr lang="en-US" sz="1200" dirty="0"/>
              <a:t>Connection HTTPS Directory Feeder (in case of HTTPS Network</a:t>
            </a:r>
            <a:r>
              <a:rPr lang="en-US" sz="1200" dirty="0" smtClean="0"/>
              <a:t>)</a:t>
            </a:r>
          </a:p>
          <a:p>
            <a:pPr lvl="1">
              <a:buFont typeface="Wingdings" panose="05000000000000000000" pitchFamily="2" charset="2"/>
              <a:buChar char="ü"/>
            </a:pPr>
            <a:r>
              <a:rPr lang="en-US" sz="1200" dirty="0" smtClean="0"/>
              <a:t>Connection System Agent (in case of HTTPS, Digital Network or CCI)</a:t>
            </a:r>
            <a:endParaRPr lang="en-US" sz="1200" dirty="0"/>
          </a:p>
          <a:p>
            <a:pPr lvl="1">
              <a:buFont typeface="Wingdings" panose="05000000000000000000" pitchFamily="2" charset="2"/>
              <a:buChar char="ü"/>
            </a:pPr>
            <a:r>
              <a:rPr lang="en-US" sz="1200" dirty="0"/>
              <a:t>Cisco </a:t>
            </a:r>
            <a:r>
              <a:rPr lang="en-US" sz="1200" dirty="0" err="1"/>
              <a:t>DirSync</a:t>
            </a:r>
            <a:r>
              <a:rPr lang="en-US" sz="1200" dirty="0"/>
              <a:t> (in case of LDAP) </a:t>
            </a:r>
          </a:p>
          <a:p>
            <a:pPr>
              <a:buFont typeface="Wingdings" panose="05000000000000000000" pitchFamily="2" charset="2"/>
              <a:buChar char="ü"/>
            </a:pPr>
            <a:endParaRPr lang="en-US" sz="1200" i="1" dirty="0"/>
          </a:p>
        </p:txBody>
      </p:sp>
      <p:sp>
        <p:nvSpPr>
          <p:cNvPr id="2" name="Title 1"/>
          <p:cNvSpPr>
            <a:spLocks noGrp="1"/>
          </p:cNvSpPr>
          <p:nvPr>
            <p:ph type="title"/>
          </p:nvPr>
        </p:nvSpPr>
        <p:spPr>
          <a:xfrm>
            <a:off x="230193" y="57150"/>
            <a:ext cx="8588375" cy="628650"/>
          </a:xfrm>
        </p:spPr>
        <p:txBody>
          <a:bodyPr/>
          <a:lstStyle/>
          <a:p>
            <a:r>
              <a:rPr lang="en-US" sz="3200" dirty="0" smtClean="0"/>
              <a:t>Troubleshooting (</a:t>
            </a:r>
            <a:r>
              <a:rPr lang="en-US" sz="3200" dirty="0" err="1" smtClean="0"/>
              <a:t>Cont</a:t>
            </a:r>
            <a:r>
              <a:rPr lang="en-US" sz="3200" dirty="0" smtClean="0"/>
              <a:t>…) </a:t>
            </a:r>
            <a:endParaRPr lang="en-US" sz="3200" dirty="0"/>
          </a:p>
        </p:txBody>
      </p:sp>
    </p:spTree>
    <p:extLst>
      <p:ext uri="{BB962C8B-B14F-4D97-AF65-F5344CB8AC3E}">
        <p14:creationId xmlns:p14="http://schemas.microsoft.com/office/powerpoint/2010/main" val="2669028347"/>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39718" y="1047750"/>
            <a:ext cx="8675682" cy="3505200"/>
          </a:xfrm>
        </p:spPr>
        <p:txBody>
          <a:bodyPr/>
          <a:lstStyle/>
          <a:p>
            <a:pPr>
              <a:buFont typeface="Wingdings" panose="05000000000000000000" pitchFamily="2" charset="2"/>
              <a:buChar char="ü"/>
            </a:pPr>
            <a:r>
              <a:rPr lang="en-US" sz="1400" dirty="0" smtClean="0"/>
              <a:t>Traces to be enabled:</a:t>
            </a:r>
          </a:p>
          <a:p>
            <a:pPr lvl="1">
              <a:buFont typeface="Wingdings" panose="05000000000000000000" pitchFamily="2" charset="2"/>
              <a:buChar char="ü"/>
            </a:pPr>
            <a:r>
              <a:rPr lang="en-US" sz="1000" dirty="0" err="1" smtClean="0"/>
              <a:t>MiuSipStack</a:t>
            </a:r>
            <a:r>
              <a:rPr lang="en-US" sz="1000" dirty="0" smtClean="0"/>
              <a:t>  (trace level 10, 11)</a:t>
            </a:r>
          </a:p>
          <a:p>
            <a:pPr lvl="1">
              <a:buFont typeface="Wingdings" panose="05000000000000000000" pitchFamily="2" charset="2"/>
              <a:buChar char="ü"/>
            </a:pPr>
            <a:r>
              <a:rPr lang="en-US" sz="1000" dirty="0" err="1" smtClean="0"/>
              <a:t>MiuSip</a:t>
            </a:r>
            <a:r>
              <a:rPr lang="en-US" sz="1000" dirty="0"/>
              <a:t> (trace level 10, 11)</a:t>
            </a:r>
          </a:p>
          <a:p>
            <a:pPr lvl="1">
              <a:buFont typeface="Wingdings" panose="05000000000000000000" pitchFamily="2" charset="2"/>
              <a:buChar char="ü"/>
            </a:pPr>
            <a:r>
              <a:rPr lang="en-US" sz="1000" dirty="0" smtClean="0"/>
              <a:t>CUCA </a:t>
            </a:r>
          </a:p>
          <a:p>
            <a:pPr lvl="1">
              <a:buFont typeface="Wingdings" panose="05000000000000000000" pitchFamily="2" charset="2"/>
              <a:buChar char="ü"/>
            </a:pPr>
            <a:r>
              <a:rPr lang="en-US" sz="1000" dirty="0" err="1" smtClean="0"/>
              <a:t>CuReplicator</a:t>
            </a:r>
            <a:r>
              <a:rPr lang="en-US" sz="1000" dirty="0" smtClean="0"/>
              <a:t> (all trace level)</a:t>
            </a:r>
          </a:p>
          <a:p>
            <a:pPr>
              <a:buFont typeface="Wingdings" panose="05000000000000000000" pitchFamily="2" charset="2"/>
              <a:buChar char="ü"/>
            </a:pPr>
            <a:r>
              <a:rPr lang="en-US" sz="1400" dirty="0" smtClean="0"/>
              <a:t>CLI </a:t>
            </a:r>
            <a:r>
              <a:rPr lang="en-US" sz="1400" dirty="0"/>
              <a:t>to list the log files:</a:t>
            </a:r>
          </a:p>
          <a:p>
            <a:pPr lvl="1">
              <a:buFont typeface="Wingdings" panose="05000000000000000000" pitchFamily="2" charset="2"/>
              <a:buChar char="ü"/>
            </a:pPr>
            <a:r>
              <a:rPr lang="en-US" sz="1200" dirty="0"/>
              <a:t>file list </a:t>
            </a:r>
            <a:r>
              <a:rPr lang="en-US" sz="1200" dirty="0" err="1"/>
              <a:t>activelog</a:t>
            </a:r>
            <a:r>
              <a:rPr lang="en-US" sz="1200" dirty="0"/>
              <a:t>  </a:t>
            </a:r>
            <a:r>
              <a:rPr lang="en-US" sz="1200" dirty="0" err="1"/>
              <a:t>cuc</a:t>
            </a:r>
            <a:r>
              <a:rPr lang="en-US" sz="1200" dirty="0"/>
              <a:t>/</a:t>
            </a:r>
            <a:r>
              <a:rPr lang="en-US" sz="1200" dirty="0" err="1"/>
              <a:t>diag_Tomcat</a:t>
            </a:r>
            <a:r>
              <a:rPr lang="en-US" sz="1200" dirty="0"/>
              <a:t>*</a:t>
            </a:r>
          </a:p>
          <a:p>
            <a:pPr lvl="1">
              <a:buFont typeface="Wingdings" panose="05000000000000000000" pitchFamily="2" charset="2"/>
              <a:buChar char="ü"/>
            </a:pPr>
            <a:r>
              <a:rPr lang="en-US" sz="1200" dirty="0"/>
              <a:t>file list </a:t>
            </a:r>
            <a:r>
              <a:rPr lang="en-US" sz="1200" dirty="0" err="1"/>
              <a:t>activelog</a:t>
            </a:r>
            <a:r>
              <a:rPr lang="en-US" sz="1200" dirty="0"/>
              <a:t> </a:t>
            </a:r>
            <a:r>
              <a:rPr lang="en-US" sz="1200" dirty="0" err="1" smtClean="0"/>
              <a:t>cuc</a:t>
            </a:r>
            <a:r>
              <a:rPr lang="en-US" sz="1200" dirty="0" smtClean="0"/>
              <a:t>/</a:t>
            </a:r>
            <a:r>
              <a:rPr lang="en-US" sz="1200" dirty="0" err="1" smtClean="0"/>
              <a:t>diag_CuCsMgr</a:t>
            </a:r>
            <a:r>
              <a:rPr lang="en-US" sz="1200" dirty="0" smtClean="0"/>
              <a:t>* </a:t>
            </a:r>
          </a:p>
          <a:p>
            <a:pPr lvl="1">
              <a:buFont typeface="Wingdings" panose="05000000000000000000" pitchFamily="2" charset="2"/>
              <a:buChar char="ü"/>
            </a:pPr>
            <a:r>
              <a:rPr lang="en-US" sz="1200" dirty="0"/>
              <a:t>f</a:t>
            </a:r>
            <a:r>
              <a:rPr lang="en-US" sz="1200" dirty="0" smtClean="0"/>
              <a:t>ile list </a:t>
            </a:r>
            <a:r>
              <a:rPr lang="en-US" sz="1200" dirty="0" err="1" smtClean="0"/>
              <a:t>activelog</a:t>
            </a:r>
            <a:r>
              <a:rPr lang="en-US" sz="1200" dirty="0" smtClean="0"/>
              <a:t> </a:t>
            </a:r>
            <a:r>
              <a:rPr lang="en-US" sz="1200" dirty="0" err="1" smtClean="0"/>
              <a:t>cuc</a:t>
            </a:r>
            <a:r>
              <a:rPr lang="en-US" sz="1200" dirty="0" smtClean="0"/>
              <a:t>/</a:t>
            </a:r>
            <a:r>
              <a:rPr lang="en-US" sz="1200" dirty="0" err="1" smtClean="0"/>
              <a:t>diag_CuReplicator</a:t>
            </a:r>
            <a:r>
              <a:rPr lang="en-US" sz="1200" dirty="0" smtClean="0"/>
              <a:t>*</a:t>
            </a:r>
            <a:endParaRPr lang="en-US" sz="1200" dirty="0"/>
          </a:p>
          <a:p>
            <a:pPr>
              <a:buFont typeface="Wingdings" panose="05000000000000000000" pitchFamily="2" charset="2"/>
              <a:buChar char="ü"/>
            </a:pPr>
            <a:r>
              <a:rPr lang="en-US" sz="1400" dirty="0"/>
              <a:t>CLI to collect specific log </a:t>
            </a:r>
            <a:r>
              <a:rPr lang="en-US" sz="1400" dirty="0" smtClean="0"/>
              <a:t>file:</a:t>
            </a:r>
            <a:endParaRPr lang="en-US" sz="1400" dirty="0"/>
          </a:p>
          <a:p>
            <a:pPr lvl="1">
              <a:buFont typeface="Wingdings" panose="05000000000000000000" pitchFamily="2" charset="2"/>
              <a:buChar char="ü"/>
            </a:pPr>
            <a:r>
              <a:rPr lang="en-US" sz="1200" dirty="0"/>
              <a:t>file get </a:t>
            </a:r>
            <a:r>
              <a:rPr lang="en-US" sz="1200" dirty="0" err="1"/>
              <a:t>activelog</a:t>
            </a:r>
            <a:r>
              <a:rPr lang="en-US" sz="1200" dirty="0"/>
              <a:t> </a:t>
            </a:r>
            <a:r>
              <a:rPr lang="en-US" sz="1200" dirty="0" err="1"/>
              <a:t>cuc</a:t>
            </a:r>
            <a:r>
              <a:rPr lang="en-US" sz="1200" dirty="0"/>
              <a:t>/diag_Tomcat_00000001.uc</a:t>
            </a:r>
          </a:p>
          <a:p>
            <a:pPr lvl="1">
              <a:buFont typeface="Wingdings" panose="05000000000000000000" pitchFamily="2" charset="2"/>
              <a:buChar char="ü"/>
            </a:pPr>
            <a:r>
              <a:rPr lang="en-US" sz="1200" dirty="0"/>
              <a:t>file get </a:t>
            </a:r>
            <a:r>
              <a:rPr lang="en-US" sz="1200" dirty="0" err="1"/>
              <a:t>activelog</a:t>
            </a:r>
            <a:r>
              <a:rPr lang="en-US" sz="1200" dirty="0"/>
              <a:t> </a:t>
            </a:r>
            <a:r>
              <a:rPr lang="en-US" sz="1200" dirty="0" err="1" smtClean="0"/>
              <a:t>cuc</a:t>
            </a:r>
            <a:r>
              <a:rPr lang="en-US" sz="1200" dirty="0" smtClean="0"/>
              <a:t>/diag_CuCsMgr_00000001.uc</a:t>
            </a:r>
          </a:p>
          <a:p>
            <a:pPr lvl="1">
              <a:buFont typeface="Wingdings" panose="05000000000000000000" pitchFamily="2" charset="2"/>
              <a:buChar char="ü"/>
            </a:pPr>
            <a:r>
              <a:rPr lang="en-US" sz="1200" dirty="0" smtClean="0"/>
              <a:t>File get </a:t>
            </a:r>
            <a:r>
              <a:rPr lang="en-US" sz="1200" dirty="0" err="1" smtClean="0"/>
              <a:t>activelog</a:t>
            </a:r>
            <a:r>
              <a:rPr lang="en-US" sz="1200" dirty="0" smtClean="0"/>
              <a:t> </a:t>
            </a:r>
            <a:r>
              <a:rPr lang="en-US" sz="1200" dirty="0" err="1" smtClean="0"/>
              <a:t>cuc</a:t>
            </a:r>
            <a:r>
              <a:rPr lang="en-US" sz="1200" dirty="0" smtClean="0"/>
              <a:t>/diag_CuReplicator_00000001.uc</a:t>
            </a:r>
          </a:p>
          <a:p>
            <a:pPr lvl="1">
              <a:buFont typeface="Wingdings" panose="05000000000000000000" pitchFamily="2" charset="2"/>
              <a:buChar char="ü"/>
            </a:pPr>
            <a:endParaRPr lang="en-US" sz="1200" dirty="0"/>
          </a:p>
        </p:txBody>
      </p:sp>
      <p:sp>
        <p:nvSpPr>
          <p:cNvPr id="4" name="Text Placeholder 3"/>
          <p:cNvSpPr>
            <a:spLocks noGrp="1"/>
          </p:cNvSpPr>
          <p:nvPr>
            <p:ph type="body" sz="quarter" idx="11"/>
          </p:nvPr>
        </p:nvSpPr>
        <p:spPr>
          <a:xfrm>
            <a:off x="228600" y="742950"/>
            <a:ext cx="4572000" cy="381000"/>
          </a:xfrm>
        </p:spPr>
        <p:txBody>
          <a:bodyPr/>
          <a:lstStyle/>
          <a:p>
            <a:pPr marL="0" indent="0"/>
            <a:r>
              <a:rPr lang="en-US" dirty="0" smtClean="0"/>
              <a:t>Traces and CLI </a:t>
            </a:r>
            <a:r>
              <a:rPr lang="en-US" dirty="0"/>
              <a:t>Commands examples:</a:t>
            </a:r>
          </a:p>
        </p:txBody>
      </p:sp>
      <p:sp>
        <p:nvSpPr>
          <p:cNvPr id="2" name="Title 1"/>
          <p:cNvSpPr>
            <a:spLocks noGrp="1"/>
          </p:cNvSpPr>
          <p:nvPr>
            <p:ph type="title"/>
          </p:nvPr>
        </p:nvSpPr>
        <p:spPr>
          <a:xfrm>
            <a:off x="230193" y="57150"/>
            <a:ext cx="8588375" cy="628650"/>
          </a:xfrm>
        </p:spPr>
        <p:txBody>
          <a:bodyPr/>
          <a:lstStyle/>
          <a:p>
            <a:r>
              <a:rPr lang="en-US" sz="3200" dirty="0" smtClean="0"/>
              <a:t>Troubleshooting (</a:t>
            </a:r>
            <a:r>
              <a:rPr lang="en-US" sz="3200" dirty="0" err="1" smtClean="0"/>
              <a:t>Cont</a:t>
            </a:r>
            <a:r>
              <a:rPr lang="en-US" sz="3200" dirty="0" smtClean="0"/>
              <a:t>…) </a:t>
            </a:r>
            <a:endParaRPr lang="en-US" sz="3200" dirty="0"/>
          </a:p>
        </p:txBody>
      </p:sp>
    </p:spTree>
    <p:extLst>
      <p:ext uri="{BB962C8B-B14F-4D97-AF65-F5344CB8AC3E}">
        <p14:creationId xmlns:p14="http://schemas.microsoft.com/office/powerpoint/2010/main" val="3163312338"/>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39718" y="1047750"/>
            <a:ext cx="8675682" cy="3505200"/>
          </a:xfrm>
        </p:spPr>
        <p:txBody>
          <a:bodyPr/>
          <a:lstStyle/>
          <a:p>
            <a:pPr lvl="1">
              <a:buFont typeface="Wingdings" panose="05000000000000000000" pitchFamily="2" charset="2"/>
              <a:buChar char="ü"/>
            </a:pPr>
            <a:r>
              <a:rPr lang="en-US" sz="1200" dirty="0" smtClean="0"/>
              <a:t>  </a:t>
            </a:r>
            <a:endParaRPr lang="en-US" sz="1200" dirty="0"/>
          </a:p>
        </p:txBody>
      </p:sp>
      <p:sp>
        <p:nvSpPr>
          <p:cNvPr id="2" name="Title 1"/>
          <p:cNvSpPr>
            <a:spLocks noGrp="1"/>
          </p:cNvSpPr>
          <p:nvPr>
            <p:ph type="title"/>
          </p:nvPr>
        </p:nvSpPr>
        <p:spPr>
          <a:xfrm>
            <a:off x="230193" y="57150"/>
            <a:ext cx="8588375" cy="628650"/>
          </a:xfrm>
        </p:spPr>
        <p:txBody>
          <a:bodyPr/>
          <a:lstStyle/>
          <a:p>
            <a:r>
              <a:rPr lang="en-US" sz="3200" dirty="0" smtClean="0"/>
              <a:t>RTMT Logs</a:t>
            </a:r>
            <a:endParaRPr 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66750"/>
            <a:ext cx="76962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7096943"/>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76201" y="1004888"/>
            <a:ext cx="8991600" cy="3724275"/>
          </a:xfrm>
        </p:spPr>
        <p:txBody>
          <a:bodyPr/>
          <a:lstStyle/>
          <a:p>
            <a:pPr>
              <a:buFont typeface="Wingdings" panose="05000000000000000000" pitchFamily="2" charset="2"/>
              <a:buChar char="ü"/>
            </a:pPr>
            <a:r>
              <a:rPr lang="en-US" dirty="0" smtClean="0"/>
              <a:t>URI support at CUC:</a:t>
            </a:r>
          </a:p>
          <a:p>
            <a:pPr lvl="1">
              <a:buFont typeface="Wingdings" panose="05000000000000000000" pitchFamily="2" charset="2"/>
              <a:buChar char="ü"/>
            </a:pPr>
            <a:r>
              <a:rPr lang="en-US" sz="1200" u="sng" dirty="0">
                <a:hlinkClick r:id="rId3"/>
              </a:rPr>
              <a:t>http://www.cisco.com/c/en/us/td/docs/voice_ip_comm/connection/10x/user_mac/guide/10xcucmacx/10xcucmac040.html</a:t>
            </a:r>
            <a:endParaRPr lang="en-US" sz="1200" dirty="0"/>
          </a:p>
          <a:p>
            <a:pPr lvl="1">
              <a:buFont typeface="Wingdings" panose="05000000000000000000" pitchFamily="2" charset="2"/>
              <a:buChar char="ü"/>
            </a:pPr>
            <a:r>
              <a:rPr lang="en-US" sz="1200" u="sng" dirty="0">
                <a:hlinkClick r:id="rId4"/>
              </a:rPr>
              <a:t>http://www.cisco.com/c/en/us/td/docs/voice_ip_comm/connection/10x/gui_reference/guide/10xcucgrgx/10xcucgrg010.html</a:t>
            </a:r>
            <a:endParaRPr lang="en-US" sz="1200" dirty="0"/>
          </a:p>
          <a:p>
            <a:pPr lvl="1">
              <a:buFont typeface="Wingdings" panose="05000000000000000000" pitchFamily="2" charset="2"/>
              <a:buChar char="ü"/>
            </a:pPr>
            <a:r>
              <a:rPr lang="en-US" sz="1200" u="sng" dirty="0">
                <a:hlinkClick r:id="rId5"/>
              </a:rPr>
              <a:t>http://</a:t>
            </a:r>
            <a:r>
              <a:rPr lang="en-US" sz="1200" u="sng" dirty="0" smtClean="0">
                <a:hlinkClick r:id="rId5"/>
              </a:rPr>
              <a:t>www.cisco.com/c/en/us/td/docs/voice_ip_comm/connection/10x/gui_reference/guide/10xcucgrgx/10xcucgrg100.html</a:t>
            </a:r>
            <a:endParaRPr lang="en-US" sz="1200" dirty="0"/>
          </a:p>
          <a:p>
            <a:pPr lvl="1">
              <a:buFont typeface="Wingdings" panose="05000000000000000000" pitchFamily="2" charset="2"/>
              <a:buChar char="ü"/>
            </a:pPr>
            <a:r>
              <a:rPr lang="en-US" sz="1200" u="sng" dirty="0">
                <a:hlinkClick r:id="rId6"/>
              </a:rPr>
              <a:t>http://</a:t>
            </a:r>
            <a:r>
              <a:rPr lang="en-US" sz="1200" u="sng" dirty="0" smtClean="0">
                <a:hlinkClick r:id="rId6"/>
              </a:rPr>
              <a:t>www.cisco.com/c/en/us/td/docs/voice_ip_comm/connection/10x/administration/guide/10xcucsagx/10xcucsag040.html</a:t>
            </a:r>
            <a:endParaRPr lang="en-US" sz="1200" dirty="0" smtClean="0"/>
          </a:p>
          <a:p>
            <a:pPr marL="0" indent="0">
              <a:buNone/>
            </a:pPr>
            <a:endParaRPr lang="en-US" dirty="0"/>
          </a:p>
        </p:txBody>
      </p:sp>
    </p:spTree>
    <p:extLst>
      <p:ext uri="{BB962C8B-B14F-4D97-AF65-F5344CB8AC3E}">
        <p14:creationId xmlns:p14="http://schemas.microsoft.com/office/powerpoint/2010/main" val="726556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9707" y="57150"/>
            <a:ext cx="8588861" cy="628650"/>
          </a:xfrm>
        </p:spPr>
        <p:txBody>
          <a:bodyPr/>
          <a:lstStyle/>
          <a:p>
            <a:pPr algn="ctr"/>
            <a:r>
              <a:rPr lang="en-US" sz="3200" dirty="0" smtClean="0"/>
              <a:t>Agenda</a:t>
            </a:r>
            <a:endParaRPr lang="en-US" sz="3200" dirty="0"/>
          </a:p>
        </p:txBody>
      </p:sp>
      <p:sp>
        <p:nvSpPr>
          <p:cNvPr id="5" name="Text Placeholder 4"/>
          <p:cNvSpPr>
            <a:spLocks noGrp="1"/>
          </p:cNvSpPr>
          <p:nvPr>
            <p:ph type="body" sz="quarter" idx="10"/>
          </p:nvPr>
        </p:nvSpPr>
        <p:spPr>
          <a:xfrm>
            <a:off x="184150" y="685800"/>
            <a:ext cx="8578850" cy="4114800"/>
          </a:xfrm>
        </p:spPr>
        <p:txBody>
          <a:bodyPr>
            <a:normAutofit fontScale="85000" lnSpcReduction="20000"/>
          </a:bodyPr>
          <a:lstStyle/>
          <a:p>
            <a:pPr>
              <a:buFont typeface="Wingdings" panose="05000000000000000000" pitchFamily="2" charset="2"/>
              <a:buChar char="ü"/>
            </a:pPr>
            <a:r>
              <a:rPr lang="en-US" sz="2000" b="1" dirty="0" smtClean="0"/>
              <a:t>URI Overview </a:t>
            </a:r>
          </a:p>
          <a:p>
            <a:pPr>
              <a:buFont typeface="Wingdings" panose="05000000000000000000" pitchFamily="2" charset="2"/>
              <a:buChar char="ü"/>
            </a:pPr>
            <a:r>
              <a:rPr lang="it-IT" sz="2000" b="1" dirty="0" smtClean="0"/>
              <a:t>URI </a:t>
            </a:r>
            <a:r>
              <a:rPr lang="it-IT" sz="2000" b="1" dirty="0"/>
              <a:t>Dialing support as an Alternate Extension</a:t>
            </a:r>
            <a:endParaRPr lang="en-US" sz="2000" b="1" dirty="0" smtClean="0"/>
          </a:p>
          <a:p>
            <a:pPr>
              <a:buFont typeface="Wingdings" panose="05000000000000000000" pitchFamily="2" charset="2"/>
              <a:buChar char="ü"/>
            </a:pPr>
            <a:r>
              <a:rPr lang="en-US" sz="2000" b="1" dirty="0" smtClean="0"/>
              <a:t>URI Provisioning </a:t>
            </a:r>
          </a:p>
          <a:p>
            <a:pPr lvl="1">
              <a:buFont typeface="Wingdings" panose="05000000000000000000" pitchFamily="2" charset="2"/>
              <a:buChar char="ü"/>
            </a:pPr>
            <a:r>
              <a:rPr lang="en-US" sz="1400" dirty="0" smtClean="0"/>
              <a:t>CUCA and REST API</a:t>
            </a:r>
          </a:p>
          <a:p>
            <a:pPr lvl="1">
              <a:buFont typeface="Wingdings" panose="05000000000000000000" pitchFamily="2" charset="2"/>
              <a:buChar char="ü"/>
            </a:pPr>
            <a:r>
              <a:rPr lang="en-US" sz="1400" dirty="0" smtClean="0"/>
              <a:t>Import from LDAP Directory</a:t>
            </a:r>
          </a:p>
          <a:p>
            <a:pPr lvl="1">
              <a:buFont typeface="Wingdings" panose="05000000000000000000" pitchFamily="2" charset="2"/>
              <a:buChar char="ü"/>
            </a:pPr>
            <a:r>
              <a:rPr lang="en-US" sz="1400" dirty="0" smtClean="0"/>
              <a:t>Import from Cisco Unified Communication Manager</a:t>
            </a:r>
          </a:p>
          <a:p>
            <a:pPr>
              <a:buFont typeface="Wingdings" panose="05000000000000000000" pitchFamily="2" charset="2"/>
              <a:buChar char="ü"/>
            </a:pPr>
            <a:r>
              <a:rPr lang="en-US" sz="2000" b="1" dirty="0" smtClean="0"/>
              <a:t>URI for CUC Clients :</a:t>
            </a:r>
            <a:endParaRPr lang="en-US" sz="1600" b="1" dirty="0" smtClean="0"/>
          </a:p>
          <a:p>
            <a:pPr lvl="1">
              <a:buFont typeface="Wingdings" panose="05000000000000000000" pitchFamily="2" charset="2"/>
              <a:buChar char="ü"/>
            </a:pPr>
            <a:r>
              <a:rPr lang="en-US" sz="1400" dirty="0"/>
              <a:t>VMO</a:t>
            </a:r>
          </a:p>
          <a:p>
            <a:pPr lvl="1">
              <a:buFont typeface="Wingdings" panose="05000000000000000000" pitchFamily="2" charset="2"/>
              <a:buChar char="ü"/>
            </a:pPr>
            <a:r>
              <a:rPr lang="en-US" sz="1400" dirty="0"/>
              <a:t>Web Inbox</a:t>
            </a:r>
          </a:p>
          <a:p>
            <a:pPr lvl="1">
              <a:buFont typeface="Wingdings" panose="05000000000000000000" pitchFamily="2" charset="2"/>
              <a:buChar char="ü"/>
            </a:pPr>
            <a:r>
              <a:rPr lang="en-US" sz="1400" dirty="0"/>
              <a:t>CPCA/Media Master</a:t>
            </a:r>
          </a:p>
          <a:p>
            <a:pPr>
              <a:buFont typeface="Wingdings" panose="05000000000000000000" pitchFamily="2" charset="2"/>
              <a:buChar char="ü"/>
            </a:pPr>
            <a:r>
              <a:rPr lang="en-US" sz="2000" b="1" dirty="0" smtClean="0"/>
              <a:t>URI support over Notification Devices</a:t>
            </a:r>
          </a:p>
          <a:p>
            <a:pPr>
              <a:buFont typeface="Wingdings" panose="05000000000000000000" pitchFamily="2" charset="2"/>
              <a:buChar char="ü"/>
            </a:pPr>
            <a:r>
              <a:rPr lang="en-US" sz="2000" b="1" dirty="0" smtClean="0"/>
              <a:t>Call flow </a:t>
            </a:r>
          </a:p>
          <a:p>
            <a:pPr>
              <a:buFont typeface="Wingdings" panose="05000000000000000000" pitchFamily="2" charset="2"/>
              <a:buChar char="ü"/>
            </a:pPr>
            <a:r>
              <a:rPr lang="en-US" sz="2000" b="1" dirty="0" smtClean="0"/>
              <a:t>Troubleshooting</a:t>
            </a:r>
          </a:p>
        </p:txBody>
      </p:sp>
    </p:spTree>
    <p:extLst>
      <p:ext uri="{BB962C8B-B14F-4D97-AF65-F5344CB8AC3E}">
        <p14:creationId xmlns:p14="http://schemas.microsoft.com/office/powerpoint/2010/main" val="2525229713"/>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93" y="228600"/>
            <a:ext cx="8580437" cy="476250"/>
          </a:xfrm>
        </p:spPr>
        <p:txBody>
          <a:bodyPr>
            <a:normAutofit fontScale="90000"/>
          </a:bodyPr>
          <a:lstStyle/>
          <a:p>
            <a:r>
              <a:rPr lang="en-US" dirty="0" smtClean="0"/>
              <a:t>Overview – URI Dialing</a:t>
            </a:r>
            <a:endParaRPr lang="en-US" dirty="0"/>
          </a:p>
        </p:txBody>
      </p:sp>
      <p:sp>
        <p:nvSpPr>
          <p:cNvPr id="16" name="TextBox 15"/>
          <p:cNvSpPr txBox="1"/>
          <p:nvPr/>
        </p:nvSpPr>
        <p:spPr>
          <a:xfrm>
            <a:off x="228600" y="857253"/>
            <a:ext cx="7848600" cy="3477875"/>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solidFill>
                  <a:schemeClr val="bg1"/>
                </a:solidFill>
              </a:rPr>
              <a:t>URIs are aliases for the device numbers. A call to/from the URI behaves as if the call was made directly to/from  the device number</a:t>
            </a:r>
            <a:r>
              <a:rPr lang="en-US" sz="2000" dirty="0" smtClean="0">
                <a:solidFill>
                  <a:schemeClr val="bg1"/>
                </a:solidFill>
              </a:rPr>
              <a:t>.</a:t>
            </a:r>
          </a:p>
          <a:p>
            <a:pPr marL="342900" indent="-342900">
              <a:buFont typeface="Wingdings" panose="05000000000000000000" pitchFamily="2" charset="2"/>
              <a:buChar char="ü"/>
            </a:pPr>
            <a:endParaRPr lang="en-US" sz="2000" dirty="0" smtClean="0">
              <a:solidFill>
                <a:schemeClr val="bg1"/>
              </a:solidFill>
            </a:endParaRPr>
          </a:p>
          <a:p>
            <a:pPr marL="342900" indent="-342900">
              <a:buFont typeface="Wingdings" panose="05000000000000000000" pitchFamily="2" charset="2"/>
              <a:buChar char="ü"/>
            </a:pPr>
            <a:r>
              <a:rPr lang="en-US" sz="2000" dirty="0" smtClean="0">
                <a:solidFill>
                  <a:schemeClr val="bg1"/>
                </a:solidFill>
              </a:rPr>
              <a:t>SIP </a:t>
            </a:r>
            <a:r>
              <a:rPr lang="en-US" sz="2000" dirty="0">
                <a:solidFill>
                  <a:schemeClr val="bg1"/>
                </a:solidFill>
              </a:rPr>
              <a:t>entities are identified using </a:t>
            </a:r>
            <a:r>
              <a:rPr lang="en-US" sz="2000" dirty="0" smtClean="0">
                <a:solidFill>
                  <a:schemeClr val="bg1"/>
                </a:solidFill>
              </a:rPr>
              <a:t>URI </a:t>
            </a:r>
            <a:r>
              <a:rPr lang="en-US" sz="2000" dirty="0">
                <a:solidFill>
                  <a:schemeClr val="bg1"/>
                </a:solidFill>
              </a:rPr>
              <a:t>(Uniform Resource Identifier). </a:t>
            </a:r>
            <a:endParaRPr lang="en-US" sz="2000" dirty="0" smtClean="0">
              <a:solidFill>
                <a:schemeClr val="bg1"/>
              </a:solidFill>
            </a:endParaRPr>
          </a:p>
          <a:p>
            <a:pPr marL="342900" indent="-342900">
              <a:buFont typeface="Wingdings" panose="05000000000000000000" pitchFamily="2" charset="2"/>
              <a:buChar char="ü"/>
            </a:pPr>
            <a:endParaRPr lang="en-US" sz="2000" dirty="0" smtClean="0">
              <a:solidFill>
                <a:schemeClr val="bg1"/>
              </a:solidFill>
            </a:endParaRPr>
          </a:p>
          <a:p>
            <a:pPr marL="342900" indent="-342900">
              <a:buFont typeface="Wingdings" panose="05000000000000000000" pitchFamily="2" charset="2"/>
              <a:buChar char="ü"/>
            </a:pPr>
            <a:r>
              <a:rPr lang="en-US" sz="2000" dirty="0" smtClean="0">
                <a:solidFill>
                  <a:schemeClr val="bg1"/>
                </a:solidFill>
              </a:rPr>
              <a:t> A URI </a:t>
            </a:r>
            <a:r>
              <a:rPr lang="en-US" sz="2000" dirty="0">
                <a:solidFill>
                  <a:schemeClr val="bg1"/>
                </a:solidFill>
              </a:rPr>
              <a:t>has form </a:t>
            </a:r>
            <a:r>
              <a:rPr lang="en-US" sz="2000" dirty="0" smtClean="0">
                <a:solidFill>
                  <a:schemeClr val="bg1"/>
                </a:solidFill>
              </a:rPr>
              <a:t>of </a:t>
            </a:r>
            <a:r>
              <a:rPr lang="en-US" sz="2000" dirty="0" err="1" smtClean="0">
                <a:solidFill>
                  <a:schemeClr val="bg1"/>
                </a:solidFill>
                <a:hlinkClick r:id="rId3"/>
              </a:rPr>
              <a:t>username@domain</a:t>
            </a:r>
            <a:r>
              <a:rPr lang="en-US" sz="2000" dirty="0" smtClean="0">
                <a:solidFill>
                  <a:schemeClr val="bg1"/>
                </a:solidFill>
              </a:rPr>
              <a:t> or </a:t>
            </a:r>
            <a:r>
              <a:rPr lang="en-US" sz="2000" dirty="0" smtClean="0"/>
              <a:t>username@IPv4_Address</a:t>
            </a:r>
            <a:r>
              <a:rPr lang="en-US" sz="2000" dirty="0" smtClean="0">
                <a:solidFill>
                  <a:schemeClr val="bg1"/>
                </a:solidFill>
              </a:rPr>
              <a:t>, </a:t>
            </a:r>
            <a:r>
              <a:rPr lang="en-US" sz="2000" dirty="0">
                <a:solidFill>
                  <a:schemeClr val="bg1"/>
                </a:solidFill>
              </a:rPr>
              <a:t>for instance, </a:t>
            </a:r>
            <a:r>
              <a:rPr lang="en-US" sz="2000" dirty="0" smtClean="0">
                <a:solidFill>
                  <a:schemeClr val="bg1"/>
                </a:solidFill>
                <a:hlinkClick r:id="rId4"/>
              </a:rPr>
              <a:t>john@cisco.com</a:t>
            </a:r>
            <a:r>
              <a:rPr lang="en-US" sz="2000" dirty="0" smtClean="0">
                <a:solidFill>
                  <a:schemeClr val="bg1"/>
                </a:solidFill>
              </a:rPr>
              <a:t> or </a:t>
            </a:r>
            <a:r>
              <a:rPr lang="en-US" sz="2000" dirty="0"/>
              <a:t>john</a:t>
            </a:r>
            <a:r>
              <a:rPr lang="en-US" sz="2000" dirty="0" smtClean="0"/>
              <a:t>@10.10.10.1</a:t>
            </a:r>
            <a:r>
              <a:rPr lang="en-US" sz="2000" dirty="0" smtClean="0">
                <a:solidFill>
                  <a:schemeClr val="bg1"/>
                </a:solidFill>
              </a:rPr>
              <a:t>. </a:t>
            </a:r>
          </a:p>
          <a:p>
            <a:pPr marL="342900" indent="-342900">
              <a:buFont typeface="Wingdings" panose="05000000000000000000" pitchFamily="2" charset="2"/>
              <a:buChar char="ü"/>
            </a:pPr>
            <a:endParaRPr lang="en-US" sz="2000" dirty="0" smtClean="0">
              <a:solidFill>
                <a:schemeClr val="bg1"/>
              </a:solidFill>
            </a:endParaRPr>
          </a:p>
        </p:txBody>
      </p:sp>
    </p:spTree>
    <p:extLst>
      <p:ext uri="{BB962C8B-B14F-4D97-AF65-F5344CB8AC3E}">
        <p14:creationId xmlns:p14="http://schemas.microsoft.com/office/powerpoint/2010/main" val="427638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052" y="-19050"/>
            <a:ext cx="8588861" cy="857250"/>
          </a:xfrm>
        </p:spPr>
        <p:txBody>
          <a:bodyPr>
            <a:normAutofit fontScale="90000"/>
          </a:bodyPr>
          <a:lstStyle/>
          <a:p>
            <a:r>
              <a:rPr lang="it-IT" dirty="0"/>
              <a:t>URI Dialing </a:t>
            </a:r>
            <a:r>
              <a:rPr lang="it-IT" dirty="0" smtClean="0"/>
              <a:t>Support </a:t>
            </a:r>
            <a:r>
              <a:rPr lang="it-IT" dirty="0"/>
              <a:t>as an Alternate Extension</a:t>
            </a:r>
            <a:endParaRPr lang="en-US" dirty="0"/>
          </a:p>
        </p:txBody>
      </p:sp>
      <p:sp>
        <p:nvSpPr>
          <p:cNvPr id="5" name="Text Placeholder 4"/>
          <p:cNvSpPr>
            <a:spLocks noGrp="1"/>
          </p:cNvSpPr>
          <p:nvPr>
            <p:ph type="body" sz="quarter" idx="10"/>
          </p:nvPr>
        </p:nvSpPr>
        <p:spPr>
          <a:xfrm>
            <a:off x="304800" y="1133856"/>
            <a:ext cx="8578850" cy="3495294"/>
          </a:xfrm>
        </p:spPr>
        <p:txBody>
          <a:bodyPr>
            <a:normAutofit/>
          </a:bodyPr>
          <a:lstStyle/>
          <a:p>
            <a:pPr>
              <a:buFont typeface="Wingdings" panose="05000000000000000000" pitchFamily="2" charset="2"/>
              <a:buChar char="ü"/>
            </a:pPr>
            <a:r>
              <a:rPr lang="en-US" sz="2000" dirty="0" smtClean="0"/>
              <a:t>Cisco Unity Connection supports </a:t>
            </a:r>
            <a:r>
              <a:rPr lang="en-US" sz="2000" dirty="0"/>
              <a:t>URI as </a:t>
            </a:r>
            <a:r>
              <a:rPr lang="en-US" sz="2000" dirty="0" smtClean="0"/>
              <a:t>an alternate extension </a:t>
            </a:r>
            <a:r>
              <a:rPr lang="en-US" sz="2000" dirty="0"/>
              <a:t>for the subscribers. </a:t>
            </a:r>
            <a:r>
              <a:rPr lang="en-US" sz="2000" dirty="0" smtClean="0"/>
              <a:t>Subscriber’s device </a:t>
            </a:r>
            <a:r>
              <a:rPr lang="en-US" sz="2000" dirty="0"/>
              <a:t>URI can be added as </a:t>
            </a:r>
            <a:r>
              <a:rPr lang="en-US" sz="2000" dirty="0" smtClean="0"/>
              <a:t>an Alternate extension. </a:t>
            </a:r>
          </a:p>
          <a:p>
            <a:pPr>
              <a:buFont typeface="Wingdings" panose="05000000000000000000" pitchFamily="2" charset="2"/>
              <a:buChar char="ü"/>
            </a:pPr>
            <a:r>
              <a:rPr lang="en-US" sz="2000" dirty="0"/>
              <a:t>When a URI is specified for an alternative extension, Connection handles all calls from that URI in the same way that it handles calls from </a:t>
            </a:r>
            <a:r>
              <a:rPr lang="en-US" sz="2000" dirty="0" smtClean="0"/>
              <a:t>an E164 alternate </a:t>
            </a:r>
            <a:r>
              <a:rPr lang="en-US" sz="2000" dirty="0"/>
              <a:t>extension.</a:t>
            </a:r>
          </a:p>
          <a:p>
            <a:pPr marL="0" indent="0">
              <a:buNone/>
            </a:pPr>
            <a:endParaRPr lang="en-US" sz="2000" dirty="0" smtClean="0"/>
          </a:p>
        </p:txBody>
      </p:sp>
    </p:spTree>
    <p:extLst>
      <p:ext uri="{BB962C8B-B14F-4D97-AF65-F5344CB8AC3E}">
        <p14:creationId xmlns:p14="http://schemas.microsoft.com/office/powerpoint/2010/main" val="878083829"/>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52" y="323850"/>
            <a:ext cx="9266048" cy="800100"/>
          </a:xfrm>
        </p:spPr>
        <p:txBody>
          <a:bodyPr/>
          <a:lstStyle/>
          <a:p>
            <a:r>
              <a:rPr lang="it-IT" sz="3200" dirty="0" smtClean="0"/>
              <a:t>URI Dialing </a:t>
            </a:r>
            <a:r>
              <a:rPr lang="it-IT" sz="3200" dirty="0"/>
              <a:t>S</a:t>
            </a:r>
            <a:r>
              <a:rPr lang="it-IT" sz="3200" dirty="0" smtClean="0"/>
              <a:t>upport </a:t>
            </a:r>
            <a:r>
              <a:rPr lang="it-IT" sz="3200" dirty="0"/>
              <a:t>as </a:t>
            </a:r>
            <a:r>
              <a:rPr lang="it-IT" sz="3200" dirty="0" smtClean="0"/>
              <a:t>an Alternate Extension (Cont...)</a:t>
            </a:r>
            <a:endParaRPr lang="en-US" sz="3200" dirty="0"/>
          </a:p>
        </p:txBody>
      </p:sp>
      <p:sp>
        <p:nvSpPr>
          <p:cNvPr id="5" name="TextBox 4"/>
          <p:cNvSpPr txBox="1"/>
          <p:nvPr/>
        </p:nvSpPr>
        <p:spPr>
          <a:xfrm>
            <a:off x="320841" y="869811"/>
            <a:ext cx="8640417" cy="3816429"/>
          </a:xfrm>
          <a:prstGeom prst="rect">
            <a:avLst/>
          </a:prstGeom>
          <a:noFill/>
        </p:spPr>
        <p:txBody>
          <a:bodyPr wrap="square" lIns="91440" rtlCol="0" anchor="t">
            <a:spAutoFit/>
          </a:bodyPr>
          <a:lstStyle/>
          <a:p>
            <a:pPr marL="285750" indent="-285750">
              <a:buFont typeface="Wingdings" panose="05000000000000000000" pitchFamily="2" charset="2"/>
              <a:buChar char="ü"/>
            </a:pPr>
            <a:endParaRPr lang="en-US" dirty="0" smtClean="0">
              <a:solidFill>
                <a:schemeClr val="bg1"/>
              </a:solidFill>
            </a:endParaRPr>
          </a:p>
          <a:p>
            <a:r>
              <a:rPr lang="en-US" dirty="0" smtClean="0">
                <a:solidFill>
                  <a:schemeClr val="bg1"/>
                </a:solidFill>
              </a:rPr>
              <a:t>CUCM delivers calling and connected party identity information in these forms:</a:t>
            </a:r>
          </a:p>
          <a:p>
            <a:endParaRPr lang="en-US" sz="1600" dirty="0" smtClean="0">
              <a:solidFill>
                <a:schemeClr val="bg1"/>
              </a:solidFill>
            </a:endParaRPr>
          </a:p>
          <a:p>
            <a:pPr marL="914400" lvl="1" indent="-457200">
              <a:spcAft>
                <a:spcPts val="1200"/>
              </a:spcAft>
              <a:buFont typeface="Wingdings" panose="05000000000000000000" pitchFamily="2" charset="2"/>
              <a:buChar char="ü"/>
            </a:pPr>
            <a:r>
              <a:rPr lang="en-US" b="1" dirty="0" smtClean="0">
                <a:solidFill>
                  <a:schemeClr val="bg1"/>
                </a:solidFill>
              </a:rPr>
              <a:t>Deliver via DN only</a:t>
            </a:r>
            <a:endParaRPr lang="en-US" dirty="0" smtClean="0">
              <a:solidFill>
                <a:schemeClr val="accent4">
                  <a:lumMod val="60000"/>
                  <a:lumOff val="40000"/>
                </a:schemeClr>
              </a:solidFill>
            </a:endParaRPr>
          </a:p>
          <a:p>
            <a:pPr lvl="2">
              <a:spcAft>
                <a:spcPts val="1200"/>
              </a:spcAft>
            </a:pPr>
            <a:r>
              <a:rPr lang="en-US" sz="1200" dirty="0">
                <a:solidFill>
                  <a:schemeClr val="accent4">
                    <a:lumMod val="60000"/>
                    <a:lumOff val="40000"/>
                  </a:schemeClr>
                </a:solidFill>
              </a:rPr>
              <a:t>Remote-Party-ID:&lt;sip:+91234@server.cisco.com&gt;;party=calling</a:t>
            </a:r>
          </a:p>
          <a:p>
            <a:pPr marL="914400" lvl="1" indent="-457200">
              <a:spcAft>
                <a:spcPts val="1200"/>
              </a:spcAft>
              <a:buFont typeface="Wingdings" panose="05000000000000000000" pitchFamily="2" charset="2"/>
              <a:buChar char="ü"/>
            </a:pPr>
            <a:r>
              <a:rPr lang="en-US" b="1" dirty="0" smtClean="0">
                <a:solidFill>
                  <a:schemeClr val="bg1"/>
                </a:solidFill>
              </a:rPr>
              <a:t>Deliver via URI only </a:t>
            </a:r>
            <a:endParaRPr lang="en-US" dirty="0">
              <a:solidFill>
                <a:schemeClr val="bg1"/>
              </a:solidFill>
            </a:endParaRPr>
          </a:p>
          <a:p>
            <a:pPr lvl="1">
              <a:spcAft>
                <a:spcPts val="1200"/>
              </a:spcAft>
            </a:pPr>
            <a:r>
              <a:rPr lang="en-US" sz="1600" dirty="0" smtClean="0">
                <a:solidFill>
                  <a:schemeClr val="bg1"/>
                </a:solidFill>
              </a:rPr>
              <a:t>	</a:t>
            </a:r>
            <a:r>
              <a:rPr lang="en-US" sz="1200" dirty="0" smtClean="0">
                <a:solidFill>
                  <a:schemeClr val="accent4">
                    <a:lumMod val="60000"/>
                    <a:lumOff val="40000"/>
                  </a:schemeClr>
                </a:solidFill>
              </a:rPr>
              <a:t>Remote-Party-ID:&lt;</a:t>
            </a:r>
            <a:r>
              <a:rPr lang="en-US" sz="1200" dirty="0" err="1" smtClean="0">
                <a:solidFill>
                  <a:schemeClr val="accent4">
                    <a:lumMod val="60000"/>
                    <a:lumOff val="40000"/>
                  </a:schemeClr>
                </a:solidFill>
              </a:rPr>
              <a:t>sip:john@server.cisco.com</a:t>
            </a:r>
            <a:r>
              <a:rPr lang="en-US" sz="1200" dirty="0" smtClean="0">
                <a:solidFill>
                  <a:schemeClr val="accent4">
                    <a:lumMod val="60000"/>
                    <a:lumOff val="40000"/>
                  </a:schemeClr>
                </a:solidFill>
              </a:rPr>
              <a:t>&gt;;party=calling;</a:t>
            </a:r>
            <a:endParaRPr lang="en-US" sz="1200" dirty="0" smtClean="0">
              <a:solidFill>
                <a:schemeClr val="bg1"/>
              </a:solidFill>
            </a:endParaRPr>
          </a:p>
          <a:p>
            <a:pPr marL="914400" lvl="1" indent="-457200">
              <a:spcAft>
                <a:spcPts val="1200"/>
              </a:spcAft>
              <a:buFont typeface="Wingdings" panose="05000000000000000000" pitchFamily="2" charset="2"/>
              <a:buChar char="ü"/>
            </a:pPr>
            <a:r>
              <a:rPr lang="en-US" b="1" dirty="0" smtClean="0">
                <a:solidFill>
                  <a:schemeClr val="bg1"/>
                </a:solidFill>
              </a:rPr>
              <a:t>Deliver </a:t>
            </a:r>
            <a:r>
              <a:rPr lang="en-US" b="1" dirty="0">
                <a:solidFill>
                  <a:schemeClr val="bg1"/>
                </a:solidFill>
              </a:rPr>
              <a:t>URI and DN between URI-enabled </a:t>
            </a:r>
            <a:r>
              <a:rPr lang="en-US" b="1" dirty="0" smtClean="0">
                <a:solidFill>
                  <a:schemeClr val="bg1"/>
                </a:solidFill>
              </a:rPr>
              <a:t>CUCs (Blended addressing)</a:t>
            </a:r>
            <a:r>
              <a:rPr lang="en-US" sz="1600" dirty="0" smtClean="0"/>
              <a:t>	</a:t>
            </a:r>
          </a:p>
          <a:p>
            <a:pPr lvl="2">
              <a:spcAft>
                <a:spcPts val="1200"/>
              </a:spcAft>
            </a:pPr>
            <a:r>
              <a:rPr lang="en-US" sz="1200" dirty="0" smtClean="0">
                <a:solidFill>
                  <a:schemeClr val="accent4">
                    <a:lumMod val="60000"/>
                    <a:lumOff val="40000"/>
                  </a:schemeClr>
                </a:solidFill>
              </a:rPr>
              <a:t>Remote-Party-ID:&lt;</a:t>
            </a:r>
            <a:r>
              <a:rPr lang="en-US" sz="1200" dirty="0" err="1" smtClean="0">
                <a:solidFill>
                  <a:schemeClr val="accent4">
                    <a:lumMod val="60000"/>
                    <a:lumOff val="40000"/>
                  </a:schemeClr>
                </a:solidFill>
              </a:rPr>
              <a:t>sip:john@server.cisco.com</a:t>
            </a:r>
            <a:r>
              <a:rPr lang="en-US" sz="1200" dirty="0" smtClean="0">
                <a:solidFill>
                  <a:schemeClr val="accent4">
                    <a:lumMod val="60000"/>
                    <a:lumOff val="40000"/>
                  </a:schemeClr>
                </a:solidFill>
              </a:rPr>
              <a:t>; x-cisco-number=1000&gt;; party=calling</a:t>
            </a:r>
            <a:endParaRPr lang="en-US" sz="1200" dirty="0" smtClean="0">
              <a:solidFill>
                <a:schemeClr val="bg1"/>
              </a:solidFill>
            </a:endParaRPr>
          </a:p>
          <a:p>
            <a:endParaRPr lang="en-US" dirty="0"/>
          </a:p>
        </p:txBody>
      </p:sp>
    </p:spTree>
    <p:extLst>
      <p:ext uri="{BB962C8B-B14F-4D97-AF65-F5344CB8AC3E}">
        <p14:creationId xmlns:p14="http://schemas.microsoft.com/office/powerpoint/2010/main" val="3279315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7" y="190500"/>
            <a:ext cx="8588861" cy="628650"/>
          </a:xfrm>
        </p:spPr>
        <p:txBody>
          <a:bodyPr/>
          <a:lstStyle/>
          <a:p>
            <a:r>
              <a:rPr lang="it-IT" sz="3200" dirty="0" smtClean="0"/>
              <a:t>URI </a:t>
            </a:r>
            <a:r>
              <a:rPr lang="it-IT" sz="3200" dirty="0"/>
              <a:t>S</a:t>
            </a:r>
            <a:r>
              <a:rPr lang="it-IT" sz="3200" dirty="0" smtClean="0"/>
              <a:t>upported Format</a:t>
            </a:r>
            <a:endParaRPr lang="en-US" sz="3200" dirty="0"/>
          </a:p>
        </p:txBody>
      </p:sp>
      <p:sp>
        <p:nvSpPr>
          <p:cNvPr id="3" name="Text Placeholder 2"/>
          <p:cNvSpPr>
            <a:spLocks noGrp="1"/>
          </p:cNvSpPr>
          <p:nvPr>
            <p:ph type="body" sz="quarter" idx="10"/>
          </p:nvPr>
        </p:nvSpPr>
        <p:spPr>
          <a:xfrm>
            <a:off x="239713" y="971550"/>
            <a:ext cx="8578850" cy="3723894"/>
          </a:xfrm>
        </p:spPr>
        <p:txBody>
          <a:bodyPr/>
          <a:lstStyle/>
          <a:p>
            <a:pPr>
              <a:buFont typeface="Wingdings" panose="05000000000000000000" pitchFamily="2" charset="2"/>
              <a:buChar char="ü"/>
            </a:pPr>
            <a:r>
              <a:rPr lang="en-US" sz="2000" dirty="0"/>
              <a:t>Cisco Unity Connection supports the following formats in the user portion of a URI (the portion before the @ symbol</a:t>
            </a:r>
            <a:r>
              <a:rPr lang="en-US" sz="2000" dirty="0" smtClean="0"/>
              <a:t>):</a:t>
            </a:r>
            <a:endParaRPr lang="en-US" sz="2000" dirty="0"/>
          </a:p>
          <a:p>
            <a:pPr lvl="1">
              <a:buFont typeface="Wingdings" panose="05000000000000000000" pitchFamily="2" charset="2"/>
              <a:buChar char="ü"/>
            </a:pPr>
            <a:r>
              <a:rPr lang="en-US" sz="1200" dirty="0"/>
              <a:t>Accepted characters are a-z, A-Z, 0-9, !, $, %, &amp;, *, _, +, ~, -, =, \, ?, \, ‘, ,, ., /, “.</a:t>
            </a:r>
          </a:p>
          <a:p>
            <a:pPr lvl="1">
              <a:buFont typeface="Wingdings" panose="05000000000000000000" pitchFamily="2" charset="2"/>
              <a:buChar char="ü"/>
            </a:pPr>
            <a:r>
              <a:rPr lang="en-US" sz="1200" dirty="0"/>
              <a:t>The user portion is case sensitive. </a:t>
            </a:r>
          </a:p>
          <a:p>
            <a:pPr>
              <a:buFont typeface="Wingdings" panose="05000000000000000000" pitchFamily="2" charset="2"/>
              <a:buChar char="ü"/>
            </a:pPr>
            <a:r>
              <a:rPr lang="en-US" sz="2000" dirty="0"/>
              <a:t>Cisco Unity Connection supports the following formats in the host portion of a URI (the portion after the @ symbol):</a:t>
            </a:r>
          </a:p>
          <a:p>
            <a:pPr lvl="1">
              <a:buFont typeface="Wingdings" panose="05000000000000000000" pitchFamily="2" charset="2"/>
              <a:buChar char="ü"/>
            </a:pPr>
            <a:r>
              <a:rPr lang="en-US" sz="1600" dirty="0"/>
              <a:t> </a:t>
            </a:r>
            <a:r>
              <a:rPr lang="en-US" sz="1200" dirty="0"/>
              <a:t>Supports IPv4 addresses or fully qualified domain names.</a:t>
            </a:r>
          </a:p>
          <a:p>
            <a:pPr lvl="1">
              <a:buFont typeface="Wingdings" panose="05000000000000000000" pitchFamily="2" charset="2"/>
              <a:buChar char="ü"/>
            </a:pPr>
            <a:r>
              <a:rPr lang="en-US" sz="1200" dirty="0"/>
              <a:t> Accepted characters are a-z, A-Z ,0-9, hyphens, and dots. </a:t>
            </a:r>
          </a:p>
          <a:p>
            <a:pPr lvl="1">
              <a:buFont typeface="Wingdings" panose="05000000000000000000" pitchFamily="2" charset="2"/>
              <a:buChar char="ü"/>
            </a:pPr>
            <a:r>
              <a:rPr lang="en-US" sz="1200" dirty="0"/>
              <a:t> The host portion cannot start or end with a hyphen</a:t>
            </a:r>
            <a:r>
              <a:rPr lang="en-US" sz="1600" dirty="0"/>
              <a:t>. </a:t>
            </a:r>
          </a:p>
          <a:p>
            <a:pPr>
              <a:buFont typeface="Wingdings" panose="05000000000000000000" pitchFamily="2" charset="2"/>
              <a:buChar char="ü"/>
            </a:pPr>
            <a:r>
              <a:rPr lang="en-US" sz="2000" dirty="0"/>
              <a:t>A URI has a maximum length of 40 characters</a:t>
            </a:r>
          </a:p>
          <a:p>
            <a:endParaRPr lang="en-US" dirty="0"/>
          </a:p>
        </p:txBody>
      </p:sp>
    </p:spTree>
    <p:extLst>
      <p:ext uri="{BB962C8B-B14F-4D97-AF65-F5344CB8AC3E}">
        <p14:creationId xmlns:p14="http://schemas.microsoft.com/office/powerpoint/2010/main" val="1210979973"/>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5" y="114300"/>
            <a:ext cx="8580437" cy="628650"/>
          </a:xfrm>
        </p:spPr>
        <p:txBody>
          <a:bodyPr>
            <a:normAutofit fontScale="90000"/>
          </a:bodyPr>
          <a:lstStyle/>
          <a:p>
            <a:r>
              <a:rPr lang="it-IT" dirty="0" smtClean="0"/>
              <a:t/>
            </a:r>
            <a:br>
              <a:rPr lang="it-IT" dirty="0" smtClean="0"/>
            </a:br>
            <a:r>
              <a:rPr lang="it-IT" dirty="0" smtClean="0"/>
              <a:t>URI Provisioning: CUCA and REST APIs</a:t>
            </a:r>
            <a:endParaRPr lang="en-US" dirty="0"/>
          </a:p>
        </p:txBody>
      </p:sp>
      <p:sp>
        <p:nvSpPr>
          <p:cNvPr id="5" name="TextBox 4"/>
          <p:cNvSpPr txBox="1"/>
          <p:nvPr/>
        </p:nvSpPr>
        <p:spPr>
          <a:xfrm>
            <a:off x="3962400" y="1124962"/>
            <a:ext cx="4648200" cy="2585323"/>
          </a:xfrm>
          <a:prstGeom prst="rect">
            <a:avLst/>
          </a:prstGeom>
          <a:noFill/>
        </p:spPr>
        <p:txBody>
          <a:bodyPr wrap="square" lIns="91440" rtlCol="0" anchor="t">
            <a:spAutoFit/>
          </a:bodyPr>
          <a:lstStyle/>
          <a:p>
            <a:r>
              <a:rPr lang="en-US" sz="2000" dirty="0" smtClean="0">
                <a:solidFill>
                  <a:schemeClr val="bg1"/>
                </a:solidFill>
              </a:rPr>
              <a:t>    </a:t>
            </a:r>
            <a:r>
              <a:rPr lang="en-US" sz="2000" b="1" i="1" u="sng" dirty="0" smtClean="0">
                <a:solidFill>
                  <a:schemeClr val="bg1"/>
                </a:solidFill>
              </a:rPr>
              <a:t>CUCA</a:t>
            </a:r>
            <a:r>
              <a:rPr lang="en-US" sz="2000" b="1" i="1" dirty="0" smtClean="0">
                <a:solidFill>
                  <a:schemeClr val="bg1"/>
                </a:solidFill>
              </a:rPr>
              <a:t>:</a:t>
            </a:r>
          </a:p>
          <a:p>
            <a:endParaRPr lang="en-US" sz="2000" dirty="0" smtClean="0">
              <a:solidFill>
                <a:schemeClr val="bg1"/>
              </a:solidFill>
            </a:endParaRPr>
          </a:p>
          <a:p>
            <a:pPr lvl="1"/>
            <a:r>
              <a:rPr lang="en-US" sz="1400" dirty="0" smtClean="0">
                <a:solidFill>
                  <a:schemeClr val="bg1"/>
                </a:solidFill>
              </a:rPr>
              <a:t>URI as an alternate extension can be added in the ‘Phone number or URI’ field of the “Alternate Extension” page.</a:t>
            </a:r>
          </a:p>
          <a:p>
            <a:pPr marL="342900" indent="-342900">
              <a:buFont typeface="Wingdings" panose="05000000000000000000" pitchFamily="2" charset="2"/>
              <a:buChar char="ü"/>
            </a:pPr>
            <a:endParaRPr lang="en-US" sz="2000" dirty="0" smtClean="0">
              <a:solidFill>
                <a:schemeClr val="bg1"/>
              </a:solidFill>
            </a:endParaRPr>
          </a:p>
          <a:p>
            <a:pPr marL="342900" indent="-342900">
              <a:buFont typeface="Wingdings" panose="05000000000000000000" pitchFamily="2" charset="2"/>
              <a:buChar char="ü"/>
            </a:pPr>
            <a:endParaRPr lang="en-US" sz="2000" dirty="0">
              <a:solidFill>
                <a:schemeClr val="bg1"/>
              </a:solidFill>
            </a:endParaRPr>
          </a:p>
          <a:p>
            <a:pPr marL="342900" indent="-342900">
              <a:buFont typeface="Wingdings" panose="05000000000000000000" pitchFamily="2" charset="2"/>
              <a:buChar char="ü"/>
            </a:pPr>
            <a:endParaRPr lang="en-US" sz="2000" dirty="0" smtClean="0">
              <a:solidFill>
                <a:schemeClr val="bg1"/>
              </a:solidFill>
            </a:endParaRPr>
          </a:p>
          <a:p>
            <a:pPr marL="342900" indent="-342900">
              <a:buFont typeface="Wingdings" panose="05000000000000000000" pitchFamily="2" charset="2"/>
              <a:buChar char="ü"/>
            </a:pPr>
            <a:endParaRPr lang="en-US" sz="2000" dirty="0">
              <a:solidFill>
                <a:schemeClr val="bg1"/>
              </a:solidFill>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895350"/>
            <a:ext cx="35052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2021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5" y="114300"/>
            <a:ext cx="8580437" cy="628650"/>
          </a:xfrm>
        </p:spPr>
        <p:txBody>
          <a:bodyPr>
            <a:normAutofit fontScale="90000"/>
          </a:bodyPr>
          <a:lstStyle/>
          <a:p>
            <a:r>
              <a:rPr lang="it-IT" dirty="0" smtClean="0"/>
              <a:t/>
            </a:r>
            <a:br>
              <a:rPr lang="it-IT" dirty="0" smtClean="0"/>
            </a:br>
            <a:r>
              <a:rPr lang="it-IT" dirty="0" smtClean="0"/>
              <a:t>URI Provisioning: REST APIs and CUCA</a:t>
            </a:r>
            <a:endParaRPr lang="en-US" dirty="0"/>
          </a:p>
        </p:txBody>
      </p:sp>
      <p:sp>
        <p:nvSpPr>
          <p:cNvPr id="5" name="TextBox 4"/>
          <p:cNvSpPr txBox="1"/>
          <p:nvPr/>
        </p:nvSpPr>
        <p:spPr>
          <a:xfrm>
            <a:off x="304800" y="971550"/>
            <a:ext cx="8305800" cy="2308324"/>
          </a:xfrm>
          <a:prstGeom prst="rect">
            <a:avLst/>
          </a:prstGeom>
          <a:noFill/>
        </p:spPr>
        <p:txBody>
          <a:bodyPr wrap="square" lIns="91440" rtlCol="0" anchor="t">
            <a:spAutoFit/>
          </a:bodyPr>
          <a:lstStyle/>
          <a:p>
            <a:endParaRPr lang="en-US" sz="2000" dirty="0">
              <a:solidFill>
                <a:schemeClr val="bg1"/>
              </a:solidFill>
            </a:endParaRPr>
          </a:p>
          <a:p>
            <a:r>
              <a:rPr lang="en-US" sz="2000" b="1" i="1" u="sng" dirty="0" smtClean="0">
                <a:solidFill>
                  <a:schemeClr val="bg1"/>
                </a:solidFill>
              </a:rPr>
              <a:t>REST API:</a:t>
            </a:r>
          </a:p>
          <a:p>
            <a:pPr marL="800100" lvl="1" indent="-342900">
              <a:buFont typeface="Wingdings" panose="05000000000000000000" pitchFamily="2" charset="2"/>
              <a:buChar char="ü"/>
            </a:pPr>
            <a:endParaRPr lang="en-US" sz="2000" dirty="0">
              <a:solidFill>
                <a:schemeClr val="bg1"/>
              </a:solidFill>
            </a:endParaRPr>
          </a:p>
          <a:p>
            <a:pPr lvl="1">
              <a:spcAft>
                <a:spcPts val="1200"/>
              </a:spcAft>
            </a:pPr>
            <a:r>
              <a:rPr lang="en-US" sz="1400" dirty="0" smtClean="0">
                <a:solidFill>
                  <a:schemeClr val="bg1"/>
                </a:solidFill>
              </a:rPr>
              <a:t>To create Alternate Extension, use following REST API:</a:t>
            </a:r>
          </a:p>
          <a:p>
            <a:pPr lvl="1">
              <a:spcAft>
                <a:spcPts val="1200"/>
              </a:spcAft>
            </a:pPr>
            <a:r>
              <a:rPr lang="en-US" sz="1400" dirty="0" smtClean="0">
                <a:solidFill>
                  <a:schemeClr val="bg1"/>
                </a:solidFill>
              </a:rPr>
              <a:t>/</a:t>
            </a:r>
            <a:r>
              <a:rPr lang="en-US" sz="1400" dirty="0" err="1" smtClean="0">
                <a:solidFill>
                  <a:schemeClr val="bg1"/>
                </a:solidFill>
              </a:rPr>
              <a:t>vmrest</a:t>
            </a:r>
            <a:r>
              <a:rPr lang="en-US" sz="1400" dirty="0" smtClean="0">
                <a:solidFill>
                  <a:schemeClr val="bg1"/>
                </a:solidFill>
              </a:rPr>
              <a:t>/users</a:t>
            </a:r>
            <a:r>
              <a:rPr lang="en-US" sz="1400" dirty="0">
                <a:solidFill>
                  <a:schemeClr val="bg1"/>
                </a:solidFill>
              </a:rPr>
              <a:t>/{</a:t>
            </a:r>
            <a:r>
              <a:rPr lang="en-US" sz="1400" dirty="0" err="1">
                <a:solidFill>
                  <a:schemeClr val="bg1"/>
                </a:solidFill>
              </a:rPr>
              <a:t>objectid</a:t>
            </a:r>
            <a:r>
              <a:rPr lang="en-US" sz="1400" dirty="0">
                <a:solidFill>
                  <a:schemeClr val="bg1"/>
                </a:solidFill>
              </a:rPr>
              <a:t>}/</a:t>
            </a:r>
            <a:r>
              <a:rPr lang="en-US" sz="1400" dirty="0" err="1" smtClean="0">
                <a:solidFill>
                  <a:schemeClr val="bg1"/>
                </a:solidFill>
              </a:rPr>
              <a:t>alternateextensions</a:t>
            </a:r>
            <a:endParaRPr lang="en-US" sz="1400" dirty="0" smtClean="0">
              <a:solidFill>
                <a:schemeClr val="bg1"/>
              </a:solidFill>
            </a:endParaRPr>
          </a:p>
          <a:p>
            <a:pPr lvl="2">
              <a:spcAft>
                <a:spcPts val="0"/>
              </a:spcAft>
            </a:pPr>
            <a:r>
              <a:rPr lang="en-US" sz="1200" i="1" dirty="0">
                <a:solidFill>
                  <a:schemeClr val="bg1"/>
                </a:solidFill>
              </a:rPr>
              <a:t>&lt;</a:t>
            </a:r>
            <a:r>
              <a:rPr lang="en-US" sz="1200" i="1" dirty="0" err="1">
                <a:solidFill>
                  <a:schemeClr val="bg1"/>
                </a:solidFill>
              </a:rPr>
              <a:t>AlternateExtension</a:t>
            </a:r>
            <a:r>
              <a:rPr lang="en-US" sz="1200" i="1" dirty="0">
                <a:solidFill>
                  <a:schemeClr val="bg1"/>
                </a:solidFill>
              </a:rPr>
              <a:t>&gt;</a:t>
            </a:r>
          </a:p>
          <a:p>
            <a:pPr lvl="2">
              <a:spcAft>
                <a:spcPts val="0"/>
              </a:spcAft>
            </a:pPr>
            <a:r>
              <a:rPr lang="en-US" sz="1200" i="1" dirty="0">
                <a:solidFill>
                  <a:schemeClr val="bg1"/>
                </a:solidFill>
              </a:rPr>
              <a:t>&lt;</a:t>
            </a:r>
            <a:r>
              <a:rPr lang="en-US" sz="1200" i="1" dirty="0" err="1">
                <a:solidFill>
                  <a:schemeClr val="bg1"/>
                </a:solidFill>
              </a:rPr>
              <a:t>DtmfAccessId</a:t>
            </a:r>
            <a:r>
              <a:rPr lang="en-US" sz="1200" i="1" dirty="0">
                <a:solidFill>
                  <a:schemeClr val="bg1"/>
                </a:solidFill>
              </a:rPr>
              <a:t>&gt;abc@cisco.com&lt;/</a:t>
            </a:r>
            <a:r>
              <a:rPr lang="en-US" sz="1200" i="1" dirty="0" err="1">
                <a:solidFill>
                  <a:schemeClr val="bg1"/>
                </a:solidFill>
              </a:rPr>
              <a:t>DtmfAccessId</a:t>
            </a:r>
            <a:r>
              <a:rPr lang="en-US" sz="1200" i="1" dirty="0">
                <a:solidFill>
                  <a:schemeClr val="bg1"/>
                </a:solidFill>
              </a:rPr>
              <a:t>&gt;</a:t>
            </a:r>
          </a:p>
          <a:p>
            <a:pPr lvl="2">
              <a:spcAft>
                <a:spcPts val="0"/>
              </a:spcAft>
            </a:pPr>
            <a:r>
              <a:rPr lang="en-US" sz="1200" i="1" dirty="0">
                <a:solidFill>
                  <a:schemeClr val="bg1"/>
                </a:solidFill>
              </a:rPr>
              <a:t>&lt;/</a:t>
            </a:r>
            <a:r>
              <a:rPr lang="en-US" sz="1200" i="1" dirty="0" err="1">
                <a:solidFill>
                  <a:schemeClr val="bg1"/>
                </a:solidFill>
              </a:rPr>
              <a:t>AlternateExtension</a:t>
            </a:r>
            <a:r>
              <a:rPr lang="en-US" sz="1200" i="1" dirty="0">
                <a:solidFill>
                  <a:schemeClr val="bg1"/>
                </a:solidFill>
              </a:rPr>
              <a:t>&gt;</a:t>
            </a:r>
          </a:p>
        </p:txBody>
      </p:sp>
    </p:spTree>
    <p:extLst>
      <p:ext uri="{BB962C8B-B14F-4D97-AF65-F5344CB8AC3E}">
        <p14:creationId xmlns:p14="http://schemas.microsoft.com/office/powerpoint/2010/main" val="2797981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themeOverride>
</file>

<file path=docProps/app.xml><?xml version="1.0" encoding="utf-8"?>
<Properties xmlns="http://schemas.openxmlformats.org/officeDocument/2006/extended-properties" xmlns:vt="http://schemas.openxmlformats.org/officeDocument/2006/docPropsVTypes">
  <Template/>
  <TotalTime>55900</TotalTime>
  <Words>1796</Words>
  <Application>Microsoft Office PowerPoint</Application>
  <PresentationFormat>On-screen Show (16:9)</PresentationFormat>
  <Paragraphs>219</Paragraphs>
  <Slides>28</Slides>
  <Notes>23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Cisco Arial 4x3 template_dark</vt:lpstr>
      <vt:lpstr>URI Dialing Unity Connection 10.5</vt:lpstr>
      <vt:lpstr>PowerPoint Presentation</vt:lpstr>
      <vt:lpstr>Agenda</vt:lpstr>
      <vt:lpstr>Overview – URI Dialing</vt:lpstr>
      <vt:lpstr>URI Dialing Support as an Alternate Extension</vt:lpstr>
      <vt:lpstr>URI Dialing Support as an Alternate Extension (Cont...)</vt:lpstr>
      <vt:lpstr>URI Supported Format</vt:lpstr>
      <vt:lpstr> URI Provisioning: CUCA and REST APIs</vt:lpstr>
      <vt:lpstr> URI Provisioning: REST APIs and CUCA</vt:lpstr>
      <vt:lpstr>URI Provisioning: Import from LDAP Directory</vt:lpstr>
      <vt:lpstr>URI Provisioning: Import from LDAP Directory  (Cont…)</vt:lpstr>
      <vt:lpstr>URI Provisioning: Import from LDAP Directory (Cont…)</vt:lpstr>
      <vt:lpstr>URI Provisioning: Import from CUCM</vt:lpstr>
      <vt:lpstr>URI for CUC Clients</vt:lpstr>
      <vt:lpstr>URI for CUC Clients (cont…)</vt:lpstr>
      <vt:lpstr>URI for CUC Clients (cont…)</vt:lpstr>
      <vt:lpstr>URI for Notification Devices</vt:lpstr>
      <vt:lpstr>URI Alternate Extension replication over HTTPS, Digital and CCI Network</vt:lpstr>
      <vt:lpstr>URI call flow for Incoming Call (Attempt Sign In)</vt:lpstr>
      <vt:lpstr>URI call flow for Incoming Call (RNA)</vt:lpstr>
      <vt:lpstr>URI call flow for Outgoing call </vt:lpstr>
      <vt:lpstr>Troubleshooting</vt:lpstr>
      <vt:lpstr>Troubleshooting (Cont…) </vt:lpstr>
      <vt:lpstr>Troubleshooting (Cont…) </vt:lpstr>
      <vt:lpstr>Troubleshooting (Cont…) </vt:lpstr>
      <vt:lpstr>RTMT Logs</vt:lpstr>
      <vt:lpstr>References</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 MWI TAC TOI</dc:title>
  <dc:creator>sausaxen</dc:creator>
  <cp:lastModifiedBy>pamunjal</cp:lastModifiedBy>
  <cp:revision>3054</cp:revision>
  <dcterms:created xsi:type="dcterms:W3CDTF">2012-08-27T10:18:31Z</dcterms:created>
  <dcterms:modified xsi:type="dcterms:W3CDTF">2014-05-14T12:22:11Z</dcterms:modified>
</cp:coreProperties>
</file>