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37"/>
  </p:notesMasterIdLst>
  <p:sldIdLst>
    <p:sldId id="456" r:id="rId2"/>
    <p:sldId id="457" r:id="rId3"/>
    <p:sldId id="669" r:id="rId4"/>
    <p:sldId id="651" r:id="rId5"/>
    <p:sldId id="460" r:id="rId6"/>
    <p:sldId id="471" r:id="rId7"/>
    <p:sldId id="668" r:id="rId8"/>
    <p:sldId id="667" r:id="rId9"/>
    <p:sldId id="647" r:id="rId10"/>
    <p:sldId id="648" r:id="rId11"/>
    <p:sldId id="652" r:id="rId12"/>
    <p:sldId id="649" r:id="rId13"/>
    <p:sldId id="473" r:id="rId14"/>
    <p:sldId id="662" r:id="rId15"/>
    <p:sldId id="653" r:id="rId16"/>
    <p:sldId id="663" r:id="rId17"/>
    <p:sldId id="629" r:id="rId18"/>
    <p:sldId id="670" r:id="rId19"/>
    <p:sldId id="654" r:id="rId20"/>
    <p:sldId id="666" r:id="rId21"/>
    <p:sldId id="671" r:id="rId22"/>
    <p:sldId id="512" r:id="rId23"/>
    <p:sldId id="574" r:id="rId24"/>
    <p:sldId id="657" r:id="rId25"/>
    <p:sldId id="658" r:id="rId26"/>
    <p:sldId id="660" r:id="rId27"/>
    <p:sldId id="659" r:id="rId28"/>
    <p:sldId id="661" r:id="rId29"/>
    <p:sldId id="672" r:id="rId30"/>
    <p:sldId id="656" r:id="rId31"/>
    <p:sldId id="673" r:id="rId32"/>
    <p:sldId id="655" r:id="rId33"/>
    <p:sldId id="664" r:id="rId34"/>
    <p:sldId id="650" r:id="rId35"/>
    <p:sldId id="58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rpreet S. Sachdeva" initials="GSS" lastIdx="46" clrIdx="0"/>
  <p:cmAuthor id="1" name="nikkumar" initials="n" lastIdx="10" clrIdx="1"/>
  <p:cmAuthor id="2" name="gusachde" initials="GSS"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22F"/>
    <a:srgbClr val="09242D"/>
    <a:srgbClr val="0A2730"/>
    <a:srgbClr val="0B2D37"/>
    <a:srgbClr val="08222A"/>
    <a:srgbClr val="0C344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3094" autoAdjust="0"/>
  </p:normalViewPr>
  <p:slideViewPr>
    <p:cSldViewPr>
      <p:cViewPr>
        <p:scale>
          <a:sx n="75" d="100"/>
          <a:sy n="75" d="100"/>
        </p:scale>
        <p:origin x="-1836" y="-18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9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DA1A64-EDA4-451E-A858-112D5A5BBA06}" type="datetimeFigureOut">
              <a:rPr lang="en-US"/>
              <a:pPr>
                <a:defRPr/>
              </a:pPr>
              <a:t>9/3/2013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FFD637-9BD9-4793-A615-8C7AA4EC6411}" type="slidenum">
              <a:rPr lang="en-US"/>
              <a:pPr>
                <a:defRPr/>
              </a:pPr>
              <a:t>‹#›</a:t>
            </a:fld>
            <a:endParaRPr lang="en-US" dirty="0"/>
          </a:p>
        </p:txBody>
      </p:sp>
    </p:spTree>
    <p:extLst>
      <p:ext uri="{BB962C8B-B14F-4D97-AF65-F5344CB8AC3E}">
        <p14:creationId xmlns:p14="http://schemas.microsoft.com/office/powerpoint/2010/main" val="3074367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2F1D5E0-D44A-4385-964F-8CB86F72B262}" type="slidenum">
              <a:rPr lang="en-US" smtClean="0">
                <a:solidFill>
                  <a:srgbClr val="000000"/>
                </a:solidFill>
                <a:latin typeface="Calibri" pitchFamily="34" charset="0"/>
              </a:rPr>
              <a:pPr fontAlgn="base">
                <a:spcBef>
                  <a:spcPct val="0"/>
                </a:spcBef>
                <a:spcAft>
                  <a:spcPct val="0"/>
                </a:spcAft>
                <a:defRPr/>
              </a:pPr>
              <a:t>1</a:t>
            </a:fld>
            <a:endParaRPr lang="en-US" dirty="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10</a:t>
            </a:fld>
            <a:endParaRPr lang="en-US" dirty="0"/>
          </a:p>
        </p:txBody>
      </p:sp>
    </p:spTree>
    <p:extLst>
      <p:ext uri="{BB962C8B-B14F-4D97-AF65-F5344CB8AC3E}">
        <p14:creationId xmlns:p14="http://schemas.microsoft.com/office/powerpoint/2010/main" val="182750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11</a:t>
            </a:fld>
            <a:endParaRPr 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12</a:t>
            </a:fld>
            <a:endParaRPr lang="en-US" dirty="0"/>
          </a:p>
        </p:txBody>
      </p:sp>
    </p:spTree>
    <p:extLst>
      <p:ext uri="{BB962C8B-B14F-4D97-AF65-F5344CB8AC3E}">
        <p14:creationId xmlns:p14="http://schemas.microsoft.com/office/powerpoint/2010/main" val="130014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97AE25A-CBC2-43EF-A437-9700A8B53679}" type="slidenum">
              <a:rPr lang="en-US" smtClean="0">
                <a:latin typeface="Calibri" pitchFamily="34" charset="0"/>
              </a:rPr>
              <a:pPr fontAlgn="base">
                <a:spcBef>
                  <a:spcPct val="0"/>
                </a:spcBef>
                <a:spcAft>
                  <a:spcPct val="0"/>
                </a:spcAft>
                <a:defRPr/>
              </a:pPr>
              <a:t>13</a:t>
            </a:fld>
            <a:endParaRPr 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97AE25A-CBC2-43EF-A437-9700A8B53679}" type="slidenum">
              <a:rPr lang="en-US" smtClean="0">
                <a:latin typeface="Calibri" pitchFamily="34" charset="0"/>
              </a:rPr>
              <a:pPr fontAlgn="base">
                <a:spcBef>
                  <a:spcPct val="0"/>
                </a:spcBef>
                <a:spcAft>
                  <a:spcPct val="0"/>
                </a:spcAft>
                <a:defRPr/>
              </a:pPr>
              <a:t>14</a:t>
            </a:fld>
            <a:endParaRPr 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397AE25A-CBC2-43EF-A437-9700A8B53679}" type="slidenum">
              <a:rPr lang="en-US" smtClean="0">
                <a:latin typeface="Calibri" pitchFamily="34" charset="0"/>
              </a:rPr>
              <a:pPr fontAlgn="base">
                <a:spcBef>
                  <a:spcPct val="0"/>
                </a:spcBef>
                <a:spcAft>
                  <a:spcPct val="0"/>
                </a:spcAft>
                <a:defRPr/>
              </a:pPr>
              <a:t>15</a:t>
            </a:fld>
            <a:endParaRPr 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16</a:t>
            </a:fld>
            <a:endParaRPr lang="en-US" dirty="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1F22EF-3931-4F6E-8565-941E6D168B01}" type="slidenum">
              <a:rPr lang="en-US" smtClean="0">
                <a:latin typeface="Calibri" pitchFamily="34" charset="0"/>
              </a:rPr>
              <a:pPr fontAlgn="base">
                <a:spcBef>
                  <a:spcPct val="0"/>
                </a:spcBef>
                <a:spcAft>
                  <a:spcPct val="0"/>
                </a:spcAft>
                <a:defRPr/>
              </a:pPr>
              <a:t>17</a:t>
            </a:fld>
            <a:endParaRPr 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18</a:t>
            </a:fld>
            <a:endParaRPr lang="en-US" dirty="0"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19</a:t>
            </a:fld>
            <a:endParaRPr lang="en-US" dirty="0"/>
          </a:p>
        </p:txBody>
      </p:sp>
    </p:spTree>
    <p:extLst>
      <p:ext uri="{BB962C8B-B14F-4D97-AF65-F5344CB8AC3E}">
        <p14:creationId xmlns:p14="http://schemas.microsoft.com/office/powerpoint/2010/main" val="214043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nchor="b"/>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eaLnBrk="1" hangingPunct="1"/>
            <a:fld id="{CF48512A-A5AE-4194-A272-CB1B5B675422}" type="slidenum">
              <a:rPr lang="en-US" sz="3000" b="1">
                <a:solidFill>
                  <a:srgbClr val="000000"/>
                </a:solidFill>
                <a:ea typeface="MS PGothic" pitchFamily="34" charset="-128"/>
              </a:rPr>
              <a:pPr algn="r" eaLnBrk="1" hangingPunct="1"/>
              <a:t>2</a:t>
            </a:fld>
            <a:endParaRPr lang="en-US" sz="3000" b="1" dirty="0">
              <a:solidFill>
                <a:srgbClr val="000000"/>
              </a:solidFill>
              <a:ea typeface="MS PGothic" pitchFamily="34" charset="-128"/>
            </a:endParaRPr>
          </a:p>
        </p:txBody>
      </p:sp>
      <p:sp>
        <p:nvSpPr>
          <p:cNvPr id="129027" name="Rectangle 11"/>
          <p:cNvSpPr txBox="1">
            <a:spLocks noGrp="1" noChangeArrowheads="1"/>
          </p:cNvSpPr>
          <p:nvPr/>
        </p:nvSpPr>
        <p:spPr bwMode="auto">
          <a:xfrm>
            <a:off x="5800725" y="8537575"/>
            <a:ext cx="7953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89" tIns="0" rIns="18489" bIns="0" anchor="b"/>
          <a:lstStyle>
            <a:lvl1pPr defTabSz="901700" eaLnBrk="0" hangingPunct="0">
              <a:defRPr>
                <a:solidFill>
                  <a:schemeClr val="tx1"/>
                </a:solidFill>
                <a:latin typeface="Arial" charset="0"/>
                <a:cs typeface="Arial" charset="0"/>
              </a:defRPr>
            </a:lvl1pPr>
            <a:lvl2pPr marL="742950" indent="-285750" defTabSz="901700" eaLnBrk="0" hangingPunct="0">
              <a:defRPr>
                <a:solidFill>
                  <a:schemeClr val="tx1"/>
                </a:solidFill>
                <a:latin typeface="Arial" charset="0"/>
                <a:cs typeface="Arial" charset="0"/>
              </a:defRPr>
            </a:lvl2pPr>
            <a:lvl3pPr marL="1143000" indent="-228600" defTabSz="901700" eaLnBrk="0" hangingPunct="0">
              <a:defRPr>
                <a:solidFill>
                  <a:schemeClr val="tx1"/>
                </a:solidFill>
                <a:latin typeface="Arial" charset="0"/>
                <a:cs typeface="Arial" charset="0"/>
              </a:defRPr>
            </a:lvl3pPr>
            <a:lvl4pPr marL="1600200" indent="-228600" defTabSz="901700" eaLnBrk="0" hangingPunct="0">
              <a:defRPr>
                <a:solidFill>
                  <a:schemeClr val="tx1"/>
                </a:solidFill>
                <a:latin typeface="Arial" charset="0"/>
                <a:cs typeface="Arial" charset="0"/>
              </a:defRPr>
            </a:lvl4pPr>
            <a:lvl5pPr marL="2057400" indent="-228600" defTabSz="901700" eaLnBrk="0" hangingPunct="0">
              <a:defRPr>
                <a:solidFill>
                  <a:schemeClr val="tx1"/>
                </a:solidFill>
                <a:latin typeface="Arial" charset="0"/>
                <a:cs typeface="Arial" charset="0"/>
              </a:defRPr>
            </a:lvl5pPr>
            <a:lvl6pPr marL="2514600" indent="-228600" defTabSz="901700" eaLnBrk="0" fontAlgn="base" hangingPunct="0">
              <a:spcBef>
                <a:spcPct val="0"/>
              </a:spcBef>
              <a:spcAft>
                <a:spcPct val="0"/>
              </a:spcAft>
              <a:defRPr>
                <a:solidFill>
                  <a:schemeClr val="tx1"/>
                </a:solidFill>
                <a:latin typeface="Arial" charset="0"/>
                <a:cs typeface="Arial" charset="0"/>
              </a:defRPr>
            </a:lvl6pPr>
            <a:lvl7pPr marL="2971800" indent="-228600" defTabSz="901700" eaLnBrk="0" fontAlgn="base" hangingPunct="0">
              <a:spcBef>
                <a:spcPct val="0"/>
              </a:spcBef>
              <a:spcAft>
                <a:spcPct val="0"/>
              </a:spcAft>
              <a:defRPr>
                <a:solidFill>
                  <a:schemeClr val="tx1"/>
                </a:solidFill>
                <a:latin typeface="Arial" charset="0"/>
                <a:cs typeface="Arial" charset="0"/>
              </a:defRPr>
            </a:lvl7pPr>
            <a:lvl8pPr marL="3429000" indent="-228600" defTabSz="901700" eaLnBrk="0" fontAlgn="base" hangingPunct="0">
              <a:spcBef>
                <a:spcPct val="0"/>
              </a:spcBef>
              <a:spcAft>
                <a:spcPct val="0"/>
              </a:spcAft>
              <a:defRPr>
                <a:solidFill>
                  <a:schemeClr val="tx1"/>
                </a:solidFill>
                <a:latin typeface="Arial" charset="0"/>
                <a:cs typeface="Arial" charset="0"/>
              </a:defRPr>
            </a:lvl8pPr>
            <a:lvl9pPr marL="3886200" indent="-228600" defTabSz="901700" eaLnBrk="0" fontAlgn="base" hangingPunct="0">
              <a:spcBef>
                <a:spcPct val="0"/>
              </a:spcBef>
              <a:spcAft>
                <a:spcPct val="0"/>
              </a:spcAft>
              <a:defRPr>
                <a:solidFill>
                  <a:schemeClr val="tx1"/>
                </a:solidFill>
                <a:latin typeface="Arial" charset="0"/>
                <a:cs typeface="Arial" charset="0"/>
              </a:defRPr>
            </a:lvl9pPr>
          </a:lstStyle>
          <a:p>
            <a:pPr algn="r" eaLnBrk="1" hangingPunct="1"/>
            <a:fld id="{C2C9DA1F-09DD-4A8A-A558-2A67C95445DA}" type="slidenum">
              <a:rPr lang="en-GB" sz="800" b="1">
                <a:solidFill>
                  <a:srgbClr val="000000"/>
                </a:solidFill>
                <a:ea typeface="MS PGothic" pitchFamily="34" charset="-128"/>
              </a:rPr>
              <a:pPr algn="r" eaLnBrk="1" hangingPunct="1"/>
              <a:t>2</a:t>
            </a:fld>
            <a:endParaRPr lang="en-GB" sz="800" b="1" dirty="0">
              <a:solidFill>
                <a:srgbClr val="000000"/>
              </a:solidFill>
              <a:ea typeface="MS PGothic" pitchFamily="34" charset="-128"/>
            </a:endParaRPr>
          </a:p>
        </p:txBody>
      </p:sp>
      <p:sp>
        <p:nvSpPr>
          <p:cNvPr id="129028" name="Rectangle 2"/>
          <p:cNvSpPr>
            <a:spLocks noGrp="1" noRot="1" noChangeAspect="1" noChangeArrowheads="1" noTextEdit="1"/>
          </p:cNvSpPr>
          <p:nvPr>
            <p:ph type="sldImg"/>
          </p:nvPr>
        </p:nvSpPr>
        <p:spPr bwMode="auto">
          <a:xfrm>
            <a:off x="842963" y="242888"/>
            <a:ext cx="5229225" cy="3922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20</a:t>
            </a:fld>
            <a:endParaRPr lang="en-US" dirty="0"/>
          </a:p>
        </p:txBody>
      </p:sp>
    </p:spTree>
    <p:extLst>
      <p:ext uri="{BB962C8B-B14F-4D97-AF65-F5344CB8AC3E}">
        <p14:creationId xmlns:p14="http://schemas.microsoft.com/office/powerpoint/2010/main" val="258334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21</a:t>
            </a:fld>
            <a:endParaRPr lang="en-US" dirty="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1F22EF-3931-4F6E-8565-941E6D168B01}" type="slidenum">
              <a:rPr lang="en-US" smtClean="0">
                <a:latin typeface="Calibri" pitchFamily="34" charset="0"/>
              </a:rPr>
              <a:pPr fontAlgn="base">
                <a:spcBef>
                  <a:spcPct val="0"/>
                </a:spcBef>
                <a:spcAft>
                  <a:spcPct val="0"/>
                </a:spcAft>
                <a:defRPr/>
              </a:pPr>
              <a:t>22</a:t>
            </a:fld>
            <a:endParaRPr lang="en-US" dirty="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34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4CD88F8-4E08-4324-916E-DCE7E275C45C}" type="slidenum">
              <a:rPr lang="en-US" smtClean="0">
                <a:latin typeface="Calibri" pitchFamily="34" charset="0"/>
              </a:rPr>
              <a:pPr fontAlgn="base">
                <a:spcBef>
                  <a:spcPct val="0"/>
                </a:spcBef>
                <a:spcAft>
                  <a:spcPct val="0"/>
                </a:spcAft>
                <a:defRPr/>
              </a:pPr>
              <a:t>23</a:t>
            </a:fld>
            <a:endParaRPr lang="en-US" dirty="0"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F1B67F-EC80-4F2D-B355-8868B35EF297}" type="slidenum">
              <a:rPr lang="en-US" smtClean="0">
                <a:latin typeface="Calibri" pitchFamily="34" charset="0"/>
              </a:rPr>
              <a:pPr fontAlgn="base">
                <a:spcBef>
                  <a:spcPct val="0"/>
                </a:spcBef>
                <a:spcAft>
                  <a:spcPct val="0"/>
                </a:spcAft>
                <a:defRPr/>
              </a:pPr>
              <a:t>24</a:t>
            </a:fld>
            <a:endParaRPr lang="en-US" dirty="0"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system administrator</a:t>
            </a:r>
            <a:r>
              <a:rPr lang="en-US" baseline="0" dirty="0" smtClean="0"/>
              <a:t> role is required to hit the API</a:t>
            </a:r>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25</a:t>
            </a:fld>
            <a:endParaRPr lang="en-US" dirty="0"/>
          </a:p>
        </p:txBody>
      </p:sp>
    </p:spTree>
    <p:extLst>
      <p:ext uri="{BB962C8B-B14F-4D97-AF65-F5344CB8AC3E}">
        <p14:creationId xmlns:p14="http://schemas.microsoft.com/office/powerpoint/2010/main" val="280536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26</a:t>
            </a:fld>
            <a:endParaRPr lang="en-US" dirty="0"/>
          </a:p>
        </p:txBody>
      </p:sp>
    </p:spTree>
    <p:extLst>
      <p:ext uri="{BB962C8B-B14F-4D97-AF65-F5344CB8AC3E}">
        <p14:creationId xmlns:p14="http://schemas.microsoft.com/office/powerpoint/2010/main" val="280536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27</a:t>
            </a:fld>
            <a:endParaRPr lang="en-US" dirty="0"/>
          </a:p>
        </p:txBody>
      </p:sp>
    </p:spTree>
    <p:extLst>
      <p:ext uri="{BB962C8B-B14F-4D97-AF65-F5344CB8AC3E}">
        <p14:creationId xmlns:p14="http://schemas.microsoft.com/office/powerpoint/2010/main" val="280536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28</a:t>
            </a:fld>
            <a:endParaRPr lang="en-US" dirty="0"/>
          </a:p>
        </p:txBody>
      </p:sp>
    </p:spTree>
    <p:extLst>
      <p:ext uri="{BB962C8B-B14F-4D97-AF65-F5344CB8AC3E}">
        <p14:creationId xmlns:p14="http://schemas.microsoft.com/office/powerpoint/2010/main" val="280536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29</a:t>
            </a:fld>
            <a:endParaRPr lang="en-US" dirty="0"/>
          </a:p>
        </p:txBody>
      </p:sp>
    </p:spTree>
    <p:extLst>
      <p:ext uri="{BB962C8B-B14F-4D97-AF65-F5344CB8AC3E}">
        <p14:creationId xmlns:p14="http://schemas.microsoft.com/office/powerpoint/2010/main" val="280536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03244C6-50E1-4D06-A7F9-50E0EA19A43D}" type="slidenum">
              <a:rPr lang="en-US" smtClean="0">
                <a:latin typeface="Calibri" pitchFamily="34" charset="0"/>
              </a:rPr>
              <a:pPr fontAlgn="base">
                <a:spcBef>
                  <a:spcPct val="0"/>
                </a:spcBef>
                <a:spcAft>
                  <a:spcPct val="0"/>
                </a:spcAft>
                <a:defRPr/>
              </a:pPr>
              <a:t>3</a:t>
            </a:fld>
            <a:endParaRPr lang="en-US"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30</a:t>
            </a:fld>
            <a:endParaRPr lang="en-US" dirty="0"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31</a:t>
            </a:fld>
            <a:endParaRPr lang="en-US" dirty="0"/>
          </a:p>
        </p:txBody>
      </p:sp>
    </p:spTree>
    <p:extLst>
      <p:ext uri="{BB962C8B-B14F-4D97-AF65-F5344CB8AC3E}">
        <p14:creationId xmlns:p14="http://schemas.microsoft.com/office/powerpoint/2010/main" val="3412336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32</a:t>
            </a:fld>
            <a:endParaRPr lang="en-US" dirty="0"/>
          </a:p>
        </p:txBody>
      </p:sp>
    </p:spTree>
    <p:extLst>
      <p:ext uri="{BB962C8B-B14F-4D97-AF65-F5344CB8AC3E}">
        <p14:creationId xmlns:p14="http://schemas.microsoft.com/office/powerpoint/2010/main" val="3412336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33</a:t>
            </a:fld>
            <a:endParaRPr lang="en-US" dirty="0"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34</a:t>
            </a:fld>
            <a:endParaRPr lang="en-US" dirty="0"/>
          </a:p>
        </p:txBody>
      </p:sp>
    </p:spTree>
    <p:extLst>
      <p:ext uri="{BB962C8B-B14F-4D97-AF65-F5344CB8AC3E}">
        <p14:creationId xmlns:p14="http://schemas.microsoft.com/office/powerpoint/2010/main" val="3412336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3724212-0B88-4038-B9DC-6208A945AACA}" type="slidenum">
              <a:rPr lang="en-US" smtClean="0">
                <a:latin typeface="Calibri" pitchFamily="34" charset="0"/>
              </a:rPr>
              <a:pPr fontAlgn="base">
                <a:spcBef>
                  <a:spcPct val="0"/>
                </a:spcBef>
                <a:spcAft>
                  <a:spcPct val="0"/>
                </a:spcAft>
                <a:defRPr/>
              </a:pPr>
              <a:t>35</a:t>
            </a:fld>
            <a:endParaRPr 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4</a:t>
            </a:fld>
            <a:endParaRPr 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5"/>
          </p:nvPr>
        </p:nvSpPr>
        <p:spPr/>
        <p:txBody>
          <a:bodyPr/>
          <a:lstStyle/>
          <a:p>
            <a:pPr>
              <a:defRPr/>
            </a:pPr>
            <a:fld id="{FE2B2445-D4A8-4CF5-A07B-4BB33CA3CEE4}" type="slidenum">
              <a:rPr lang="en-US"/>
              <a:pPr>
                <a:defRPr/>
              </a:pPr>
              <a:t>5</a:t>
            </a:fld>
            <a:endParaRPr lang="en-US" dirty="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684213" y="4343400"/>
            <a:ext cx="54895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6</a:t>
            </a:fld>
            <a:endParaRPr 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noChangeArrowheads="1"/>
          </p:cNvSpPr>
          <p:nvPr>
            <p:ph type="sldNum" sz="quarter" idx="5"/>
          </p:nvPr>
        </p:nvSpPr>
        <p:spPr/>
        <p:txBody>
          <a:bodyPr/>
          <a:lstStyle/>
          <a:p>
            <a:pPr>
              <a:defRPr/>
            </a:pPr>
            <a:fld id="{FE2B2445-D4A8-4CF5-A07B-4BB33CA3CEE4}" type="slidenum">
              <a:rPr lang="en-US"/>
              <a:pPr>
                <a:defRPr/>
              </a:pPr>
              <a:t>7</a:t>
            </a:fld>
            <a:endParaRPr lang="en-US" dirty="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xfrm>
            <a:off x="684213" y="4343400"/>
            <a:ext cx="54895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8</a:t>
            </a:fld>
            <a:endParaRPr 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9</a:t>
            </a:fld>
            <a:endParaRPr lang="en-US" dirty="0"/>
          </a:p>
        </p:txBody>
      </p:sp>
    </p:spTree>
    <p:extLst>
      <p:ext uri="{BB962C8B-B14F-4D97-AF65-F5344CB8AC3E}">
        <p14:creationId xmlns:p14="http://schemas.microsoft.com/office/powerpoint/2010/main" val="331305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5" y="6586538"/>
            <a:ext cx="1955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C0C0C0"/>
                </a:solidFill>
              </a:rPr>
              <a:t>© 2012 Cisco and/or its affiliates. All rights reserved.</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E9E0E17-1D85-46C9-878E-A58BA684AD4B}"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821125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7430629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143705972"/>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28094316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59757759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78248786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94284124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6482842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639906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230976334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549710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5" y="6586538"/>
            <a:ext cx="1955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C0C0C0"/>
                </a:solidFill>
              </a:rPr>
              <a:t>© 2012 Cisco and/or its affiliates. All rights reserved.</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2A7EF333-A1BC-4A85-BFF3-324E774D893F}"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84473529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dirty="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dirty="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5D25D1EA-6E7F-4811-AC05-955C986DBCFB}" type="slidenum">
              <a:rPr lang="en-US" sz="600">
                <a:solidFill>
                  <a:srgbClr val="FFFFFF"/>
                </a:solidFill>
              </a:rPr>
              <a:pPr algn="r" defTabSz="814388"/>
              <a:t>‹#›</a:t>
            </a:fld>
            <a:endParaRPr lang="en-US" sz="600" dirty="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168759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p:nvPr userDrawn="1"/>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04724488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80634778"/>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88236096"/>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9758452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2010 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1B567A6-A3E0-490A-998E-2CF7D51C2ABD}" type="slidenum">
              <a:rPr lang="en-US" sz="600">
                <a:solidFill>
                  <a:srgbClr val="C0C0C0"/>
                </a:solidFill>
              </a:rPr>
              <a:pPr algn="r" defTabSz="814388"/>
              <a:t>‹#›</a:t>
            </a:fld>
            <a:endParaRPr lang="en-US" sz="600" dirty="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282648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45129706"/>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552712132"/>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21065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B7B4DE07-0EA7-4ED3-8796-1DD1071BBF5E}"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180727605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93C7DB3F-ECC1-4301-BF11-1D4F91225044}" type="slidenum">
              <a:rPr lang="en-US" sz="600">
                <a:solidFill>
                  <a:srgbClr val="FFFFFF"/>
                </a:solidFill>
              </a:rPr>
              <a:pPr algn="r" defTabSz="814388"/>
              <a:t>‹#›</a:t>
            </a:fld>
            <a:endParaRPr lang="en-US" sz="600" dirty="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5211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1593710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2147483648"/>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2147483648"/>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2147483648"/>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2147483648"/>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2147483648"/>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Tree>
    <p:extLst>
      <p:ext uri="{BB962C8B-B14F-4D97-AF65-F5344CB8AC3E}">
        <p14:creationId xmlns:p14="http://schemas.microsoft.com/office/powerpoint/2010/main" val="2219028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032756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2147483648"/>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2147483648"/>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2147483648"/>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2147483648"/>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2147483648"/>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1202330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D1BE4C-2D56-4F54-9F86-92F7AA5D4FD7}" type="datetimeFigureOut">
              <a:rPr lang="en-US"/>
              <a:pPr>
                <a:defRPr/>
              </a:pPr>
              <a:t>9/3/2013</a:t>
            </a:fld>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24D06EBF-E61E-43FB-ACD2-31FAAA8C7131}" type="slidenum">
              <a:rPr lang="en-US"/>
              <a:pPr>
                <a:defRPr/>
              </a:pPr>
              <a:t>‹#›</a:t>
            </a:fld>
            <a:endParaRPr lang="en-US" dirty="0"/>
          </a:p>
        </p:txBody>
      </p:sp>
    </p:spTree>
    <p:extLst>
      <p:ext uri="{BB962C8B-B14F-4D97-AF65-F5344CB8AC3E}">
        <p14:creationId xmlns:p14="http://schemas.microsoft.com/office/powerpoint/2010/main" val="1944969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bIns="0">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88C42F-3807-46EE-8CA4-F2AF6125FA74}" type="datetimeFigureOut">
              <a:rPr lang="en-US"/>
              <a:pPr>
                <a:defRPr/>
              </a:pPr>
              <a:t>9/3/2013</a:t>
            </a:fld>
            <a:endParaRPr lang="en-US" dirty="0"/>
          </a:p>
        </p:txBody>
      </p:sp>
      <p:sp>
        <p:nvSpPr>
          <p:cNvPr id="5" name="Footer Placeholder 18"/>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26"/>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CEA2B927-EDCE-4859-BA0F-8C5C09792157}" type="slidenum">
              <a:rPr lang="en-US"/>
              <a:pPr>
                <a:defRPr/>
              </a:pPr>
              <a:t>‹#›</a:t>
            </a:fld>
            <a:endParaRPr lang="en-US" dirty="0"/>
          </a:p>
        </p:txBody>
      </p:sp>
    </p:spTree>
    <p:extLst>
      <p:ext uri="{BB962C8B-B14F-4D97-AF65-F5344CB8AC3E}">
        <p14:creationId xmlns:p14="http://schemas.microsoft.com/office/powerpoint/2010/main" val="6812909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9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1291D7F7-B44C-4062-A637-5CAE3A70B66D}" type="slidenum">
              <a:rPr lang="en-US" sz="600">
                <a:solidFill>
                  <a:srgbClr val="FFFFFF"/>
                </a:solidFill>
              </a:rPr>
              <a:pPr algn="r" defTabSz="814388"/>
              <a:t>‹#›</a:t>
            </a:fld>
            <a:endParaRPr lang="en-US" sz="600" dirty="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90797179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72978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C9ED3AEA-3C56-4B1C-A106-D6335AA6D70E}"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38391128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83519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906507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64174C8-F6E6-472B-82F6-ED7329186680}" type="slidenum">
              <a:rPr lang="en-US" sz="600">
                <a:solidFill>
                  <a:srgbClr val="C0C0C0"/>
                </a:solidFill>
              </a:rPr>
              <a:pPr algn="r" defTabSz="814388"/>
              <a:t>‹#›</a:t>
            </a:fld>
            <a:endParaRPr lang="en-US" sz="600" dirty="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8272152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87B1EF8-CE45-41BD-9135-ABA26EFD8AD3}" type="slidenum">
              <a:rPr lang="en-US" sz="600">
                <a:solidFill>
                  <a:srgbClr val="C0C0C0"/>
                </a:solidFill>
              </a:rPr>
              <a:pPr algn="r" defTabSz="814388"/>
              <a:t>‹#›</a:t>
            </a:fld>
            <a:endParaRPr lang="en-US" sz="600" dirty="0">
              <a:solidFill>
                <a:srgbClr val="C0C0C0"/>
              </a:solidFill>
            </a:endParaRPr>
          </a:p>
        </p:txBody>
      </p:sp>
      <p:pic>
        <p:nvPicPr>
          <p:cNvPr id="1031" name="Picture 7" descr="bottom bar.jpg"/>
          <p:cNvPicPr>
            <a:picLocks noChangeAspect="1"/>
          </p:cNvPicPr>
          <p:nvPr/>
        </p:nvPicPr>
        <p:blipFill>
          <a:blip r:embed="rId38" cstate="print">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7" r:id="rId1"/>
    <p:sldLayoutId id="2147486768" r:id="rId2"/>
    <p:sldLayoutId id="2147486769" r:id="rId3"/>
    <p:sldLayoutId id="2147486770" r:id="rId4"/>
    <p:sldLayoutId id="2147486771" r:id="rId5"/>
    <p:sldLayoutId id="2147486772" r:id="rId6"/>
    <p:sldLayoutId id="2147486755" r:id="rId7"/>
    <p:sldLayoutId id="2147486756" r:id="rId8"/>
    <p:sldLayoutId id="2147486773" r:id="rId9"/>
    <p:sldLayoutId id="2147486757" r:id="rId10"/>
    <p:sldLayoutId id="2147486758" r:id="rId11"/>
    <p:sldLayoutId id="2147486759" r:id="rId12"/>
    <p:sldLayoutId id="2147486760" r:id="rId13"/>
    <p:sldLayoutId id="2147486761" r:id="rId14"/>
    <p:sldLayoutId id="2147486762" r:id="rId15"/>
    <p:sldLayoutId id="2147486774" r:id="rId16"/>
    <p:sldLayoutId id="2147486775" r:id="rId17"/>
    <p:sldLayoutId id="2147486763" r:id="rId18"/>
    <p:sldLayoutId id="2147486776" r:id="rId19"/>
    <p:sldLayoutId id="2147486777" r:id="rId20"/>
    <p:sldLayoutId id="2147486778" r:id="rId21"/>
    <p:sldLayoutId id="2147486779" r:id="rId22"/>
    <p:sldLayoutId id="2147486780" r:id="rId23"/>
    <p:sldLayoutId id="2147486781" r:id="rId24"/>
    <p:sldLayoutId id="2147486782" r:id="rId25"/>
    <p:sldLayoutId id="2147486764" r:id="rId26"/>
    <p:sldLayoutId id="2147486783" r:id="rId27"/>
    <p:sldLayoutId id="2147486784" r:id="rId28"/>
    <p:sldLayoutId id="2147486785" r:id="rId29"/>
    <p:sldLayoutId id="2147486786" r:id="rId30"/>
    <p:sldLayoutId id="2147486787" r:id="rId31"/>
    <p:sldLayoutId id="2147486788" r:id="rId32"/>
    <p:sldLayoutId id="2147486789" r:id="rId33"/>
    <p:sldLayoutId id="2147486790" r:id="rId34"/>
    <p:sldLayoutId id="2147486791" r:id="rId35"/>
    <p:sldLayoutId id="2147486765" r:id="rId36"/>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ucbu-aricent-vm144/vmrest/httpslinks"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hyperlink" Target="https://sea-ngn-25/vmrest/mailquotatexts" TargetMode="External"/><Relationship Id="rId5" Type="http://schemas.openxmlformats.org/officeDocument/2006/relationships/hyperlink" Target="https://ucbu-aricent-vm7/vmrest/vmsservers" TargetMode="External"/><Relationship Id="rId4" Type="http://schemas.openxmlformats.org/officeDocument/2006/relationships/hyperlink" Target="https://sea-ngn-25/vmrest/mailboxquotatext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ikicentral.cisco.com/display/UNITYTRANS/Design+-+REST+API+support+for+Mailbox+Quota+alert+text" TargetMode="External"/><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304800" y="990600"/>
            <a:ext cx="8534400" cy="1828800"/>
          </a:xfrm>
          <a:blipFill dpi="0" rotWithShape="1">
            <a:blip r:embed="rId3" cstate="print">
              <a:alphaModFix amt="50000"/>
            </a:blip>
            <a:srcRect/>
            <a:tile tx="0" ty="0" sx="100000" sy="100000" flip="none" algn="tl"/>
          </a:blipFill>
          <a:ln>
            <a:solidFill>
              <a:schemeClr val="accent2">
                <a:lumMod val="20000"/>
                <a:lumOff val="80000"/>
              </a:schemeClr>
            </a:solidFill>
          </a:ln>
        </p:spPr>
        <p:txBody>
          <a:bodyPr>
            <a:normAutofit/>
          </a:bodyPr>
          <a:lstStyle/>
          <a:p>
            <a:pPr algn="ctr" fontAlgn="auto">
              <a:spcAft>
                <a:spcPts val="0"/>
              </a:spcAft>
              <a:defRPr/>
            </a:pPr>
            <a:r>
              <a:rPr sz="3600" dirty="0" smtClean="0">
                <a:cs typeface="Times New Roman" pitchFamily="18" charset="0"/>
              </a:rPr>
              <a:t>Voice Mailbox Quota Notification</a:t>
            </a:r>
            <a:br>
              <a:rPr sz="3600" dirty="0" smtClean="0">
                <a:cs typeface="Times New Roman" pitchFamily="18" charset="0"/>
              </a:rPr>
            </a:br>
            <a:r>
              <a:rPr sz="3600" dirty="0" smtClean="0">
                <a:cs typeface="Times New Roman" pitchFamily="18" charset="0"/>
              </a:rPr>
              <a:t>10.0(1)</a:t>
            </a:r>
          </a:p>
        </p:txBody>
      </p:sp>
      <p:sp>
        <p:nvSpPr>
          <p:cNvPr id="27651" name="Subtitle 5"/>
          <p:cNvSpPr>
            <a:spLocks noGrp="1"/>
          </p:cNvSpPr>
          <p:nvPr>
            <p:ph type="subTitle" idx="1"/>
          </p:nvPr>
        </p:nvSpPr>
        <p:spPr>
          <a:xfrm>
            <a:off x="236538" y="4464050"/>
            <a:ext cx="8112125" cy="384175"/>
          </a:xfrm>
        </p:spPr>
        <p:txBody>
          <a:bodyPr/>
          <a:lstStyle/>
          <a:p>
            <a:pPr fontAlgn="auto">
              <a:spcAft>
                <a:spcPts val="0"/>
              </a:spcAft>
              <a:buClr>
                <a:schemeClr val="accent3"/>
              </a:buClr>
              <a:buFont typeface="Wingdings 2"/>
              <a:buNone/>
              <a:defRPr/>
            </a:pPr>
            <a:endParaRPr dirty="0" smtClean="0">
              <a:latin typeface="+mn-lt"/>
              <a:cs typeface="Times New Roman" pitchFamily="18" charset="0"/>
            </a:endParaRPr>
          </a:p>
          <a:p>
            <a:pPr fontAlgn="auto">
              <a:spcAft>
                <a:spcPts val="0"/>
              </a:spcAft>
              <a:buClr>
                <a:schemeClr val="accent3"/>
              </a:buClr>
              <a:buFont typeface="Wingdings 2"/>
              <a:buNone/>
              <a:defRPr/>
            </a:pPr>
            <a:r>
              <a:rPr dirty="0" smtClean="0">
                <a:latin typeface="+mn-lt"/>
                <a:cs typeface="Times New Roman" pitchFamily="18" charset="0"/>
              </a:rPr>
              <a:t>TOI for Voice Mailbox Quota Notification Feature</a:t>
            </a:r>
          </a:p>
          <a:p>
            <a:pPr fontAlgn="auto">
              <a:spcAft>
                <a:spcPts val="0"/>
              </a:spcAft>
              <a:buClr>
                <a:schemeClr val="accent3"/>
              </a:buClr>
              <a:defRPr/>
            </a:pPr>
            <a:r>
              <a:rPr dirty="0" smtClean="0">
                <a:latin typeface="+mn-lt"/>
                <a:cs typeface="Times New Roman" pitchFamily="18" charset="0"/>
              </a:rPr>
              <a:t/>
            </a:r>
            <a:br>
              <a:rPr dirty="0" smtClean="0">
                <a:latin typeface="+mn-lt"/>
                <a:cs typeface="Times New Roman" pitchFamily="18" charset="0"/>
              </a:rPr>
            </a:br>
            <a:r>
              <a:rPr dirty="0" smtClean="0">
                <a:latin typeface="+mn-lt"/>
                <a:cs typeface="Times New Roman" pitchFamily="18" charset="0"/>
              </a:rPr>
              <a:t>EDCS Number </a:t>
            </a:r>
            <a:r>
              <a:rPr smtClean="0">
                <a:latin typeface="+mn-lt"/>
                <a:cs typeface="Times New Roman" pitchFamily="18" charset="0"/>
              </a:rPr>
              <a:t>- </a:t>
            </a:r>
            <a:r>
              <a:rPr lang="en-US" b="1" smtClean="0"/>
              <a:t>EDCS-1289412</a:t>
            </a:r>
            <a:endParaRPr lang="en-US" dirty="0"/>
          </a:p>
          <a:p>
            <a:pPr fontAlgn="auto">
              <a:spcAft>
                <a:spcPts val="0"/>
              </a:spcAft>
              <a:buClr>
                <a:schemeClr val="accent3"/>
              </a:buClr>
              <a:defRPr/>
            </a:pPr>
            <a:endParaRPr dirty="0" smtClean="0">
              <a:latin typeface="+mn-lt"/>
              <a:cs typeface="Times New Roman" pitchFamily="18" charset="0"/>
            </a:endParaRPr>
          </a:p>
        </p:txBody>
      </p:sp>
      <p:sp>
        <p:nvSpPr>
          <p:cNvPr id="27652" name="Text Placeholder 4"/>
          <p:cNvSpPr>
            <a:spLocks noGrp="1"/>
          </p:cNvSpPr>
          <p:nvPr>
            <p:ph type="body" sz="quarter" idx="10"/>
          </p:nvPr>
        </p:nvSpPr>
        <p:spPr>
          <a:xfrm>
            <a:off x="236538" y="5532438"/>
            <a:ext cx="8112125" cy="384175"/>
          </a:xfrm>
        </p:spPr>
        <p:txBody>
          <a:bodyPr>
            <a:normAutofit/>
          </a:bodyPr>
          <a:lstStyle/>
          <a:p>
            <a:pPr fontAlgn="auto">
              <a:spcAft>
                <a:spcPts val="0"/>
              </a:spcAft>
              <a:buClr>
                <a:schemeClr val="accent3"/>
              </a:buClr>
              <a:defRPr/>
            </a:pPr>
            <a:r>
              <a:rPr dirty="0" smtClean="0">
                <a:latin typeface="+mn-lt"/>
                <a:cs typeface="Times New Roman" pitchFamily="18" charset="0"/>
              </a:rPr>
              <a:t>August 13 2013</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88375" cy="698500"/>
          </a:xfrm>
        </p:spPr>
        <p:txBody>
          <a:bodyPr/>
          <a:lstStyle/>
          <a:p>
            <a:r>
              <a:rPr lang="en-US" sz="3200" smtClean="0"/>
              <a:t>User Specific Mailbox </a:t>
            </a:r>
            <a:r>
              <a:rPr lang="en-US" sz="3200"/>
              <a:t>Quota Settings</a:t>
            </a:r>
            <a:endParaRPr lang="en-US" sz="3200" dirty="0"/>
          </a:p>
        </p:txBody>
      </p:sp>
      <p:sp>
        <p:nvSpPr>
          <p:cNvPr id="3" name="Content Placeholder 2"/>
          <p:cNvSpPr>
            <a:spLocks noGrp="1"/>
          </p:cNvSpPr>
          <p:nvPr>
            <p:ph idx="1"/>
          </p:nvPr>
        </p:nvSpPr>
        <p:spPr>
          <a:xfrm>
            <a:off x="228600" y="838200"/>
            <a:ext cx="8550275" cy="5334000"/>
          </a:xfrm>
        </p:spPr>
        <p:txBody>
          <a:bodyPr/>
          <a:lstStyle/>
          <a:p>
            <a:pPr>
              <a:buClr>
                <a:schemeClr val="accent2">
                  <a:lumMod val="75000"/>
                </a:schemeClr>
              </a:buClr>
              <a:buFont typeface="Wingdings" pitchFamily="2" charset="2"/>
              <a:buChar char="§"/>
            </a:pPr>
            <a:r>
              <a:rPr lang="en-US" sz="1800" smtClean="0">
                <a:latin typeface="+mn-lt"/>
              </a:rPr>
              <a:t>Mailbox Quota size can be customized at user level by modifying user’s mailbox settings. </a:t>
            </a:r>
          </a:p>
          <a:p>
            <a:pPr>
              <a:buClr>
                <a:schemeClr val="accent2">
                  <a:lumMod val="75000"/>
                </a:schemeClr>
              </a:buClr>
              <a:buFont typeface="Wingdings" pitchFamily="2" charset="2"/>
              <a:buChar char="§"/>
            </a:pPr>
            <a:r>
              <a:rPr lang="en-US" sz="1800" smtClean="0">
                <a:latin typeface="+mn-lt"/>
              </a:rPr>
              <a:t>By default, </a:t>
            </a:r>
            <a:r>
              <a:rPr lang="en-US" sz="1800" dirty="0">
                <a:latin typeface="+mn-lt"/>
              </a:rPr>
              <a:t>user is configured to use system </a:t>
            </a:r>
            <a:r>
              <a:rPr lang="en-US" sz="1800">
                <a:latin typeface="+mn-lt"/>
              </a:rPr>
              <a:t>settings </a:t>
            </a:r>
            <a:r>
              <a:rPr lang="en-US" sz="1800" smtClean="0">
                <a:latin typeface="+mn-lt"/>
              </a:rPr>
              <a:t>for </a:t>
            </a:r>
            <a:r>
              <a:rPr lang="en-US" sz="1800">
                <a:latin typeface="+mn-lt"/>
              </a:rPr>
              <a:t>mailbox </a:t>
            </a:r>
            <a:r>
              <a:rPr lang="en-US" sz="1800" smtClean="0">
                <a:latin typeface="+mn-lt"/>
              </a:rPr>
              <a:t>quotas.</a:t>
            </a:r>
            <a:endParaRPr lang="en-US" sz="1800" dirty="0">
              <a:latin typeface="+mn-lt"/>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133600"/>
            <a:ext cx="8610601"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617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3800" smtClean="0"/>
              <a:t>Mailbox Quota Alert Text Configuration</a:t>
            </a:r>
            <a:endParaRPr sz="3800" dirty="0"/>
          </a:p>
        </p:txBody>
      </p:sp>
    </p:spTree>
    <p:extLst>
      <p:ext uri="{BB962C8B-B14F-4D97-AF65-F5344CB8AC3E}">
        <p14:creationId xmlns:p14="http://schemas.microsoft.com/office/powerpoint/2010/main" val="315375056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81000"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mtClean="0">
              <a:solidFill>
                <a:srgbClr val="0096D6"/>
              </a:solidFill>
              <a:latin typeface="Arial" pitchFamily="34" charset="0"/>
              <a:cs typeface="Arial" pitchFamily="34" charset="0"/>
            </a:endParaRPr>
          </a:p>
        </p:txBody>
      </p:sp>
      <p:sp>
        <p:nvSpPr>
          <p:cNvPr id="6" name="Title 1"/>
          <p:cNvSpPr>
            <a:spLocks noGrp="1"/>
          </p:cNvSpPr>
          <p:nvPr>
            <p:ph type="title"/>
          </p:nvPr>
        </p:nvSpPr>
        <p:spPr>
          <a:xfrm>
            <a:off x="304800" y="0"/>
            <a:ext cx="8588375" cy="698500"/>
          </a:xfrm>
        </p:spPr>
        <p:txBody>
          <a:bodyPr/>
          <a:lstStyle/>
          <a:p>
            <a:r>
              <a:rPr lang="en-US" sz="3200" smtClean="0"/>
              <a:t>Default Alert Text</a:t>
            </a:r>
            <a:endParaRPr lang="en-US" sz="3200" dirty="0"/>
          </a:p>
        </p:txBody>
      </p:sp>
      <p:sp>
        <p:nvSpPr>
          <p:cNvPr id="7" name="Rectangle 6"/>
          <p:cNvSpPr/>
          <p:nvPr/>
        </p:nvSpPr>
        <p:spPr>
          <a:xfrm>
            <a:off x="266700" y="685800"/>
            <a:ext cx="8572500" cy="1200329"/>
          </a:xfrm>
          <a:prstGeom prst="rect">
            <a:avLst/>
          </a:prstGeom>
        </p:spPr>
        <p:txBody>
          <a:bodyPr wrap="square">
            <a:spAutoFit/>
          </a:bodyPr>
          <a:lstStyle/>
          <a:p>
            <a:pPr marL="342900" indent="-342900">
              <a:buClr>
                <a:schemeClr val="accent2">
                  <a:lumMod val="75000"/>
                </a:schemeClr>
              </a:buClr>
              <a:buFont typeface="Wingdings" pitchFamily="2" charset="2"/>
              <a:buChar char="§"/>
              <a:defRPr/>
            </a:pPr>
            <a:r>
              <a:rPr lang="en-US">
                <a:solidFill>
                  <a:srgbClr val="FFFFFF"/>
                </a:solidFill>
                <a:latin typeface="+mn-lt"/>
              </a:rPr>
              <a:t>‘Quota Alert Text’ page on CUCA </a:t>
            </a:r>
            <a:r>
              <a:rPr lang="en-US" smtClean="0">
                <a:solidFill>
                  <a:srgbClr val="FFFFFF"/>
                </a:solidFill>
                <a:latin typeface="+mn-lt"/>
              </a:rPr>
              <a:t>can be used to specify the template </a:t>
            </a:r>
            <a:r>
              <a:rPr lang="en-US">
                <a:solidFill>
                  <a:srgbClr val="FFFFFF"/>
                </a:solidFill>
                <a:latin typeface="+mn-lt"/>
              </a:rPr>
              <a:t>for </a:t>
            </a:r>
            <a:r>
              <a:rPr lang="en-US" smtClean="0">
                <a:solidFill>
                  <a:srgbClr val="FFFFFF"/>
                </a:solidFill>
                <a:latin typeface="+mn-lt"/>
              </a:rPr>
              <a:t>notification mail content.</a:t>
            </a:r>
            <a:endParaRPr lang="en-US">
              <a:solidFill>
                <a:srgbClr val="FFFFFF"/>
              </a:solidFill>
              <a:latin typeface="+mn-lt"/>
            </a:endParaRPr>
          </a:p>
          <a:p>
            <a:pPr marL="342900" indent="-342900">
              <a:buClr>
                <a:schemeClr val="accent2">
                  <a:lumMod val="75000"/>
                </a:schemeClr>
              </a:buClr>
              <a:buFont typeface="Wingdings" pitchFamily="2" charset="2"/>
              <a:buChar char="§"/>
              <a:defRPr/>
            </a:pPr>
            <a:r>
              <a:rPr lang="en-US" smtClean="0">
                <a:solidFill>
                  <a:srgbClr val="FFFFFF"/>
                </a:solidFill>
                <a:latin typeface="+mn-lt"/>
              </a:rPr>
              <a:t>Default subject and body texts are preconfigured with the installation of UCxN and can not be modified.</a:t>
            </a:r>
            <a:endParaRPr lang="en-US" dirty="0">
              <a:solidFill>
                <a:srgbClr val="FFFFFF"/>
              </a:solidFill>
              <a:latin typeface="+mn-lt"/>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26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152400"/>
            <a:ext cx="8686800" cy="762000"/>
          </a:xfrm>
        </p:spPr>
        <p:txBody>
          <a:bodyPr/>
          <a:lstStyle/>
          <a:p>
            <a:pPr>
              <a:defRPr/>
            </a:pPr>
            <a:r>
              <a:rPr lang="en-US" sz="3200" smtClean="0"/>
              <a:t>Customized Alert Text</a:t>
            </a:r>
            <a:endParaRPr sz="3200" dirty="0" smtClean="0"/>
          </a:p>
        </p:txBody>
      </p:sp>
      <p:sp>
        <p:nvSpPr>
          <p:cNvPr id="2" name="Rectangle 1"/>
          <p:cNvSpPr/>
          <p:nvPr/>
        </p:nvSpPr>
        <p:spPr>
          <a:xfrm>
            <a:off x="167188" y="783372"/>
            <a:ext cx="8976812" cy="4231928"/>
          </a:xfrm>
          <a:prstGeom prst="rect">
            <a:avLst/>
          </a:prstGeom>
        </p:spPr>
        <p:txBody>
          <a:bodyPr wrap="square">
            <a:spAutoFit/>
          </a:bodyPr>
          <a:lstStyle/>
          <a:p>
            <a:pPr marL="285750" indent="-285750">
              <a:buClr>
                <a:schemeClr val="tx2"/>
              </a:buClr>
              <a:buFont typeface="Wingdings" pitchFamily="2" charset="2"/>
              <a:buChar char="§"/>
              <a:defRPr/>
            </a:pPr>
            <a:r>
              <a:rPr lang="en-US" sz="2000">
                <a:solidFill>
                  <a:schemeClr val="bg2"/>
                </a:solidFill>
                <a:latin typeface="+mn-lt"/>
              </a:rPr>
              <a:t>Uncheck </a:t>
            </a:r>
            <a:r>
              <a:rPr lang="en-US" sz="2000" smtClean="0">
                <a:solidFill>
                  <a:schemeClr val="bg2"/>
                </a:solidFill>
                <a:latin typeface="+mn-lt"/>
              </a:rPr>
              <a:t>the ‘Use Default Text’ check </a:t>
            </a:r>
            <a:r>
              <a:rPr lang="en-US" sz="2000">
                <a:solidFill>
                  <a:schemeClr val="bg2"/>
                </a:solidFill>
                <a:latin typeface="+mn-lt"/>
              </a:rPr>
              <a:t>box </a:t>
            </a:r>
            <a:r>
              <a:rPr lang="en-US" sz="2000" smtClean="0">
                <a:solidFill>
                  <a:schemeClr val="bg2"/>
                </a:solidFill>
                <a:latin typeface="+mn-lt"/>
              </a:rPr>
              <a:t>in order </a:t>
            </a:r>
            <a:r>
              <a:rPr lang="en-US" sz="2000">
                <a:solidFill>
                  <a:schemeClr val="bg2"/>
                </a:solidFill>
                <a:latin typeface="+mn-lt"/>
              </a:rPr>
              <a:t>to customize the Subject Line and/or Body Text of the message </a:t>
            </a:r>
            <a:r>
              <a:rPr lang="en-US" sz="2000" smtClean="0">
                <a:solidFill>
                  <a:schemeClr val="bg2"/>
                </a:solidFill>
                <a:latin typeface="+mn-lt"/>
              </a:rPr>
              <a:t>quota alert </a:t>
            </a:r>
            <a:r>
              <a:rPr lang="en-US" sz="2000">
                <a:solidFill>
                  <a:schemeClr val="bg2"/>
                </a:solidFill>
                <a:latin typeface="+mn-lt"/>
              </a:rPr>
              <a:t>emails that are sent to users</a:t>
            </a:r>
            <a:r>
              <a:rPr lang="en-US" sz="2000" smtClean="0">
                <a:solidFill>
                  <a:schemeClr val="bg2"/>
                </a:solidFill>
                <a:latin typeface="+mn-lt"/>
              </a:rPr>
              <a:t>.</a:t>
            </a:r>
          </a:p>
          <a:p>
            <a:pPr marL="285750" indent="-285750">
              <a:buClr>
                <a:schemeClr val="tx2"/>
              </a:buClr>
              <a:buFont typeface="Wingdings" pitchFamily="2" charset="2"/>
              <a:buChar char="§"/>
              <a:defRPr/>
            </a:pPr>
            <a:r>
              <a:rPr lang="en-US" sz="2000">
                <a:solidFill>
                  <a:schemeClr val="bg2"/>
                </a:solidFill>
                <a:latin typeface="+mn-lt"/>
              </a:rPr>
              <a:t>In addition to regular text, </a:t>
            </a:r>
            <a:r>
              <a:rPr lang="en-US" sz="2000" smtClean="0">
                <a:solidFill>
                  <a:schemeClr val="bg2"/>
                </a:solidFill>
                <a:latin typeface="+mn-lt"/>
              </a:rPr>
              <a:t>Body Text field </a:t>
            </a:r>
            <a:r>
              <a:rPr lang="en-US" sz="2000">
                <a:solidFill>
                  <a:schemeClr val="bg2"/>
                </a:solidFill>
                <a:latin typeface="+mn-lt"/>
              </a:rPr>
              <a:t>accepts the following parameters, which are replaced with applicable values when the alert messages are sent</a:t>
            </a:r>
            <a:r>
              <a:rPr lang="en-US" sz="2000" smtClean="0">
                <a:solidFill>
                  <a:schemeClr val="bg2"/>
                </a:solidFill>
                <a:latin typeface="+mn-lt"/>
              </a:rPr>
              <a:t>:</a:t>
            </a:r>
          </a:p>
          <a:p>
            <a:pPr>
              <a:buClr>
                <a:schemeClr val="tx2"/>
              </a:buClr>
              <a:defRPr/>
            </a:pPr>
            <a:endParaRPr lang="en-US" sz="1900" smtClean="0">
              <a:solidFill>
                <a:schemeClr val="bg2"/>
              </a:solidFill>
              <a:latin typeface="+mn-lt"/>
            </a:endParaRPr>
          </a:p>
          <a:p>
            <a:pPr marL="342900" indent="-342900" algn="just">
              <a:buClr>
                <a:schemeClr val="tx2"/>
              </a:buClr>
              <a:buFont typeface="Arial" pitchFamily="34" charset="0"/>
              <a:buChar char="•"/>
              <a:defRPr/>
            </a:pPr>
            <a:r>
              <a:rPr lang="en-US" sz="1600" b="1" smtClean="0">
                <a:solidFill>
                  <a:schemeClr val="bg2"/>
                </a:solidFill>
                <a:latin typeface="+mn-lt"/>
              </a:rPr>
              <a:t>%CURRENTUSAGE%</a:t>
            </a:r>
            <a:r>
              <a:rPr lang="en-US" sz="1600">
                <a:solidFill>
                  <a:schemeClr val="bg2"/>
                </a:solidFill>
                <a:latin typeface="+mn-lt"/>
              </a:rPr>
              <a:t>  </a:t>
            </a:r>
            <a:r>
              <a:rPr lang="en-US" sz="1600" smtClean="0">
                <a:solidFill>
                  <a:schemeClr val="bg2"/>
                </a:solidFill>
                <a:latin typeface="+mn-lt"/>
              </a:rPr>
              <a:t>   - replaced with the current voice mailbox size of the user.</a:t>
            </a:r>
          </a:p>
          <a:p>
            <a:pPr marL="285750" indent="-285750" algn="just">
              <a:buClr>
                <a:schemeClr val="tx2"/>
              </a:buClr>
              <a:buFont typeface="Arial" pitchFamily="34" charset="0"/>
              <a:buChar char="•"/>
              <a:defRPr/>
            </a:pPr>
            <a:endParaRPr lang="en-US" sz="1600" smtClean="0">
              <a:solidFill>
                <a:schemeClr val="bg2"/>
              </a:solidFill>
              <a:latin typeface="+mn-lt"/>
            </a:endParaRPr>
          </a:p>
          <a:p>
            <a:pPr marL="285750" indent="-285750" algn="just">
              <a:buClr>
                <a:schemeClr val="tx2"/>
              </a:buClr>
              <a:buFont typeface="Arial" pitchFamily="34" charset="0"/>
              <a:buChar char="•"/>
              <a:defRPr/>
            </a:pPr>
            <a:r>
              <a:rPr lang="en-US" sz="1600" smtClean="0">
                <a:solidFill>
                  <a:schemeClr val="bg2"/>
                </a:solidFill>
                <a:latin typeface="+mn-lt"/>
              </a:rPr>
              <a:t> </a:t>
            </a:r>
            <a:r>
              <a:rPr lang="en-US" sz="1600" b="1" smtClean="0">
                <a:solidFill>
                  <a:schemeClr val="bg2"/>
                </a:solidFill>
                <a:latin typeface="+mn-lt"/>
              </a:rPr>
              <a:t>%THRESHOLD%            </a:t>
            </a:r>
            <a:r>
              <a:rPr lang="en-US" sz="1600" smtClean="0">
                <a:solidFill>
                  <a:schemeClr val="bg2"/>
                </a:solidFill>
                <a:latin typeface="+mn-lt"/>
              </a:rPr>
              <a:t>- replaced </a:t>
            </a:r>
            <a:r>
              <a:rPr lang="en-US" sz="1600">
                <a:solidFill>
                  <a:schemeClr val="bg2"/>
                </a:solidFill>
                <a:latin typeface="+mn-lt"/>
              </a:rPr>
              <a:t>with </a:t>
            </a:r>
            <a:r>
              <a:rPr lang="en-US" sz="1600" smtClean="0">
                <a:solidFill>
                  <a:schemeClr val="bg2"/>
                </a:solidFill>
                <a:latin typeface="+mn-lt"/>
              </a:rPr>
              <a:t>the warning quota size, specified by administrator.</a:t>
            </a:r>
          </a:p>
          <a:p>
            <a:pPr marL="285750" indent="-285750" algn="just">
              <a:buClr>
                <a:schemeClr val="tx2"/>
              </a:buClr>
              <a:buFont typeface="Arial" pitchFamily="34" charset="0"/>
              <a:buChar char="•"/>
              <a:defRPr/>
            </a:pPr>
            <a:endParaRPr lang="en-US" sz="1600" smtClean="0">
              <a:solidFill>
                <a:schemeClr val="bg2"/>
              </a:solidFill>
              <a:latin typeface="+mn-lt"/>
            </a:endParaRPr>
          </a:p>
          <a:p>
            <a:pPr marL="285750" indent="-285750" algn="just">
              <a:buClr>
                <a:schemeClr val="tx2"/>
              </a:buClr>
              <a:buFont typeface="Arial" pitchFamily="34" charset="0"/>
              <a:buChar char="•"/>
              <a:defRPr/>
            </a:pPr>
            <a:r>
              <a:rPr lang="en-US" sz="1600" smtClean="0">
                <a:solidFill>
                  <a:schemeClr val="bg2"/>
                </a:solidFill>
                <a:latin typeface="+mn-lt"/>
              </a:rPr>
              <a:t> </a:t>
            </a:r>
            <a:r>
              <a:rPr lang="en-US" sz="1600" b="1" smtClean="0">
                <a:solidFill>
                  <a:schemeClr val="bg2"/>
                </a:solidFill>
                <a:latin typeface="+mn-lt"/>
              </a:rPr>
              <a:t>%LIMIT%</a:t>
            </a:r>
            <a:r>
              <a:rPr lang="en-US" sz="1600">
                <a:solidFill>
                  <a:schemeClr val="bg2"/>
                </a:solidFill>
                <a:latin typeface="+mn-lt"/>
              </a:rPr>
              <a:t> </a:t>
            </a:r>
            <a:r>
              <a:rPr lang="en-US" sz="1600" smtClean="0">
                <a:solidFill>
                  <a:schemeClr val="bg2"/>
                </a:solidFill>
                <a:latin typeface="+mn-lt"/>
              </a:rPr>
              <a:t>	              - replaced </a:t>
            </a:r>
            <a:r>
              <a:rPr lang="en-US" sz="1600">
                <a:solidFill>
                  <a:schemeClr val="bg2"/>
                </a:solidFill>
                <a:latin typeface="+mn-lt"/>
              </a:rPr>
              <a:t>with the </a:t>
            </a:r>
            <a:r>
              <a:rPr lang="en-US" sz="1600" smtClean="0">
                <a:solidFill>
                  <a:schemeClr val="bg2"/>
                </a:solidFill>
                <a:latin typeface="+mn-lt"/>
              </a:rPr>
              <a:t>maximum size allowed for voice mailbox 		        	                (Send/Receive Quota).</a:t>
            </a:r>
            <a:endParaRPr lang="en-US" sz="1600">
              <a:solidFill>
                <a:schemeClr val="bg2"/>
              </a:solidFill>
              <a:latin typeface="+mn-lt"/>
            </a:endParaRPr>
          </a:p>
          <a:p>
            <a:pPr marL="285750" indent="-285750" algn="just">
              <a:buClr>
                <a:schemeClr val="tx2"/>
              </a:buClr>
              <a:buFont typeface="Arial" pitchFamily="34" charset="0"/>
              <a:buChar char="•"/>
              <a:defRPr/>
            </a:pPr>
            <a:endParaRPr lang="en-US" sz="1600" smtClean="0">
              <a:solidFill>
                <a:schemeClr val="bg2"/>
              </a:solidFill>
              <a:latin typeface="+mn-lt"/>
            </a:endParaRPr>
          </a:p>
          <a:p>
            <a:pPr algn="just">
              <a:buClr>
                <a:schemeClr val="tx2"/>
              </a:buClr>
              <a:defRPr/>
            </a:pPr>
            <a:r>
              <a:rPr lang="en-US" sz="1600">
                <a:solidFill>
                  <a:schemeClr val="bg2"/>
                </a:solidFill>
                <a:latin typeface="+mn-lt"/>
              </a:rPr>
              <a:t> </a:t>
            </a:r>
            <a:r>
              <a:rPr lang="en-US" sz="1600" smtClean="0">
                <a:solidFill>
                  <a:schemeClr val="bg2"/>
                </a:solidFill>
                <a:latin typeface="+mn-lt"/>
              </a:rPr>
              <a:t>     </a:t>
            </a:r>
            <a:r>
              <a:rPr lang="en-US" smtClean="0">
                <a:gradFill>
                  <a:gsLst>
                    <a:gs pos="0">
                      <a:srgbClr val="00B2F0"/>
                    </a:gs>
                    <a:gs pos="44000">
                      <a:srgbClr val="40FFFE"/>
                    </a:gs>
                    <a:gs pos="100000">
                      <a:srgbClr val="96CA4B"/>
                    </a:gs>
                  </a:gsLst>
                  <a:lin ang="4800000" scaled="0"/>
                </a:gradFill>
                <a:latin typeface="+mj-lt"/>
                <a:ea typeface="+mj-ea"/>
                <a:cs typeface="+mj-cs"/>
              </a:rPr>
              <a:t>Note</a:t>
            </a:r>
            <a:r>
              <a:rPr lang="en-US">
                <a:gradFill>
                  <a:gsLst>
                    <a:gs pos="0">
                      <a:srgbClr val="00B2F0"/>
                    </a:gs>
                    <a:gs pos="44000">
                      <a:srgbClr val="40FFFE"/>
                    </a:gs>
                    <a:gs pos="100000">
                      <a:srgbClr val="96CA4B"/>
                    </a:gs>
                  </a:gsLst>
                  <a:lin ang="4800000" scaled="0"/>
                </a:gradFill>
                <a:latin typeface="+mj-lt"/>
                <a:ea typeface="+mj-ea"/>
                <a:cs typeface="+mj-cs"/>
              </a:rPr>
              <a:t>:</a:t>
            </a:r>
            <a:r>
              <a:rPr lang="en-US" sz="1600" smtClean="0">
                <a:solidFill>
                  <a:schemeClr val="bg2"/>
                </a:solidFill>
                <a:latin typeface="+mn-lt"/>
              </a:rPr>
              <a:t> Above configurable parameters are not applicable in the ‘Subject Line’ field.</a:t>
            </a:r>
            <a:endParaRPr lang="en-US" sz="1600">
              <a:solidFill>
                <a:schemeClr val="bg2"/>
              </a:solidFill>
              <a:latin typeface="+mn-l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686800" cy="762000"/>
          </a:xfrm>
        </p:spPr>
        <p:txBody>
          <a:bodyPr/>
          <a:lstStyle/>
          <a:p>
            <a:pPr>
              <a:defRPr/>
            </a:pPr>
            <a:r>
              <a:rPr lang="en-US" sz="3200" smtClean="0"/>
              <a:t>Customized Alert Text (cont...)</a:t>
            </a:r>
            <a:endParaRPr sz="32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85838"/>
            <a:ext cx="84582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78545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686800" cy="762000"/>
          </a:xfrm>
        </p:spPr>
        <p:txBody>
          <a:bodyPr/>
          <a:lstStyle/>
          <a:p>
            <a:pPr>
              <a:defRPr/>
            </a:pPr>
            <a:r>
              <a:rPr lang="en-US" sz="3200" smtClean="0"/>
              <a:t>Locale Specific Alert Text</a:t>
            </a:r>
            <a:endParaRPr sz="3200" dirty="0" smtClean="0"/>
          </a:p>
        </p:txBody>
      </p:sp>
      <p:sp>
        <p:nvSpPr>
          <p:cNvPr id="2" name="Rectangle 1"/>
          <p:cNvSpPr/>
          <p:nvPr/>
        </p:nvSpPr>
        <p:spPr>
          <a:xfrm>
            <a:off x="243388" y="728246"/>
            <a:ext cx="8976812" cy="2554545"/>
          </a:xfrm>
          <a:prstGeom prst="rect">
            <a:avLst/>
          </a:prstGeom>
        </p:spPr>
        <p:txBody>
          <a:bodyPr wrap="square">
            <a:spAutoFit/>
          </a:bodyPr>
          <a:lstStyle/>
          <a:p>
            <a:pPr marL="285750" indent="-285750">
              <a:buClr>
                <a:schemeClr val="tx2"/>
              </a:buClr>
              <a:buFont typeface="Wingdings" pitchFamily="2" charset="2"/>
              <a:buChar char="§"/>
              <a:defRPr/>
            </a:pPr>
            <a:r>
              <a:rPr lang="en-US" sz="2000" smtClean="0">
                <a:solidFill>
                  <a:schemeClr val="bg2">
                    <a:lumMod val="20000"/>
                    <a:lumOff val="80000"/>
                  </a:schemeClr>
                </a:solidFill>
                <a:latin typeface="+mn-lt"/>
              </a:rPr>
              <a:t>‘Language’ drop down on “Quota Alert Text” page, displays all the installed languages on UCxN.</a:t>
            </a:r>
          </a:p>
          <a:p>
            <a:pPr marL="285750" indent="-285750">
              <a:buClr>
                <a:schemeClr val="tx2"/>
              </a:buClr>
              <a:buFont typeface="Wingdings" pitchFamily="2" charset="2"/>
              <a:buChar char="§"/>
              <a:defRPr/>
            </a:pPr>
            <a:endParaRPr lang="en-US" sz="2000">
              <a:solidFill>
                <a:schemeClr val="bg2">
                  <a:lumMod val="20000"/>
                  <a:lumOff val="80000"/>
                </a:schemeClr>
              </a:solidFill>
              <a:latin typeface="+mn-lt"/>
            </a:endParaRPr>
          </a:p>
          <a:p>
            <a:pPr marL="285750" indent="-285750">
              <a:buClr>
                <a:schemeClr val="tx2"/>
              </a:buClr>
              <a:buFont typeface="Wingdings" pitchFamily="2" charset="2"/>
              <a:buChar char="§"/>
              <a:defRPr/>
            </a:pPr>
            <a:r>
              <a:rPr lang="en-US" sz="2000" smtClean="0">
                <a:solidFill>
                  <a:schemeClr val="bg2">
                    <a:lumMod val="20000"/>
                    <a:lumOff val="80000"/>
                  </a:schemeClr>
                </a:solidFill>
                <a:latin typeface="+mn-lt"/>
              </a:rPr>
              <a:t>Particular language can be selected from drop down to customize locale specific alert template.</a:t>
            </a:r>
          </a:p>
          <a:p>
            <a:pPr marL="285750" indent="-285750">
              <a:buClr>
                <a:schemeClr val="tx2"/>
              </a:buClr>
              <a:buFont typeface="Wingdings" pitchFamily="2" charset="2"/>
              <a:buChar char="§"/>
              <a:defRPr/>
            </a:pPr>
            <a:endParaRPr lang="en-US" sz="2000" smtClean="0">
              <a:solidFill>
                <a:schemeClr val="bg2">
                  <a:lumMod val="20000"/>
                  <a:lumOff val="80000"/>
                </a:schemeClr>
              </a:solidFill>
              <a:latin typeface="+mn-lt"/>
            </a:endParaRPr>
          </a:p>
          <a:p>
            <a:pPr marL="285750" indent="-285750">
              <a:buClr>
                <a:schemeClr val="tx2"/>
              </a:buClr>
              <a:buFont typeface="Wingdings" pitchFamily="2" charset="2"/>
              <a:buChar char="§"/>
              <a:defRPr/>
            </a:pPr>
            <a:r>
              <a:rPr lang="en-US" sz="2000" smtClean="0">
                <a:solidFill>
                  <a:schemeClr val="bg2">
                    <a:lumMod val="20000"/>
                    <a:lumOff val="80000"/>
                  </a:schemeClr>
                </a:solidFill>
                <a:latin typeface="+mn-lt"/>
              </a:rPr>
              <a:t>Localization framework is in place but since the locale for 10.0 release are not available, the feature has been tested only with default language.</a:t>
            </a:r>
            <a:endParaRPr lang="en-US" sz="2000">
              <a:latin typeface="+mn-lt"/>
            </a:endParaRPr>
          </a:p>
        </p:txBody>
      </p:sp>
    </p:spTree>
    <p:extLst>
      <p:ext uri="{BB962C8B-B14F-4D97-AF65-F5344CB8AC3E}">
        <p14:creationId xmlns:p14="http://schemas.microsoft.com/office/powerpoint/2010/main" val="9617958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4400" smtClean="0"/>
              <a:t>SysAgent Task Overview </a:t>
            </a:r>
            <a:endParaRPr sz="4400" dirty="0"/>
          </a:p>
        </p:txBody>
      </p:sp>
    </p:spTree>
    <p:extLst>
      <p:ext uri="{BB962C8B-B14F-4D97-AF65-F5344CB8AC3E}">
        <p14:creationId xmlns:p14="http://schemas.microsoft.com/office/powerpoint/2010/main" val="226871469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0"/>
            <a:ext cx="8407400" cy="5940088"/>
          </a:xfrm>
          <a:prstGeom prst="rect">
            <a:avLst/>
          </a:prstGeom>
        </p:spPr>
        <p:txBody>
          <a:bodyPr wrap="square">
            <a:spAutoFit/>
          </a:bodyPr>
          <a:lstStyle/>
          <a:p>
            <a:pPr marL="285750" indent="-285750">
              <a:buClr>
                <a:schemeClr val="tx2"/>
              </a:buClr>
              <a:buFont typeface="Wingdings" pitchFamily="2" charset="2"/>
              <a:buChar char="§"/>
              <a:defRPr/>
            </a:pPr>
            <a:r>
              <a:rPr lang="en-US" sz="2000" dirty="0" smtClean="0">
                <a:solidFill>
                  <a:schemeClr val="bg1"/>
                </a:solidFill>
                <a:latin typeface="+mn-lt"/>
              </a:rPr>
              <a:t>The ‘Quota Notification Mail’ task </a:t>
            </a:r>
            <a:r>
              <a:rPr lang="en-US" sz="2000" dirty="0">
                <a:solidFill>
                  <a:schemeClr val="bg1"/>
                </a:solidFill>
                <a:latin typeface="+mn-lt"/>
              </a:rPr>
              <a:t>sends a notification mail to the configured corporate addresses of the users, whose voice mailbox has reached the size specified for warning </a:t>
            </a:r>
            <a:r>
              <a:rPr lang="en-US" sz="2000" dirty="0" smtClean="0">
                <a:solidFill>
                  <a:schemeClr val="bg1"/>
                </a:solidFill>
                <a:latin typeface="+mn-lt"/>
              </a:rPr>
              <a:t>quota.</a:t>
            </a:r>
          </a:p>
          <a:p>
            <a:pPr marL="285750" indent="-285750">
              <a:buClr>
                <a:schemeClr val="tx2"/>
              </a:buClr>
              <a:buFont typeface="Wingdings" pitchFamily="2" charset="2"/>
              <a:buChar char="§"/>
              <a:defRPr/>
            </a:pPr>
            <a:endParaRPr lang="en-US" sz="2000" dirty="0">
              <a:solidFill>
                <a:schemeClr val="bg1"/>
              </a:solidFill>
            </a:endParaRPr>
          </a:p>
          <a:p>
            <a:pPr marL="285750" indent="-285750">
              <a:buClr>
                <a:schemeClr val="tx2"/>
              </a:buClr>
              <a:buFont typeface="Wingdings" pitchFamily="2" charset="2"/>
              <a:buChar char="§"/>
              <a:defRPr/>
            </a:pPr>
            <a:r>
              <a:rPr lang="en-US" sz="2000" dirty="0">
                <a:solidFill>
                  <a:schemeClr val="bg1"/>
                </a:solidFill>
              </a:rPr>
              <a:t>N</a:t>
            </a:r>
            <a:r>
              <a:rPr lang="en-US" sz="2000" dirty="0" smtClean="0">
                <a:solidFill>
                  <a:schemeClr val="bg1"/>
                </a:solidFill>
              </a:rPr>
              <a:t>otification </a:t>
            </a:r>
            <a:r>
              <a:rPr lang="en-US" sz="2000" dirty="0">
                <a:solidFill>
                  <a:schemeClr val="bg1"/>
                </a:solidFill>
              </a:rPr>
              <a:t>mails will not be sent to the users whose corporate email address is not configured.</a:t>
            </a:r>
          </a:p>
          <a:p>
            <a:pPr>
              <a:buClr>
                <a:schemeClr val="tx2"/>
              </a:buClr>
              <a:defRPr/>
            </a:pPr>
            <a:endParaRPr lang="en-US" sz="2000" dirty="0" smtClean="0">
              <a:solidFill>
                <a:schemeClr val="bg1"/>
              </a:solidFill>
              <a:latin typeface="+mn-lt"/>
            </a:endParaRPr>
          </a:p>
          <a:p>
            <a:pPr marL="285750" indent="-285750">
              <a:buClr>
                <a:schemeClr val="tx2"/>
              </a:buClr>
              <a:buFont typeface="Wingdings" pitchFamily="2" charset="2"/>
              <a:buChar char="§"/>
              <a:defRPr/>
            </a:pPr>
            <a:r>
              <a:rPr lang="en-US" sz="2000" dirty="0" smtClean="0">
                <a:solidFill>
                  <a:schemeClr val="bg1"/>
                </a:solidFill>
                <a:latin typeface="+mn-lt"/>
              </a:rPr>
              <a:t>The task </a:t>
            </a:r>
            <a:r>
              <a:rPr lang="en-US" sz="2000" dirty="0">
                <a:solidFill>
                  <a:schemeClr val="bg1"/>
                </a:solidFill>
                <a:latin typeface="+mn-lt"/>
              </a:rPr>
              <a:t>is scheduled to run at 11:00 PM. Same can be set up to run at a regular schedule</a:t>
            </a:r>
            <a:r>
              <a:rPr lang="en-US" sz="2000" dirty="0" smtClean="0">
                <a:solidFill>
                  <a:schemeClr val="bg1"/>
                </a:solidFill>
                <a:latin typeface="+mn-lt"/>
              </a:rPr>
              <a:t>.</a:t>
            </a:r>
          </a:p>
          <a:p>
            <a:pPr marL="285750" indent="-285750">
              <a:buClr>
                <a:schemeClr val="tx2"/>
              </a:buClr>
              <a:buFont typeface="Wingdings" pitchFamily="2" charset="2"/>
              <a:buChar char="§"/>
              <a:defRPr/>
            </a:pPr>
            <a:endParaRPr lang="en-US" sz="2000" dirty="0" smtClean="0">
              <a:solidFill>
                <a:schemeClr val="bg1"/>
              </a:solidFill>
              <a:latin typeface="+mn-lt"/>
            </a:endParaRPr>
          </a:p>
          <a:p>
            <a:pPr marL="285750" indent="-285750">
              <a:buClr>
                <a:schemeClr val="tx2"/>
              </a:buClr>
              <a:buFont typeface="Wingdings" pitchFamily="2" charset="2"/>
              <a:buChar char="§"/>
              <a:defRPr/>
            </a:pPr>
            <a:r>
              <a:rPr lang="en-US" sz="2000" dirty="0" smtClean="0">
                <a:solidFill>
                  <a:schemeClr val="bg1"/>
                </a:solidFill>
                <a:latin typeface="+mn-lt"/>
              </a:rPr>
              <a:t>An alternate way to run the task is through CLI using command </a:t>
            </a:r>
          </a:p>
          <a:p>
            <a:pPr>
              <a:buClr>
                <a:schemeClr val="tx2"/>
              </a:buClr>
              <a:defRPr/>
            </a:pPr>
            <a:r>
              <a:rPr lang="en-US" sz="2000" dirty="0">
                <a:solidFill>
                  <a:schemeClr val="bg1"/>
                </a:solidFill>
                <a:latin typeface="+mn-lt"/>
              </a:rPr>
              <a:t> </a:t>
            </a:r>
            <a:r>
              <a:rPr lang="en-US" sz="2000" dirty="0" smtClean="0">
                <a:solidFill>
                  <a:schemeClr val="bg1"/>
                </a:solidFill>
                <a:latin typeface="+mn-lt"/>
              </a:rPr>
              <a:t>    ‘run </a:t>
            </a:r>
            <a:r>
              <a:rPr lang="en-US" sz="2000" dirty="0" err="1" smtClean="0">
                <a:solidFill>
                  <a:schemeClr val="bg1"/>
                </a:solidFill>
                <a:latin typeface="+mn-lt"/>
              </a:rPr>
              <a:t>cuc</a:t>
            </a:r>
            <a:r>
              <a:rPr lang="en-US" sz="2000" dirty="0" smtClean="0">
                <a:solidFill>
                  <a:schemeClr val="bg1"/>
                </a:solidFill>
                <a:latin typeface="+mn-lt"/>
              </a:rPr>
              <a:t> </a:t>
            </a:r>
            <a:r>
              <a:rPr lang="en-US" sz="2000" dirty="0" err="1" smtClean="0">
                <a:solidFill>
                  <a:schemeClr val="bg1"/>
                </a:solidFill>
                <a:latin typeface="+mn-lt"/>
              </a:rPr>
              <a:t>sysagent</a:t>
            </a:r>
            <a:r>
              <a:rPr lang="en-US" sz="2000" dirty="0" smtClean="0">
                <a:solidFill>
                  <a:schemeClr val="bg1"/>
                </a:solidFill>
                <a:latin typeface="+mn-lt"/>
              </a:rPr>
              <a:t> task </a:t>
            </a:r>
            <a:r>
              <a:rPr lang="en-US" sz="2000" dirty="0" err="1" smtClean="0">
                <a:solidFill>
                  <a:schemeClr val="bg1"/>
                </a:solidFill>
                <a:latin typeface="+mn-lt"/>
              </a:rPr>
              <a:t>Umss.QuotaNotificationMailTask</a:t>
            </a:r>
            <a:r>
              <a:rPr lang="en-US" sz="2000" dirty="0" smtClean="0">
                <a:solidFill>
                  <a:schemeClr val="bg1"/>
                </a:solidFill>
                <a:latin typeface="+mn-lt"/>
              </a:rPr>
              <a:t>’.</a:t>
            </a:r>
          </a:p>
          <a:p>
            <a:pPr>
              <a:buClr>
                <a:schemeClr val="tx2"/>
              </a:buClr>
              <a:defRPr/>
            </a:pPr>
            <a:endParaRPr lang="en-US" sz="2000" dirty="0" smtClean="0">
              <a:solidFill>
                <a:schemeClr val="bg1"/>
              </a:solidFill>
            </a:endParaRPr>
          </a:p>
          <a:p>
            <a:pPr marL="342900" indent="-342900">
              <a:buClr>
                <a:schemeClr val="tx2"/>
              </a:buClr>
              <a:buFont typeface="Arial" pitchFamily="34" charset="0"/>
              <a:buChar char="•"/>
              <a:defRPr/>
            </a:pPr>
            <a:r>
              <a:rPr lang="en-US" sz="2000" dirty="0" smtClean="0">
                <a:solidFill>
                  <a:schemeClr val="bg1"/>
                </a:solidFill>
              </a:rPr>
              <a:t>Administrator </a:t>
            </a:r>
            <a:r>
              <a:rPr lang="en-US" sz="2000" dirty="0">
                <a:solidFill>
                  <a:schemeClr val="bg1"/>
                </a:solidFill>
              </a:rPr>
              <a:t>can disable this task from CUCA to ward off sending notification mails.</a:t>
            </a:r>
            <a:endParaRPr lang="en-US" sz="2000" dirty="0">
              <a:solidFill>
                <a:schemeClr val="bg1"/>
              </a:solidFill>
            </a:endParaRPr>
          </a:p>
          <a:p>
            <a:pPr>
              <a:buClr>
                <a:schemeClr val="tx2"/>
              </a:buClr>
              <a:defRPr/>
            </a:pPr>
            <a:endParaRPr lang="en-US" sz="2000" dirty="0" smtClean="0">
              <a:solidFill>
                <a:schemeClr val="bg1"/>
              </a:solidFill>
            </a:endParaRPr>
          </a:p>
          <a:p>
            <a:pPr marL="342900" indent="-342900">
              <a:buClr>
                <a:schemeClr val="tx2"/>
              </a:buClr>
              <a:buFont typeface="Wingdings" pitchFamily="2" charset="2"/>
              <a:buChar char="§"/>
              <a:defRPr/>
            </a:pPr>
            <a:r>
              <a:rPr lang="en-US" sz="2000" dirty="0" smtClean="0">
                <a:solidFill>
                  <a:schemeClr val="bg1"/>
                </a:solidFill>
              </a:rPr>
              <a:t>To reduce voice </a:t>
            </a:r>
            <a:r>
              <a:rPr lang="en-US" sz="2000" dirty="0">
                <a:solidFill>
                  <a:schemeClr val="bg1"/>
                </a:solidFill>
              </a:rPr>
              <a:t>mailbox </a:t>
            </a:r>
            <a:r>
              <a:rPr lang="en-US" sz="2000" dirty="0" smtClean="0">
                <a:solidFill>
                  <a:schemeClr val="bg1"/>
                </a:solidFill>
              </a:rPr>
              <a:t>size, users need to permanently delete few of their voicemails.</a:t>
            </a:r>
          </a:p>
          <a:p>
            <a:pPr marL="342900" indent="-342900">
              <a:buClr>
                <a:schemeClr val="tx2"/>
              </a:buClr>
              <a:buFont typeface="Wingdings" pitchFamily="2" charset="2"/>
              <a:buChar char="§"/>
              <a:defRPr/>
            </a:pPr>
            <a:endParaRPr lang="en-US" sz="2000" dirty="0">
              <a:solidFill>
                <a:schemeClr val="bg1"/>
              </a:solidFill>
            </a:endParaRPr>
          </a:p>
        </p:txBody>
      </p:sp>
      <p:sp>
        <p:nvSpPr>
          <p:cNvPr id="6" name="Title 1"/>
          <p:cNvSpPr>
            <a:spLocks noGrp="1"/>
          </p:cNvSpPr>
          <p:nvPr>
            <p:ph type="title"/>
          </p:nvPr>
        </p:nvSpPr>
        <p:spPr>
          <a:xfrm>
            <a:off x="304800" y="76200"/>
            <a:ext cx="8229600" cy="609600"/>
          </a:xfrm>
        </p:spPr>
        <p:txBody>
          <a:bodyPr/>
          <a:lstStyle/>
          <a:p>
            <a:pPr>
              <a:defRPr/>
            </a:pPr>
            <a:r>
              <a:rPr lang="en-US" sz="3200" smtClean="0"/>
              <a:t>Quota Notification Mail Task</a:t>
            </a:r>
            <a:endParaRPr sz="3200" dirty="0" smtClean="0"/>
          </a:p>
        </p:txBody>
      </p:sp>
    </p:spTree>
    <p:extLst>
      <p:ext uri="{BB962C8B-B14F-4D97-AF65-F5344CB8AC3E}">
        <p14:creationId xmlns:p14="http://schemas.microsoft.com/office/powerpoint/2010/main" val="318745739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3800" smtClean="0"/>
              <a:t>Task Results</a:t>
            </a:r>
            <a:endParaRPr sz="3800" dirty="0"/>
          </a:p>
        </p:txBody>
      </p:sp>
    </p:spTree>
    <p:extLst>
      <p:ext uri="{BB962C8B-B14F-4D97-AF65-F5344CB8AC3E}">
        <p14:creationId xmlns:p14="http://schemas.microsoft.com/office/powerpoint/2010/main" val="298881066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762000"/>
            <a:ext cx="8407400" cy="923330"/>
          </a:xfrm>
          <a:prstGeom prst="rect">
            <a:avLst/>
          </a:prstGeom>
        </p:spPr>
        <p:txBody>
          <a:bodyPr wrap="square">
            <a:spAutoFit/>
          </a:bodyPr>
          <a:lstStyle/>
          <a:p>
            <a:pPr marL="285750" indent="-285750">
              <a:lnSpc>
                <a:spcPct val="150000"/>
              </a:lnSpc>
              <a:buClr>
                <a:schemeClr val="tx2"/>
              </a:buClr>
              <a:buFont typeface="Wingdings" pitchFamily="2" charset="2"/>
              <a:buChar char="§"/>
              <a:defRPr/>
            </a:pPr>
            <a:r>
              <a:rPr lang="en-US" smtClean="0">
                <a:solidFill>
                  <a:schemeClr val="bg1"/>
                </a:solidFill>
                <a:latin typeface="+mn-lt"/>
              </a:rPr>
              <a:t>Go to ‘Task Management’ page.</a:t>
            </a:r>
          </a:p>
          <a:p>
            <a:pPr marL="285750" indent="-285750">
              <a:lnSpc>
                <a:spcPct val="150000"/>
              </a:lnSpc>
              <a:buClr>
                <a:schemeClr val="tx2"/>
              </a:buClr>
              <a:buFont typeface="Wingdings" pitchFamily="2" charset="2"/>
              <a:buChar char="§"/>
              <a:defRPr/>
            </a:pPr>
            <a:r>
              <a:rPr lang="en-US" smtClean="0">
                <a:solidFill>
                  <a:schemeClr val="bg1"/>
                </a:solidFill>
                <a:latin typeface="+mn-lt"/>
              </a:rPr>
              <a:t>Click on ‘Quota Notification Mail’ task.</a:t>
            </a:r>
          </a:p>
        </p:txBody>
      </p:sp>
      <p:sp>
        <p:nvSpPr>
          <p:cNvPr id="7" name="Title 1"/>
          <p:cNvSpPr>
            <a:spLocks noGrp="1"/>
          </p:cNvSpPr>
          <p:nvPr>
            <p:ph type="title"/>
          </p:nvPr>
        </p:nvSpPr>
        <p:spPr>
          <a:xfrm>
            <a:off x="304800" y="0"/>
            <a:ext cx="8229600" cy="609600"/>
          </a:xfrm>
        </p:spPr>
        <p:txBody>
          <a:bodyPr/>
          <a:lstStyle/>
          <a:p>
            <a:pPr>
              <a:defRPr/>
            </a:pPr>
            <a:r>
              <a:rPr lang="en-US" sz="3200" smtClean="0"/>
              <a:t>Task results</a:t>
            </a:r>
            <a:endParaRPr sz="3200"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733550"/>
            <a:ext cx="8370887"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47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73075" y="2438400"/>
            <a:ext cx="7940675" cy="3962400"/>
          </a:xfrm>
        </p:spPr>
        <p:txBody>
          <a:bodyPr>
            <a:normAutofit/>
          </a:bodyPr>
          <a:lstStyle/>
          <a:p>
            <a:pPr marL="274320" indent="-274320" algn="ctr" fontAlgn="auto">
              <a:spcBef>
                <a:spcPct val="0"/>
              </a:spcBef>
              <a:spcAft>
                <a:spcPts val="0"/>
              </a:spcAft>
              <a:buClrTx/>
              <a:buSzTx/>
              <a:buFontTx/>
              <a:buNone/>
              <a:defRPr/>
            </a:pPr>
            <a:r>
              <a:rPr sz="2800" b="1" i="1" dirty="0" smtClean="0">
                <a:solidFill>
                  <a:schemeClr val="bg2">
                    <a:lumMod val="20000"/>
                    <a:lumOff val="80000"/>
                  </a:schemeClr>
                </a:solidFill>
                <a:ea typeface="MS PGothic" pitchFamily="34" charset="-128"/>
              </a:rPr>
              <a:t>Notice</a:t>
            </a:r>
          </a:p>
          <a:p>
            <a:pPr marL="274320" indent="-274320" algn="ctr" fontAlgn="auto">
              <a:spcBef>
                <a:spcPct val="0"/>
              </a:spcBef>
              <a:spcAft>
                <a:spcPts val="0"/>
              </a:spcAft>
              <a:buClrTx/>
              <a:buSzTx/>
              <a:buFontTx/>
              <a:buNone/>
              <a:defRPr/>
            </a:pPr>
            <a:endParaRPr b="1" i="1" dirty="0" smtClean="0">
              <a:solidFill>
                <a:schemeClr val="bg2">
                  <a:lumMod val="20000"/>
                  <a:lumOff val="80000"/>
                </a:schemeClr>
              </a:solidFill>
              <a:ea typeface="MS PGothic" pitchFamily="34" charset="-128"/>
            </a:endParaRPr>
          </a:p>
          <a:p>
            <a:pPr marL="274320" indent="-274320" algn="ctr" fontAlgn="auto">
              <a:spcBef>
                <a:spcPct val="0"/>
              </a:spcBef>
              <a:spcAft>
                <a:spcPts val="0"/>
              </a:spcAft>
              <a:buClrTx/>
              <a:buSzTx/>
              <a:buFontTx/>
              <a:buNone/>
              <a:defRPr/>
            </a:pPr>
            <a:r>
              <a:rPr b="1" i="1" dirty="0" smtClean="0">
                <a:solidFill>
                  <a:schemeClr val="bg2">
                    <a:lumMod val="20000"/>
                    <a:lumOff val="80000"/>
                  </a:schemeClr>
                </a:solidFill>
                <a:ea typeface="MS PGothic" pitchFamily="34" charset="-128"/>
              </a:rPr>
              <a:t>The information in this presentation is provided under Non-Disclosure agreement and should be treated as Cisco Confidential. Under no circumstances is this information to be shared further without the express consent of Cisco.  </a:t>
            </a:r>
          </a:p>
          <a:p>
            <a:pPr marL="274320" indent="-274320" algn="ctr" fontAlgn="auto">
              <a:spcBef>
                <a:spcPct val="0"/>
              </a:spcBef>
              <a:spcAft>
                <a:spcPts val="0"/>
              </a:spcAft>
              <a:buClrTx/>
              <a:buSzTx/>
              <a:buFontTx/>
              <a:buNone/>
              <a:defRPr/>
            </a:pPr>
            <a:endParaRPr b="1" i="1" dirty="0" smtClean="0">
              <a:solidFill>
                <a:schemeClr val="bg2">
                  <a:lumMod val="20000"/>
                  <a:lumOff val="80000"/>
                </a:schemeClr>
              </a:solidFill>
              <a:ea typeface="MS PGothic" pitchFamily="34" charset="-128"/>
            </a:endParaRPr>
          </a:p>
          <a:p>
            <a:pPr marL="274320" indent="-274320" algn="ctr" fontAlgn="auto">
              <a:spcBef>
                <a:spcPct val="0"/>
              </a:spcBef>
              <a:spcAft>
                <a:spcPts val="0"/>
              </a:spcAft>
              <a:buClrTx/>
              <a:buSzTx/>
              <a:buFontTx/>
              <a:buNone/>
              <a:defRPr/>
            </a:pPr>
            <a:r>
              <a:rPr b="1" i="1" dirty="0" smtClean="0">
                <a:solidFill>
                  <a:schemeClr val="bg2">
                    <a:lumMod val="20000"/>
                    <a:lumOff val="80000"/>
                  </a:schemeClr>
                </a:solidFill>
                <a:ea typeface="MS PGothic" pitchFamily="34" charset="-128"/>
              </a:rPr>
              <a:t>Any roadmap item is subject to change at the sole discretion of  Cisco, and Cisco will have no liability for delay in the delivery or failure to deliver any of the products or features set forth in this document.</a:t>
            </a:r>
          </a:p>
        </p:txBody>
      </p:sp>
      <p:grpSp>
        <p:nvGrpSpPr>
          <p:cNvPr id="28675" name="Group 6"/>
          <p:cNvGrpSpPr>
            <a:grpSpLocks/>
          </p:cNvGrpSpPr>
          <p:nvPr/>
        </p:nvGrpSpPr>
        <p:grpSpPr bwMode="auto">
          <a:xfrm>
            <a:off x="3348038" y="692150"/>
            <a:ext cx="2101850" cy="1116013"/>
            <a:chOff x="3272" y="1316"/>
            <a:chExt cx="1889" cy="1002"/>
          </a:xfrm>
        </p:grpSpPr>
        <p:sp>
          <p:nvSpPr>
            <p:cNvPr id="28676"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7"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678"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9"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0"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1"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2"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3"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4"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5"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6"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7"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8"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9"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90"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609600"/>
            <a:ext cx="8407400" cy="646331"/>
          </a:xfrm>
          <a:prstGeom prst="rect">
            <a:avLst/>
          </a:prstGeom>
        </p:spPr>
        <p:txBody>
          <a:bodyPr wrap="square">
            <a:spAutoFit/>
          </a:bodyPr>
          <a:lstStyle/>
          <a:p>
            <a:pPr marL="285750" indent="-285750">
              <a:buClr>
                <a:schemeClr val="tx2"/>
              </a:buClr>
              <a:buFont typeface="Wingdings" pitchFamily="2" charset="2"/>
              <a:buChar char="§"/>
              <a:defRPr/>
            </a:pPr>
            <a:r>
              <a:rPr lang="en-US" smtClean="0">
                <a:solidFill>
                  <a:schemeClr val="bg1"/>
                </a:solidFill>
                <a:latin typeface="+mn-lt"/>
              </a:rPr>
              <a:t>On ‘Task Definition Basics’ page select an appropriate entry of task results for more details.</a:t>
            </a:r>
          </a:p>
        </p:txBody>
      </p:sp>
      <p:sp>
        <p:nvSpPr>
          <p:cNvPr id="7" name="Title 1"/>
          <p:cNvSpPr>
            <a:spLocks noGrp="1"/>
          </p:cNvSpPr>
          <p:nvPr>
            <p:ph type="title"/>
          </p:nvPr>
        </p:nvSpPr>
        <p:spPr>
          <a:xfrm>
            <a:off x="304800" y="0"/>
            <a:ext cx="8229600" cy="609600"/>
          </a:xfrm>
        </p:spPr>
        <p:txBody>
          <a:bodyPr/>
          <a:lstStyle/>
          <a:p>
            <a:pPr>
              <a:defRPr/>
            </a:pPr>
            <a:r>
              <a:rPr lang="en-US" sz="3200" smtClean="0"/>
              <a:t>Task results (cont…)</a:t>
            </a:r>
            <a:endParaRPr sz="3200"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1" y="1314450"/>
            <a:ext cx="83312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715000"/>
            <a:ext cx="8178800" cy="553998"/>
          </a:xfrm>
          <a:prstGeom prst="rect">
            <a:avLst/>
          </a:prstGeom>
          <a:noFill/>
        </p:spPr>
        <p:txBody>
          <a:bodyPr wrap="square" rtlCol="0">
            <a:spAutoFit/>
          </a:bodyPr>
          <a:lstStyle/>
          <a:p>
            <a:r>
              <a:rPr lang="en-US" sz="1600">
                <a:gradFill>
                  <a:gsLst>
                    <a:gs pos="0">
                      <a:srgbClr val="00B2F0"/>
                    </a:gs>
                    <a:gs pos="44000">
                      <a:srgbClr val="40FFFE"/>
                    </a:gs>
                    <a:gs pos="100000">
                      <a:srgbClr val="96CA4B"/>
                    </a:gs>
                  </a:gsLst>
                  <a:lin ang="4800000" scaled="0"/>
                </a:gradFill>
                <a:latin typeface="+mj-lt"/>
                <a:ea typeface="+mj-ea"/>
                <a:cs typeface="+mj-cs"/>
              </a:rPr>
              <a:t>Note:</a:t>
            </a:r>
            <a:r>
              <a:rPr lang="en-US" sz="1400" smtClean="0">
                <a:solidFill>
                  <a:schemeClr val="bg2"/>
                </a:solidFill>
                <a:latin typeface="+mn-lt"/>
              </a:rPr>
              <a:t> As per the above results, only one user’s mailbox has exceeded the warning quota. Hence only 1 notification mail is sent.</a:t>
            </a:r>
            <a:endParaRPr lang="en-US" sz="1400">
              <a:solidFill>
                <a:schemeClr val="bg2"/>
              </a:solidFill>
              <a:latin typeface="+mn-lt"/>
            </a:endParaRPr>
          </a:p>
        </p:txBody>
      </p:sp>
    </p:spTree>
    <p:extLst>
      <p:ext uri="{BB962C8B-B14F-4D97-AF65-F5344CB8AC3E}">
        <p14:creationId xmlns:p14="http://schemas.microsoft.com/office/powerpoint/2010/main" val="3201124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3800" smtClean="0"/>
              <a:t>Notification Mail Template</a:t>
            </a:r>
            <a:endParaRPr sz="3800" dirty="0"/>
          </a:p>
        </p:txBody>
      </p:sp>
    </p:spTree>
    <p:extLst>
      <p:ext uri="{BB962C8B-B14F-4D97-AF65-F5344CB8AC3E}">
        <p14:creationId xmlns:p14="http://schemas.microsoft.com/office/powerpoint/2010/main" val="298881066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p:cNvSpPr>
            <a:spLocks noGrp="1"/>
          </p:cNvSpPr>
          <p:nvPr>
            <p:ph idx="1"/>
          </p:nvPr>
        </p:nvSpPr>
        <p:spPr>
          <a:xfrm>
            <a:off x="228600" y="136525"/>
            <a:ext cx="9144000" cy="625475"/>
          </a:xfrm>
        </p:spPr>
        <p:txBody>
          <a:bodyPr/>
          <a:lstStyle/>
          <a:p>
            <a:pPr marL="749300" lvl="1" indent="-342900">
              <a:buFont typeface="Wingdings" pitchFamily="2" charset="2"/>
              <a:buChar char="ü"/>
            </a:pPr>
            <a:endParaRPr dirty="0" smtClean="0"/>
          </a:p>
          <a:p>
            <a:pPr marL="749300" lvl="1" indent="-342900">
              <a:buFont typeface="Wingdings" pitchFamily="2" charset="2"/>
              <a:buChar char="ü"/>
            </a:pPr>
            <a:endParaRPr dirty="0" smtClean="0"/>
          </a:p>
        </p:txBody>
      </p:sp>
      <p:sp>
        <p:nvSpPr>
          <p:cNvPr id="6" name="Title 1"/>
          <p:cNvSpPr>
            <a:spLocks noGrp="1"/>
          </p:cNvSpPr>
          <p:nvPr>
            <p:ph type="title"/>
          </p:nvPr>
        </p:nvSpPr>
        <p:spPr>
          <a:xfrm>
            <a:off x="228600" y="76200"/>
            <a:ext cx="8408158" cy="609600"/>
          </a:xfrm>
        </p:spPr>
        <p:txBody>
          <a:bodyPr/>
          <a:lstStyle/>
          <a:p>
            <a:pPr>
              <a:defRPr/>
            </a:pPr>
            <a:r>
              <a:rPr sz="3000"/>
              <a:t>N</a:t>
            </a:r>
            <a:r>
              <a:rPr sz="3000" smtClean="0"/>
              <a:t>otification mail received with default template</a:t>
            </a:r>
            <a:endParaRPr sz="3000" dirty="0"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4400"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8178800" cy="1200329"/>
          </a:xfrm>
          <a:prstGeom prst="rect">
            <a:avLst/>
          </a:prstGeom>
        </p:spPr>
        <p:txBody>
          <a:bodyPr>
            <a:spAutoFit/>
          </a:bodyPr>
          <a:lstStyle/>
          <a:p>
            <a:pPr>
              <a:buClr>
                <a:schemeClr val="tx2"/>
              </a:buCl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endParaRPr>
          </a:p>
          <a:p>
            <a:pPr>
              <a:defRPr/>
            </a:pPr>
            <a:endParaRPr lang="en-US" dirty="0">
              <a:solidFill>
                <a:schemeClr val="bg1"/>
              </a:solidFill>
              <a:latin typeface="+mn-lt"/>
            </a:endParaRPr>
          </a:p>
        </p:txBody>
      </p:sp>
      <p:sp>
        <p:nvSpPr>
          <p:cNvPr id="9" name="Title 1"/>
          <p:cNvSpPr>
            <a:spLocks noGrp="1"/>
          </p:cNvSpPr>
          <p:nvPr>
            <p:ph type="title"/>
          </p:nvPr>
        </p:nvSpPr>
        <p:spPr>
          <a:xfrm>
            <a:off x="228600" y="76200"/>
            <a:ext cx="9067800" cy="609600"/>
          </a:xfrm>
        </p:spPr>
        <p:txBody>
          <a:bodyPr/>
          <a:lstStyle/>
          <a:p>
            <a:pPr>
              <a:defRPr/>
            </a:pPr>
            <a:r>
              <a:rPr lang="en-US" sz="3000" smtClean="0"/>
              <a:t>Notification </a:t>
            </a:r>
            <a:r>
              <a:rPr lang="en-US" sz="3000"/>
              <a:t>mail </a:t>
            </a:r>
            <a:r>
              <a:rPr lang="en-US" sz="3000" smtClean="0"/>
              <a:t>received with </a:t>
            </a:r>
            <a:r>
              <a:rPr lang="en-US" sz="3000"/>
              <a:t>c</a:t>
            </a:r>
            <a:r>
              <a:rPr lang="en-US" sz="3000" smtClean="0"/>
              <a:t>ustomized </a:t>
            </a:r>
            <a:r>
              <a:rPr lang="en-US" sz="3000"/>
              <a:t>template</a:t>
            </a:r>
            <a:endParaRPr sz="3000"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371600"/>
            <a:ext cx="838358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dirty="0" smtClean="0"/>
              <a:t>Rest API's</a:t>
            </a:r>
            <a:endParaRPr dirty="0"/>
          </a:p>
        </p:txBody>
      </p:sp>
    </p:spTree>
    <p:extLst>
      <p:ext uri="{BB962C8B-B14F-4D97-AF65-F5344CB8AC3E}">
        <p14:creationId xmlns:p14="http://schemas.microsoft.com/office/powerpoint/2010/main" val="7733099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dirty="0" smtClean="0"/>
              <a:t>Introduction</a:t>
            </a:r>
            <a:endParaRPr sz="3200" dirty="0"/>
          </a:p>
        </p:txBody>
      </p:sp>
      <p:sp>
        <p:nvSpPr>
          <p:cNvPr id="89092" name="Rectangle 7"/>
          <p:cNvSpPr>
            <a:spLocks noChangeArrowheads="1"/>
          </p:cNvSpPr>
          <p:nvPr/>
        </p:nvSpPr>
        <p:spPr bwMode="auto">
          <a:xfrm>
            <a:off x="381000" y="914400"/>
            <a:ext cx="8534400" cy="5355312"/>
          </a:xfrm>
          <a:prstGeom prst="rect">
            <a:avLst/>
          </a:prstGeom>
          <a:noFill/>
          <a:ln w="9525">
            <a:noFill/>
            <a:miter lim="800000"/>
            <a:headEnd/>
            <a:tailEnd/>
          </a:ln>
        </p:spPr>
        <p:txBody>
          <a:bodyPr>
            <a:spAutoFit/>
          </a:bodyPr>
          <a:lstStyle/>
          <a:p>
            <a:pPr marL="285750" indent="-285750">
              <a:buClr>
                <a:schemeClr val="accent2">
                  <a:lumMod val="75000"/>
                </a:schemeClr>
              </a:buClr>
              <a:buFont typeface="Wingdings" pitchFamily="2" charset="2"/>
              <a:buChar char="§"/>
              <a:defRPr/>
            </a:pPr>
            <a:r>
              <a:rPr lang="en-US" dirty="0" smtClean="0">
                <a:solidFill>
                  <a:schemeClr val="bg1"/>
                </a:solidFill>
                <a:latin typeface="+mn-lt"/>
              </a:rPr>
              <a:t>Voice Mailbox Quota Notification provides </a:t>
            </a:r>
            <a:r>
              <a:rPr lang="en-US" dirty="0">
                <a:solidFill>
                  <a:schemeClr val="bg1"/>
                </a:solidFill>
                <a:latin typeface="+mn-lt"/>
              </a:rPr>
              <a:t>2</a:t>
            </a:r>
            <a:r>
              <a:rPr lang="en-US" dirty="0" smtClean="0">
                <a:solidFill>
                  <a:schemeClr val="bg1"/>
                </a:solidFill>
                <a:latin typeface="+mn-lt"/>
              </a:rPr>
              <a:t> rest API’s which are capable of </a:t>
            </a:r>
            <a:r>
              <a:rPr lang="en-US" dirty="0" err="1" smtClean="0">
                <a:solidFill>
                  <a:schemeClr val="bg1"/>
                </a:solidFill>
                <a:latin typeface="+mn-lt"/>
              </a:rPr>
              <a:t>retreiving</a:t>
            </a:r>
            <a:r>
              <a:rPr lang="en-US" dirty="0" smtClean="0">
                <a:solidFill>
                  <a:schemeClr val="bg1"/>
                </a:solidFill>
                <a:latin typeface="+mn-lt"/>
              </a:rPr>
              <a:t> and updating the quota alert text with specified language. Admin </a:t>
            </a:r>
            <a:r>
              <a:rPr lang="en-US" dirty="0">
                <a:solidFill>
                  <a:schemeClr val="bg1"/>
                </a:solidFill>
                <a:latin typeface="+mn-lt"/>
              </a:rPr>
              <a:t>credentials need to be provided to access the </a:t>
            </a:r>
            <a:r>
              <a:rPr lang="en-US" dirty="0" smtClean="0">
                <a:solidFill>
                  <a:schemeClr val="bg1"/>
                </a:solidFill>
                <a:latin typeface="+mn-lt"/>
              </a:rPr>
              <a:t>details.</a:t>
            </a:r>
          </a:p>
          <a:p>
            <a:pPr>
              <a:defRPr/>
            </a:pPr>
            <a:endParaRPr lang="en-US" dirty="0" smtClean="0">
              <a:solidFill>
                <a:schemeClr val="bg1"/>
              </a:solidFill>
              <a:latin typeface="+mn-lt"/>
            </a:endParaRPr>
          </a:p>
          <a:p>
            <a:pPr>
              <a:defRPr/>
            </a:pPr>
            <a:r>
              <a:rPr lang="en-US" dirty="0" smtClean="0">
                <a:solidFill>
                  <a:schemeClr val="bg1"/>
                </a:solidFill>
                <a:latin typeface="+mn-lt"/>
              </a:rPr>
              <a:t>GET API:</a:t>
            </a:r>
            <a:endParaRPr lang="en-US" dirty="0">
              <a:solidFill>
                <a:schemeClr val="bg1"/>
              </a:solidFill>
              <a:latin typeface="+mn-lt"/>
              <a:hlinkClick r:id="rId3"/>
            </a:endParaRPr>
          </a:p>
          <a:p>
            <a:pPr>
              <a:defRPr/>
            </a:pPr>
            <a:endParaRPr lang="en-US" dirty="0" smtClean="0">
              <a:solidFill>
                <a:schemeClr val="bg1"/>
              </a:solidFill>
              <a:latin typeface="+mn-lt"/>
              <a:hlinkClick r:id="rId3"/>
            </a:endParaRPr>
          </a:p>
          <a:p>
            <a:pPr marL="342900" indent="-342900">
              <a:buClr>
                <a:schemeClr val="accent2">
                  <a:lumMod val="75000"/>
                </a:schemeClr>
              </a:buClr>
              <a:buFont typeface="Wingdings" pitchFamily="2" charset="2"/>
              <a:buChar char="§"/>
              <a:defRPr/>
            </a:pPr>
            <a:r>
              <a:rPr lang="en-US" sz="1700" b="1" dirty="0" smtClean="0">
                <a:solidFill>
                  <a:schemeClr val="bg1"/>
                </a:solidFill>
                <a:latin typeface="+mn-lt"/>
                <a:hlinkClick r:id="rId3"/>
              </a:rPr>
              <a:t>/</a:t>
            </a:r>
            <a:r>
              <a:rPr lang="en-US" sz="1700" b="1" dirty="0" err="1" smtClean="0">
                <a:solidFill>
                  <a:schemeClr val="bg1"/>
                </a:solidFill>
                <a:latin typeface="+mn-lt"/>
                <a:hlinkClick r:id="rId3"/>
              </a:rPr>
              <a:t>vmrest</a:t>
            </a:r>
            <a:r>
              <a:rPr lang="en-US" sz="1700" b="1" dirty="0" smtClean="0">
                <a:solidFill>
                  <a:schemeClr val="bg1"/>
                </a:solidFill>
                <a:latin typeface="+mn-lt"/>
                <a:hlinkClick r:id="rId3"/>
              </a:rPr>
              <a:t>/</a:t>
            </a:r>
            <a:r>
              <a:rPr lang="en-US" sz="1700" b="1" dirty="0" err="1" smtClean="0">
                <a:solidFill>
                  <a:schemeClr val="bg1"/>
                </a:solidFill>
                <a:latin typeface="+mn-lt"/>
                <a:hlinkClick r:id="rId3"/>
              </a:rPr>
              <a:t>mailboxquotatexts</a:t>
            </a:r>
            <a:r>
              <a:rPr lang="en-US" sz="1700" b="1" dirty="0" smtClean="0">
                <a:solidFill>
                  <a:schemeClr val="bg1"/>
                </a:solidFill>
                <a:latin typeface="+mn-lt"/>
              </a:rPr>
              <a:t> </a:t>
            </a:r>
            <a:r>
              <a:rPr lang="en-US" sz="1700" dirty="0" smtClean="0">
                <a:solidFill>
                  <a:schemeClr val="bg1"/>
                </a:solidFill>
                <a:latin typeface="+mn-lt"/>
              </a:rPr>
              <a:t>(Ex - </a:t>
            </a:r>
            <a:r>
              <a:rPr lang="en-US" sz="1700" dirty="0" smtClean="0">
                <a:solidFill>
                  <a:schemeClr val="bg1"/>
                </a:solidFill>
                <a:latin typeface="+mn-lt"/>
                <a:hlinkClick r:id="rId4"/>
              </a:rPr>
              <a:t>https://sea-ngn-25/vmrest/mailboxquotatexts</a:t>
            </a:r>
            <a:r>
              <a:rPr lang="en-US" sz="1700" dirty="0" smtClean="0">
                <a:solidFill>
                  <a:schemeClr val="bg1"/>
                </a:solidFill>
                <a:latin typeface="+mn-lt"/>
              </a:rPr>
              <a:t>) </a:t>
            </a:r>
            <a:r>
              <a:rPr lang="en-US" dirty="0" smtClean="0">
                <a:solidFill>
                  <a:schemeClr val="bg1"/>
                </a:solidFill>
                <a:latin typeface="+mn-lt"/>
              </a:rPr>
              <a:t>– </a:t>
            </a:r>
          </a:p>
          <a:p>
            <a:pPr>
              <a:buClr>
                <a:schemeClr val="accent2">
                  <a:lumMod val="75000"/>
                </a:schemeClr>
              </a:buClr>
              <a:defRPr/>
            </a:pPr>
            <a:r>
              <a:rPr lang="en-US" dirty="0" smtClean="0">
                <a:solidFill>
                  <a:schemeClr val="bg1"/>
                </a:solidFill>
                <a:latin typeface="+mn-lt"/>
              </a:rPr>
              <a:t>      used to fetch the list of mailbox quota alert templates.</a:t>
            </a:r>
          </a:p>
          <a:p>
            <a:pPr>
              <a:buClr>
                <a:schemeClr val="accent2">
                  <a:lumMod val="75000"/>
                </a:schemeClr>
              </a:buClr>
              <a:defRPr/>
            </a:pPr>
            <a:endParaRPr lang="en-US" dirty="0" smtClean="0">
              <a:solidFill>
                <a:schemeClr val="bg1"/>
              </a:solidFill>
              <a:latin typeface="+mn-lt"/>
            </a:endParaRPr>
          </a:p>
          <a:p>
            <a:pPr marL="342900" indent="-342900">
              <a:buClr>
                <a:schemeClr val="accent2">
                  <a:lumMod val="75000"/>
                </a:schemeClr>
              </a:buClr>
              <a:buFont typeface="Wingdings" pitchFamily="2" charset="2"/>
              <a:buChar char="§"/>
              <a:defRPr/>
            </a:pPr>
            <a:r>
              <a:rPr lang="en-US" sz="1700" b="1" u="sng" dirty="0" err="1">
                <a:solidFill>
                  <a:schemeClr val="bg1"/>
                </a:solidFill>
                <a:latin typeface="+mn-lt"/>
                <a:hlinkClick r:id="rId5"/>
              </a:rPr>
              <a:t>vmrest</a:t>
            </a:r>
            <a:r>
              <a:rPr lang="en-US" sz="1700" b="1" u="sng" dirty="0">
                <a:solidFill>
                  <a:schemeClr val="bg1"/>
                </a:solidFill>
                <a:latin typeface="+mn-lt"/>
                <a:hlinkClick r:id="rId5"/>
              </a:rPr>
              <a:t>/</a:t>
            </a:r>
            <a:r>
              <a:rPr lang="en-US" sz="1700" b="1" u="sng" dirty="0" err="1">
                <a:solidFill>
                  <a:schemeClr val="bg1"/>
                </a:solidFill>
                <a:latin typeface="+mn-lt"/>
                <a:hlinkClick r:id="rId5"/>
              </a:rPr>
              <a:t>mailboxquotatexts</a:t>
            </a:r>
            <a:r>
              <a:rPr lang="en-US" sz="1700" b="1" u="sng" dirty="0">
                <a:solidFill>
                  <a:schemeClr val="bg1"/>
                </a:solidFill>
                <a:latin typeface="+mn-lt"/>
                <a:hlinkClick r:id="rId5"/>
              </a:rPr>
              <a:t>/&lt;</a:t>
            </a:r>
            <a:r>
              <a:rPr lang="en-US" sz="1700" b="1" u="sng" dirty="0" err="1">
                <a:solidFill>
                  <a:schemeClr val="bg1"/>
                </a:solidFill>
                <a:latin typeface="+mn-lt"/>
                <a:hlinkClick r:id="rId5"/>
              </a:rPr>
              <a:t>mailboxQuotaTextObjectId</a:t>
            </a:r>
            <a:r>
              <a:rPr lang="en-US" sz="1700" b="1" u="sng" dirty="0">
                <a:solidFill>
                  <a:schemeClr val="bg1"/>
                </a:solidFill>
                <a:latin typeface="+mn-lt"/>
                <a:hlinkClick r:id="rId5"/>
              </a:rPr>
              <a:t>&gt;</a:t>
            </a:r>
            <a:r>
              <a:rPr lang="en-US" sz="1700" dirty="0">
                <a:solidFill>
                  <a:schemeClr val="bg1"/>
                </a:solidFill>
                <a:latin typeface="+mn-lt"/>
              </a:rPr>
              <a:t> (Ex - </a:t>
            </a:r>
            <a:r>
              <a:rPr lang="en-US" sz="1700" dirty="0">
                <a:solidFill>
                  <a:schemeClr val="bg1"/>
                </a:solidFill>
                <a:latin typeface="+mn-lt"/>
                <a:hlinkClick r:id="rId6"/>
              </a:rPr>
              <a:t>https://sea-ngn-25/vmrest/mailboxquotatexts/&lt;mailboxQuotaTextObjectId&gt;</a:t>
            </a:r>
            <a:r>
              <a:rPr lang="en-US" sz="1700" dirty="0">
                <a:solidFill>
                  <a:schemeClr val="bg1"/>
                </a:solidFill>
                <a:latin typeface="+mn-lt"/>
              </a:rPr>
              <a:t>) </a:t>
            </a:r>
            <a:r>
              <a:rPr lang="en-US" dirty="0" smtClean="0">
                <a:solidFill>
                  <a:schemeClr val="bg1"/>
                </a:solidFill>
                <a:latin typeface="+mn-lt"/>
              </a:rPr>
              <a:t>– </a:t>
            </a:r>
          </a:p>
          <a:p>
            <a:pPr>
              <a:buClr>
                <a:schemeClr val="accent2">
                  <a:lumMod val="75000"/>
                </a:schemeClr>
              </a:buClr>
              <a:defRPr/>
            </a:pPr>
            <a:r>
              <a:rPr lang="en-US" dirty="0">
                <a:solidFill>
                  <a:schemeClr val="bg1"/>
                </a:solidFill>
                <a:latin typeface="+mn-lt"/>
              </a:rPr>
              <a:t> </a:t>
            </a:r>
            <a:r>
              <a:rPr lang="en-US" dirty="0" smtClean="0">
                <a:solidFill>
                  <a:schemeClr val="bg1"/>
                </a:solidFill>
                <a:latin typeface="+mn-lt"/>
              </a:rPr>
              <a:t>     used </a:t>
            </a:r>
            <a:r>
              <a:rPr lang="en-US" dirty="0">
                <a:solidFill>
                  <a:schemeClr val="bg1"/>
                </a:solidFill>
                <a:latin typeface="+mn-lt"/>
              </a:rPr>
              <a:t>to </a:t>
            </a:r>
            <a:r>
              <a:rPr lang="en-US" dirty="0" smtClean="0">
                <a:solidFill>
                  <a:schemeClr val="bg1"/>
                </a:solidFill>
                <a:latin typeface="+mn-lt"/>
              </a:rPr>
              <a:t>fetch the language specific quota alert template.</a:t>
            </a:r>
          </a:p>
          <a:p>
            <a:pPr>
              <a:defRPr/>
            </a:pPr>
            <a:endParaRPr lang="en-US" dirty="0">
              <a:solidFill>
                <a:schemeClr val="bg1"/>
              </a:solidFill>
              <a:latin typeface="+mn-lt"/>
            </a:endParaRPr>
          </a:p>
          <a:p>
            <a:pPr>
              <a:defRPr/>
            </a:pPr>
            <a:r>
              <a:rPr lang="en-US" dirty="0" smtClean="0">
                <a:solidFill>
                  <a:schemeClr val="bg1"/>
                </a:solidFill>
                <a:latin typeface="+mn-lt"/>
              </a:rPr>
              <a:t>PUT API:</a:t>
            </a:r>
          </a:p>
          <a:p>
            <a:pPr>
              <a:defRPr/>
            </a:pPr>
            <a:endParaRPr lang="en-US" dirty="0">
              <a:solidFill>
                <a:schemeClr val="bg1"/>
              </a:solidFill>
              <a:latin typeface="+mn-lt"/>
            </a:endParaRPr>
          </a:p>
          <a:p>
            <a:pPr marL="342900" indent="-342900">
              <a:buClr>
                <a:schemeClr val="accent2">
                  <a:lumMod val="75000"/>
                </a:schemeClr>
              </a:buClr>
              <a:buFont typeface="Wingdings" pitchFamily="2" charset="2"/>
              <a:buChar char="§"/>
              <a:defRPr/>
            </a:pPr>
            <a:r>
              <a:rPr lang="en-US" sz="1700" b="1" u="sng" dirty="0" err="1" smtClean="0">
                <a:solidFill>
                  <a:schemeClr val="bg1"/>
                </a:solidFill>
                <a:latin typeface="+mn-lt"/>
                <a:hlinkClick r:id="rId5"/>
              </a:rPr>
              <a:t>vmrest</a:t>
            </a:r>
            <a:r>
              <a:rPr lang="en-US" sz="1700" b="1" u="sng" dirty="0" smtClean="0">
                <a:solidFill>
                  <a:schemeClr val="bg1"/>
                </a:solidFill>
                <a:latin typeface="+mn-lt"/>
                <a:hlinkClick r:id="rId5"/>
              </a:rPr>
              <a:t>/</a:t>
            </a:r>
            <a:r>
              <a:rPr lang="en-US" sz="1700" b="1" u="sng" dirty="0" err="1" smtClean="0">
                <a:solidFill>
                  <a:schemeClr val="bg1"/>
                </a:solidFill>
                <a:latin typeface="+mn-lt"/>
                <a:hlinkClick r:id="rId5"/>
              </a:rPr>
              <a:t>mailboxquotatexts</a:t>
            </a:r>
            <a:r>
              <a:rPr lang="en-US" sz="1700" b="1" u="sng" dirty="0" smtClean="0">
                <a:solidFill>
                  <a:schemeClr val="bg1"/>
                </a:solidFill>
                <a:latin typeface="+mn-lt"/>
                <a:hlinkClick r:id="rId5"/>
              </a:rPr>
              <a:t>/&lt;</a:t>
            </a:r>
            <a:r>
              <a:rPr lang="en-US" sz="1700" b="1" u="sng" dirty="0" err="1" smtClean="0">
                <a:solidFill>
                  <a:schemeClr val="bg1"/>
                </a:solidFill>
                <a:latin typeface="+mn-lt"/>
                <a:hlinkClick r:id="rId5"/>
              </a:rPr>
              <a:t>mailboxQuotaTextObjectId</a:t>
            </a:r>
            <a:r>
              <a:rPr lang="en-US" sz="1700" b="1" u="sng" dirty="0" smtClean="0">
                <a:solidFill>
                  <a:schemeClr val="bg1"/>
                </a:solidFill>
                <a:latin typeface="+mn-lt"/>
                <a:hlinkClick r:id="rId5"/>
              </a:rPr>
              <a:t>&gt;</a:t>
            </a:r>
            <a:r>
              <a:rPr lang="en-US" sz="1700" dirty="0" smtClean="0">
                <a:solidFill>
                  <a:schemeClr val="bg1"/>
                </a:solidFill>
                <a:latin typeface="+mn-lt"/>
              </a:rPr>
              <a:t> (Ex - </a:t>
            </a:r>
            <a:r>
              <a:rPr lang="en-US" sz="1700" dirty="0" smtClean="0">
                <a:solidFill>
                  <a:schemeClr val="bg1"/>
                </a:solidFill>
                <a:latin typeface="+mn-lt"/>
                <a:hlinkClick r:id="rId6"/>
              </a:rPr>
              <a:t>https://sea-ngn-25/vmrest/mailboxquotatexts/&lt;mailboxQuotaTextObjectId&gt;</a:t>
            </a:r>
            <a:r>
              <a:rPr lang="en-US" sz="1700" dirty="0" smtClean="0">
                <a:solidFill>
                  <a:schemeClr val="bg1"/>
                </a:solidFill>
                <a:latin typeface="+mn-lt"/>
              </a:rPr>
              <a:t>) </a:t>
            </a:r>
            <a:r>
              <a:rPr lang="en-US" dirty="0" smtClean="0">
                <a:solidFill>
                  <a:schemeClr val="bg1"/>
                </a:solidFill>
                <a:latin typeface="+mn-lt"/>
              </a:rPr>
              <a:t>– </a:t>
            </a:r>
          </a:p>
          <a:p>
            <a:pPr>
              <a:buClr>
                <a:schemeClr val="accent2">
                  <a:lumMod val="75000"/>
                </a:schemeClr>
              </a:buClr>
              <a:defRPr/>
            </a:pPr>
            <a:r>
              <a:rPr lang="en-US" dirty="0">
                <a:solidFill>
                  <a:schemeClr val="bg1"/>
                </a:solidFill>
                <a:latin typeface="+mn-lt"/>
              </a:rPr>
              <a:t> </a:t>
            </a:r>
            <a:r>
              <a:rPr lang="en-US" dirty="0" smtClean="0">
                <a:solidFill>
                  <a:schemeClr val="bg1"/>
                </a:solidFill>
                <a:latin typeface="+mn-lt"/>
              </a:rPr>
              <a:t>     used to update the subject and body of quota alert text for specified language.</a:t>
            </a:r>
          </a:p>
          <a:p>
            <a:pPr marL="285750" indent="-285750">
              <a:buClr>
                <a:schemeClr val="accent2">
                  <a:lumMod val="75000"/>
                </a:schemeClr>
              </a:buClr>
              <a:buFont typeface="Wingdings" pitchFamily="2" charset="2"/>
              <a:buChar char="§"/>
              <a:defRPr/>
            </a:pPr>
            <a:endParaRPr lang="en-US" dirty="0">
              <a:solidFill>
                <a:schemeClr val="bg1"/>
              </a:solidFill>
              <a:latin typeface="+mn-lt"/>
            </a:endParaRPr>
          </a:p>
        </p:txBody>
      </p:sp>
    </p:spTree>
    <p:extLst>
      <p:ext uri="{BB962C8B-B14F-4D97-AF65-F5344CB8AC3E}">
        <p14:creationId xmlns:p14="http://schemas.microsoft.com/office/powerpoint/2010/main" val="258536839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152400"/>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lang="en-US" sz="2400" smtClean="0"/>
              <a:t>REST Request: GET /vmrest/mailboxquotatexts</a:t>
            </a:r>
            <a:endParaRPr sz="2400" dirty="0"/>
          </a:p>
        </p:txBody>
      </p:sp>
      <p:sp>
        <p:nvSpPr>
          <p:cNvPr id="89092" name="Rectangle 7"/>
          <p:cNvSpPr>
            <a:spLocks noChangeArrowheads="1"/>
          </p:cNvSpPr>
          <p:nvPr/>
        </p:nvSpPr>
        <p:spPr bwMode="auto">
          <a:xfrm>
            <a:off x="381000" y="685800"/>
            <a:ext cx="8534400" cy="5724644"/>
          </a:xfrm>
          <a:prstGeom prst="rect">
            <a:avLst/>
          </a:prstGeom>
          <a:noFill/>
          <a:ln w="9525">
            <a:noFill/>
            <a:miter lim="800000"/>
            <a:headEnd/>
            <a:tailEnd/>
          </a:ln>
        </p:spPr>
        <p:txBody>
          <a:bodyPr>
            <a:spAutoFit/>
          </a:bodyPr>
          <a:lstStyle/>
          <a:p>
            <a:pPr marL="285750" indent="-285750">
              <a:buClr>
                <a:schemeClr val="accent2">
                  <a:lumMod val="75000"/>
                </a:schemeClr>
              </a:buClr>
              <a:buFont typeface="Wingdings" pitchFamily="2" charset="2"/>
              <a:buChar char="§"/>
              <a:defRPr/>
            </a:pPr>
            <a:r>
              <a:rPr lang="en-US" dirty="0" smtClean="0">
                <a:solidFill>
                  <a:schemeClr val="bg1"/>
                </a:solidFill>
              </a:rPr>
              <a:t>GET request to fetch the </a:t>
            </a:r>
            <a:r>
              <a:rPr lang="en-US" dirty="0">
                <a:solidFill>
                  <a:schemeClr val="bg1"/>
                </a:solidFill>
              </a:rPr>
              <a:t>list of Mailbox Quota alerts that will be used as email notification alert texts for end user</a:t>
            </a:r>
            <a:r>
              <a:rPr lang="en-US" dirty="0" smtClean="0">
                <a:solidFill>
                  <a:schemeClr val="bg1"/>
                </a:solidFill>
              </a:rPr>
              <a:t>.</a:t>
            </a:r>
          </a:p>
          <a:p>
            <a:pPr marL="285750" indent="-285750">
              <a:buClr>
                <a:schemeClr val="accent2">
                  <a:lumMod val="75000"/>
                </a:schemeClr>
              </a:buClr>
              <a:buFont typeface="Wingdings" pitchFamily="2" charset="2"/>
              <a:buChar char="§"/>
              <a:defRPr/>
            </a:pPr>
            <a:r>
              <a:rPr lang="en-US" dirty="0">
                <a:solidFill>
                  <a:schemeClr val="bg1"/>
                </a:solidFill>
              </a:rPr>
              <a:t>Currently, there is only one </a:t>
            </a:r>
            <a:r>
              <a:rPr lang="en-US" dirty="0" smtClean="0">
                <a:solidFill>
                  <a:schemeClr val="bg1"/>
                </a:solidFill>
              </a:rPr>
              <a:t>Quota Alert Text which </a:t>
            </a:r>
            <a:r>
              <a:rPr lang="en-US" dirty="0">
                <a:solidFill>
                  <a:schemeClr val="bg1"/>
                </a:solidFill>
              </a:rPr>
              <a:t>is </a:t>
            </a:r>
            <a:r>
              <a:rPr lang="en-US" dirty="0" smtClean="0">
                <a:solidFill>
                  <a:schemeClr val="bg1"/>
                </a:solidFill>
              </a:rPr>
              <a:t>used when warning quota is reached and can </a:t>
            </a:r>
            <a:r>
              <a:rPr lang="en-US" dirty="0">
                <a:solidFill>
                  <a:schemeClr val="bg1"/>
                </a:solidFill>
              </a:rPr>
              <a:t>be configured </a:t>
            </a:r>
            <a:r>
              <a:rPr lang="en-US" dirty="0" smtClean="0">
                <a:solidFill>
                  <a:schemeClr val="bg1"/>
                </a:solidFill>
              </a:rPr>
              <a:t>for all installed languages</a:t>
            </a:r>
            <a:r>
              <a:rPr lang="en-US" dirty="0">
                <a:solidFill>
                  <a:schemeClr val="bg1"/>
                </a:solidFill>
              </a:rPr>
              <a:t>.</a:t>
            </a:r>
          </a:p>
          <a:p>
            <a:pPr>
              <a:defRPr/>
            </a:pPr>
            <a:r>
              <a:rPr lang="en-US" dirty="0">
                <a:solidFill>
                  <a:schemeClr val="bg1"/>
                </a:solidFill>
              </a:rPr>
              <a:t> </a:t>
            </a:r>
            <a:r>
              <a:rPr lang="en-US" dirty="0" smtClean="0">
                <a:solidFill>
                  <a:schemeClr val="bg1"/>
                </a:solidFill>
              </a:rPr>
              <a:t>    </a:t>
            </a:r>
          </a:p>
          <a:p>
            <a:pPr>
              <a:defRPr/>
            </a:pPr>
            <a:r>
              <a:rPr lang="en-US" dirty="0">
                <a:solidFill>
                  <a:schemeClr val="bg1"/>
                </a:solidFill>
              </a:rPr>
              <a:t> </a:t>
            </a:r>
            <a:r>
              <a:rPr lang="en-US" dirty="0" smtClean="0">
                <a:solidFill>
                  <a:schemeClr val="bg1"/>
                </a:solidFill>
              </a:rPr>
              <a:t>    Response:</a:t>
            </a:r>
          </a:p>
          <a:p>
            <a:pPr>
              <a:defRPr/>
            </a:pPr>
            <a:endParaRPr lang="en-US" dirty="0" smtClean="0">
              <a:solidFill>
                <a:schemeClr val="bg1"/>
              </a:solidFill>
            </a:endParaRPr>
          </a:p>
          <a:p>
            <a:pPr>
              <a:defRPr/>
            </a:pPr>
            <a:r>
              <a:rPr lang="en-US" sz="1400" dirty="0" smtClean="0">
                <a:solidFill>
                  <a:schemeClr val="bg1"/>
                </a:solidFill>
                <a:latin typeface="+mn-lt"/>
              </a:rPr>
              <a:t>      </a:t>
            </a:r>
            <a:r>
              <a:rPr lang="en-US" sz="1500" dirty="0" smtClean="0">
                <a:solidFill>
                  <a:schemeClr val="bg1"/>
                </a:solidFill>
                <a:latin typeface="Calibri" pitchFamily="34" charset="0"/>
                <a:cs typeface="Calibri" pitchFamily="34" charset="0"/>
              </a:rPr>
              <a:t>&lt;</a:t>
            </a:r>
            <a:r>
              <a:rPr lang="en-US" sz="1500" dirty="0" err="1" smtClean="0">
                <a:solidFill>
                  <a:schemeClr val="bg1"/>
                </a:solidFill>
                <a:latin typeface="Calibri" pitchFamily="34" charset="0"/>
                <a:cs typeface="Calibri" pitchFamily="34" charset="0"/>
              </a:rPr>
              <a:t>MailboxQuotaTexts</a:t>
            </a:r>
            <a:r>
              <a:rPr lang="en-US" sz="1500" dirty="0" smtClean="0">
                <a:solidFill>
                  <a:schemeClr val="bg1"/>
                </a:solidFill>
                <a:latin typeface="Calibri" pitchFamily="34" charset="0"/>
                <a:cs typeface="Calibri" pitchFamily="34" charset="0"/>
              </a:rPr>
              <a:t> total="1"&gt;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MailboxQuotaText</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&lt;URI&gt;/</a:t>
            </a:r>
            <a:r>
              <a:rPr lang="en-US" sz="1500" dirty="0" err="1" smtClean="0">
                <a:solidFill>
                  <a:schemeClr val="bg1"/>
                </a:solidFill>
                <a:latin typeface="Calibri" pitchFamily="34" charset="0"/>
                <a:cs typeface="Calibri" pitchFamily="34" charset="0"/>
              </a:rPr>
              <a:t>vmrest</a:t>
            </a:r>
            <a:r>
              <a:rPr lang="en-US" sz="1500" dirty="0" smtClean="0">
                <a:solidFill>
                  <a:schemeClr val="bg1"/>
                </a:solidFill>
                <a:latin typeface="Calibri" pitchFamily="34" charset="0"/>
                <a:cs typeface="Calibri" pitchFamily="34" charset="0"/>
              </a:rPr>
              <a:t>/</a:t>
            </a:r>
            <a:r>
              <a:rPr lang="en-US" sz="1500" dirty="0" err="1" smtClean="0">
                <a:solidFill>
                  <a:schemeClr val="bg1"/>
                </a:solidFill>
                <a:latin typeface="Calibri" pitchFamily="34" charset="0"/>
                <a:cs typeface="Calibri" pitchFamily="34" charset="0"/>
              </a:rPr>
              <a:t>mailboxquotatexts</a:t>
            </a:r>
            <a:r>
              <a:rPr lang="en-US" sz="1500" dirty="0" smtClean="0">
                <a:solidFill>
                  <a:schemeClr val="bg1"/>
                </a:solidFill>
                <a:latin typeface="Calibri" pitchFamily="34" charset="0"/>
                <a:cs typeface="Calibri" pitchFamily="34" charset="0"/>
              </a:rPr>
              <a:t>/da9d6130-baf7-4b8b-8aa5-1d973567d0b6&lt;/URI&gt;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ObjectId</a:t>
            </a:r>
            <a:r>
              <a:rPr lang="en-US" sz="1500" dirty="0" smtClean="0">
                <a:solidFill>
                  <a:schemeClr val="bg1"/>
                </a:solidFill>
                <a:latin typeface="Calibri" pitchFamily="34" charset="0"/>
                <a:cs typeface="Calibri" pitchFamily="34" charset="0"/>
              </a:rPr>
              <a:t>&gt;da9d6130-baf7-4b8b-8aa5-d973567d0b6&lt;/</a:t>
            </a:r>
            <a:r>
              <a:rPr lang="en-US" sz="1500" dirty="0" err="1" smtClean="0">
                <a:solidFill>
                  <a:schemeClr val="bg1"/>
                </a:solidFill>
                <a:latin typeface="Calibri" pitchFamily="34" charset="0"/>
                <a:cs typeface="Calibri" pitchFamily="34" charset="0"/>
              </a:rPr>
              <a:t>ObjectId</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&lt;Body/&gt;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DefaultBody</a:t>
            </a:r>
            <a:r>
              <a:rPr lang="en-US" sz="1500" dirty="0" smtClean="0">
                <a:solidFill>
                  <a:schemeClr val="bg1"/>
                </a:solidFill>
                <a:latin typeface="Calibri" pitchFamily="34" charset="0"/>
                <a:cs typeface="Calibri" pitchFamily="34" charset="0"/>
              </a:rPr>
              <a:t>&gt;Your voice mailbox has exceeded the quota warning threshold specified by your     </a:t>
            </a:r>
          </a:p>
          <a:p>
            <a:pPr>
              <a:defRPr/>
            </a:pPr>
            <a:r>
              <a:rPr lang="en-US" sz="1500" dirty="0" smtClean="0">
                <a:solidFill>
                  <a:schemeClr val="bg1"/>
                </a:solidFill>
                <a:latin typeface="Calibri" pitchFamily="34" charset="0"/>
                <a:cs typeface="Calibri" pitchFamily="34" charset="0"/>
              </a:rPr>
              <a:t>                        administrator.\n\</a:t>
            </a:r>
            <a:r>
              <a:rPr lang="en-US" sz="1500" dirty="0" err="1" smtClean="0">
                <a:solidFill>
                  <a:schemeClr val="bg1"/>
                </a:solidFill>
                <a:latin typeface="Calibri" pitchFamily="34" charset="0"/>
                <a:cs typeface="Calibri" pitchFamily="34" charset="0"/>
              </a:rPr>
              <a:t>nCurrent</a:t>
            </a:r>
            <a:r>
              <a:rPr lang="en-US" sz="1500" dirty="0" smtClean="0">
                <a:solidFill>
                  <a:schemeClr val="bg1"/>
                </a:solidFill>
                <a:latin typeface="Calibri" pitchFamily="34" charset="0"/>
                <a:cs typeface="Calibri" pitchFamily="34" charset="0"/>
              </a:rPr>
              <a:t> Usage: %CURRENTUSAGE%\</a:t>
            </a:r>
            <a:r>
              <a:rPr lang="en-US" sz="1500" dirty="0" err="1" smtClean="0">
                <a:solidFill>
                  <a:schemeClr val="bg1"/>
                </a:solidFill>
                <a:latin typeface="Calibri" pitchFamily="34" charset="0"/>
                <a:cs typeface="Calibri" pitchFamily="34" charset="0"/>
              </a:rPr>
              <a:t>nQuota</a:t>
            </a:r>
            <a:r>
              <a:rPr lang="en-US" sz="1500" dirty="0" smtClean="0">
                <a:solidFill>
                  <a:schemeClr val="bg1"/>
                </a:solidFill>
                <a:latin typeface="Calibri" pitchFamily="34" charset="0"/>
                <a:cs typeface="Calibri" pitchFamily="34" charset="0"/>
              </a:rPr>
              <a:t> Warning Threshold: </a:t>
            </a:r>
          </a:p>
          <a:p>
            <a:pPr>
              <a:defRPr/>
            </a:pPr>
            <a:r>
              <a:rPr lang="en-US" sz="1500" dirty="0" smtClean="0">
                <a:solidFill>
                  <a:schemeClr val="bg1"/>
                </a:solidFill>
                <a:latin typeface="Calibri" pitchFamily="34" charset="0"/>
                <a:cs typeface="Calibri" pitchFamily="34" charset="0"/>
              </a:rPr>
              <a:t>                        %THRESHOLD%\</a:t>
            </a:r>
            <a:r>
              <a:rPr lang="en-US" sz="1500" dirty="0" err="1" smtClean="0">
                <a:solidFill>
                  <a:schemeClr val="bg1"/>
                </a:solidFill>
                <a:latin typeface="Calibri" pitchFamily="34" charset="0"/>
                <a:cs typeface="Calibri" pitchFamily="34" charset="0"/>
              </a:rPr>
              <a:t>nQuota</a:t>
            </a:r>
            <a:r>
              <a:rPr lang="en-US" sz="1500" dirty="0" smtClean="0">
                <a:solidFill>
                  <a:schemeClr val="bg1"/>
                </a:solidFill>
                <a:latin typeface="Calibri" pitchFamily="34" charset="0"/>
                <a:cs typeface="Calibri" pitchFamily="34" charset="0"/>
              </a:rPr>
              <a:t> Size Limit: %LIMIT%\n\</a:t>
            </a:r>
            <a:r>
              <a:rPr lang="en-US" sz="1500" dirty="0" err="1" smtClean="0">
                <a:solidFill>
                  <a:schemeClr val="bg1"/>
                </a:solidFill>
                <a:latin typeface="Calibri" pitchFamily="34" charset="0"/>
                <a:cs typeface="Calibri" pitchFamily="34" charset="0"/>
              </a:rPr>
              <a:t>nPlease</a:t>
            </a:r>
            <a:r>
              <a:rPr lang="en-US" sz="1500" dirty="0" smtClean="0">
                <a:solidFill>
                  <a:schemeClr val="bg1"/>
                </a:solidFill>
                <a:latin typeface="Calibri" pitchFamily="34" charset="0"/>
                <a:cs typeface="Calibri" pitchFamily="34" charset="0"/>
              </a:rPr>
              <a:t> reduce your voice mailbox size by 		   deleting </a:t>
            </a:r>
            <a:r>
              <a:rPr lang="en-US" sz="1500" dirty="0">
                <a:solidFill>
                  <a:schemeClr val="bg1"/>
                </a:solidFill>
                <a:latin typeface="Calibri" pitchFamily="34" charset="0"/>
                <a:cs typeface="Calibri" pitchFamily="34" charset="0"/>
              </a:rPr>
              <a:t> </a:t>
            </a:r>
            <a:r>
              <a:rPr lang="en-US" sz="1500" dirty="0" smtClean="0">
                <a:solidFill>
                  <a:schemeClr val="bg1"/>
                </a:solidFill>
                <a:latin typeface="Calibri" pitchFamily="34" charset="0"/>
                <a:cs typeface="Calibri" pitchFamily="34" charset="0"/>
              </a:rPr>
              <a:t>few items from your mailbox.&lt;/</a:t>
            </a:r>
            <a:r>
              <a:rPr lang="en-US" sz="1500" dirty="0" err="1" smtClean="0">
                <a:solidFill>
                  <a:schemeClr val="bg1"/>
                </a:solidFill>
                <a:latin typeface="Calibri" pitchFamily="34" charset="0"/>
                <a:cs typeface="Calibri" pitchFamily="34" charset="0"/>
              </a:rPr>
              <a:t>DefaultBody</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DefaultSubject</a:t>
            </a:r>
            <a:r>
              <a:rPr lang="en-US" sz="1500" dirty="0" smtClean="0">
                <a:solidFill>
                  <a:schemeClr val="bg1"/>
                </a:solidFill>
                <a:latin typeface="Calibri" pitchFamily="34" charset="0"/>
                <a:cs typeface="Calibri" pitchFamily="34" charset="0"/>
              </a:rPr>
              <a:t>&gt;Voicemail Mailbox Quota Warning&lt;/</a:t>
            </a:r>
            <a:r>
              <a:rPr lang="en-US" sz="1500" dirty="0" err="1" smtClean="0">
                <a:solidFill>
                  <a:schemeClr val="bg1"/>
                </a:solidFill>
                <a:latin typeface="Calibri" pitchFamily="34" charset="0"/>
                <a:cs typeface="Calibri" pitchFamily="34" charset="0"/>
              </a:rPr>
              <a:t>DefaultSubject</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LanguageCode</a:t>
            </a:r>
            <a:r>
              <a:rPr lang="en-US" sz="1500" dirty="0" smtClean="0">
                <a:solidFill>
                  <a:schemeClr val="bg1"/>
                </a:solidFill>
                <a:latin typeface="Calibri" pitchFamily="34" charset="0"/>
                <a:cs typeface="Calibri" pitchFamily="34" charset="0"/>
              </a:rPr>
              <a:t>&gt;1033&lt;/</a:t>
            </a:r>
            <a:r>
              <a:rPr lang="en-US" sz="1500" dirty="0" err="1" smtClean="0">
                <a:solidFill>
                  <a:schemeClr val="bg1"/>
                </a:solidFill>
                <a:latin typeface="Calibri" pitchFamily="34" charset="0"/>
                <a:cs typeface="Calibri" pitchFamily="34" charset="0"/>
              </a:rPr>
              <a:t>LanguageCode</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&lt;Subject/&gt;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UseDefault</a:t>
            </a:r>
            <a:r>
              <a:rPr lang="en-US" sz="1500" dirty="0" smtClean="0">
                <a:solidFill>
                  <a:schemeClr val="bg1"/>
                </a:solidFill>
                <a:latin typeface="Calibri" pitchFamily="34" charset="0"/>
                <a:cs typeface="Calibri" pitchFamily="34" charset="0"/>
              </a:rPr>
              <a:t>&gt;true&lt;/</a:t>
            </a:r>
            <a:r>
              <a:rPr lang="en-US" sz="1500" dirty="0" err="1" smtClean="0">
                <a:solidFill>
                  <a:schemeClr val="bg1"/>
                </a:solidFill>
                <a:latin typeface="Calibri" pitchFamily="34" charset="0"/>
                <a:cs typeface="Calibri" pitchFamily="34" charset="0"/>
              </a:rPr>
              <a:t>UseDefault</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RuleDescription</a:t>
            </a:r>
            <a:r>
              <a:rPr lang="en-US" sz="1500" dirty="0" smtClean="0">
                <a:solidFill>
                  <a:schemeClr val="bg1"/>
                </a:solidFill>
                <a:latin typeface="Calibri" pitchFamily="34" charset="0"/>
                <a:cs typeface="Calibri" pitchFamily="34" charset="0"/>
              </a:rPr>
              <a:t>&gt;Text for Mailbox Warning Quota&lt;/</a:t>
            </a:r>
            <a:r>
              <a:rPr lang="en-US" sz="1500" dirty="0" err="1" smtClean="0">
                <a:solidFill>
                  <a:schemeClr val="bg1"/>
                </a:solidFill>
                <a:latin typeface="Calibri" pitchFamily="34" charset="0"/>
                <a:cs typeface="Calibri" pitchFamily="34" charset="0"/>
              </a:rPr>
              <a:t>RuleDescription</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MailboxQuotaText</a:t>
            </a:r>
            <a:r>
              <a:rPr lang="en-US" sz="1500" dirty="0" smtClean="0">
                <a:solidFill>
                  <a:schemeClr val="bg1"/>
                </a:solidFill>
                <a:latin typeface="Calibri" pitchFamily="34" charset="0"/>
                <a:cs typeface="Calibri" pitchFamily="34" charset="0"/>
              </a:rPr>
              <a:t>&gt;</a:t>
            </a:r>
          </a:p>
          <a:p>
            <a:pPr>
              <a:defRPr/>
            </a:pPr>
            <a:r>
              <a:rPr lang="en-US" sz="1500" dirty="0" smtClean="0">
                <a:solidFill>
                  <a:schemeClr val="bg1"/>
                </a:solidFill>
                <a:latin typeface="Calibri" pitchFamily="34" charset="0"/>
                <a:cs typeface="Calibri" pitchFamily="34" charset="0"/>
              </a:rPr>
              <a:t>       &lt;/</a:t>
            </a:r>
            <a:r>
              <a:rPr lang="en-US" sz="1500" dirty="0" err="1" smtClean="0">
                <a:solidFill>
                  <a:schemeClr val="bg1"/>
                </a:solidFill>
                <a:latin typeface="Calibri" pitchFamily="34" charset="0"/>
                <a:cs typeface="Calibri" pitchFamily="34" charset="0"/>
              </a:rPr>
              <a:t>MailboxQuotaTexts</a:t>
            </a:r>
            <a:r>
              <a:rPr lang="en-US" sz="1500" dirty="0" smtClean="0">
                <a:solidFill>
                  <a:schemeClr val="bg1"/>
                </a:solidFill>
                <a:latin typeface="Calibri" pitchFamily="34" charset="0"/>
                <a:cs typeface="Calibri" pitchFamily="34" charset="0"/>
              </a:rPr>
              <a:t>&gt;</a:t>
            </a:r>
            <a:endParaRPr lang="en-US" sz="15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58843282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797925" cy="730642"/>
          </a:xfrm>
          <a:prstGeom prst="rect">
            <a:avLst/>
          </a:prstGeom>
        </p:spPr>
        <p:txBody>
          <a:bodyPr lIns="82296" rIns="82296" anchor="b">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lnSpc>
                <a:spcPct val="220000"/>
              </a:lnSpc>
              <a:spcAft>
                <a:spcPts val="0"/>
              </a:spcAft>
              <a:defRPr/>
            </a:pPr>
            <a:r>
              <a:rPr lang="en-US" sz="2200" smtClean="0"/>
              <a:t>REST Request: </a:t>
            </a:r>
          </a:p>
          <a:p>
            <a:pPr fontAlgn="auto">
              <a:spcAft>
                <a:spcPts val="0"/>
              </a:spcAft>
              <a:defRPr/>
            </a:pPr>
            <a:r>
              <a:rPr lang="en-US" sz="2200" smtClean="0"/>
              <a:t>GET /vmrest/mailboxquotatexts/&lt;mailboxQuotaTextObjectId&gt;</a:t>
            </a:r>
            <a:endParaRPr sz="2200" dirty="0"/>
          </a:p>
        </p:txBody>
      </p:sp>
      <p:sp>
        <p:nvSpPr>
          <p:cNvPr id="89092" name="Rectangle 7"/>
          <p:cNvSpPr>
            <a:spLocks noChangeArrowheads="1"/>
          </p:cNvSpPr>
          <p:nvPr/>
        </p:nvSpPr>
        <p:spPr bwMode="auto">
          <a:xfrm>
            <a:off x="381000" y="914400"/>
            <a:ext cx="8534400" cy="5201424"/>
          </a:xfrm>
          <a:prstGeom prst="rect">
            <a:avLst/>
          </a:prstGeom>
          <a:noFill/>
          <a:ln w="9525">
            <a:noFill/>
            <a:miter lim="800000"/>
            <a:headEnd/>
            <a:tailEnd/>
          </a:ln>
        </p:spPr>
        <p:txBody>
          <a:bodyPr>
            <a:spAutoFit/>
          </a:bodyPr>
          <a:lstStyle/>
          <a:p>
            <a:pPr marL="285750" indent="-285750">
              <a:buClr>
                <a:schemeClr val="accent2">
                  <a:lumMod val="75000"/>
                </a:schemeClr>
              </a:buClr>
              <a:buFont typeface="Wingdings" pitchFamily="2" charset="2"/>
              <a:buChar char="§"/>
              <a:defRPr/>
            </a:pPr>
            <a:r>
              <a:rPr lang="en-US" dirty="0" smtClean="0">
                <a:solidFill>
                  <a:schemeClr val="bg1"/>
                </a:solidFill>
                <a:latin typeface="+mn-lt"/>
              </a:rPr>
              <a:t>GET request </a:t>
            </a:r>
            <a:r>
              <a:rPr lang="en-US" dirty="0">
                <a:solidFill>
                  <a:schemeClr val="bg1"/>
                </a:solidFill>
                <a:latin typeface="+mn-lt"/>
              </a:rPr>
              <a:t>to fetch the </a:t>
            </a:r>
            <a:r>
              <a:rPr lang="en-US" dirty="0" smtClean="0">
                <a:solidFill>
                  <a:schemeClr val="bg1"/>
                </a:solidFill>
                <a:latin typeface="+mn-lt"/>
              </a:rPr>
              <a:t>specific Mailbox </a:t>
            </a:r>
            <a:r>
              <a:rPr lang="en-US" dirty="0">
                <a:solidFill>
                  <a:schemeClr val="bg1"/>
                </a:solidFill>
                <a:latin typeface="+mn-lt"/>
              </a:rPr>
              <a:t>Quota </a:t>
            </a:r>
            <a:r>
              <a:rPr lang="en-US" dirty="0" smtClean="0">
                <a:solidFill>
                  <a:schemeClr val="bg1"/>
                </a:solidFill>
                <a:latin typeface="+mn-lt"/>
              </a:rPr>
              <a:t>alert text.</a:t>
            </a:r>
          </a:p>
          <a:p>
            <a:pPr marL="285750" indent="-285750">
              <a:buClr>
                <a:schemeClr val="accent2">
                  <a:lumMod val="75000"/>
                </a:schemeClr>
              </a:buClr>
              <a:buFont typeface="Wingdings" pitchFamily="2" charset="2"/>
              <a:buChar char="§"/>
              <a:defRPr/>
            </a:pPr>
            <a:r>
              <a:rPr lang="en-US" dirty="0" smtClean="0">
                <a:solidFill>
                  <a:schemeClr val="bg1"/>
                </a:solidFill>
                <a:latin typeface="+mn-lt"/>
              </a:rPr>
              <a:t>&lt;</a:t>
            </a:r>
            <a:r>
              <a:rPr lang="en-US" dirty="0" err="1" smtClean="0">
                <a:solidFill>
                  <a:schemeClr val="bg1"/>
                </a:solidFill>
                <a:latin typeface="+mn-lt"/>
              </a:rPr>
              <a:t>mailboxQuotaTextObjectId</a:t>
            </a:r>
            <a:r>
              <a:rPr lang="en-US" dirty="0" smtClean="0">
                <a:solidFill>
                  <a:schemeClr val="bg1"/>
                </a:solidFill>
                <a:latin typeface="+mn-lt"/>
              </a:rPr>
              <a:t>&gt; for this GET request is the same that is obtained by /</a:t>
            </a:r>
            <a:r>
              <a:rPr lang="en-US" dirty="0" err="1" smtClean="0">
                <a:solidFill>
                  <a:schemeClr val="bg1"/>
                </a:solidFill>
                <a:latin typeface="+mn-lt"/>
              </a:rPr>
              <a:t>vmrest</a:t>
            </a:r>
            <a:r>
              <a:rPr lang="en-US" dirty="0" smtClean="0">
                <a:solidFill>
                  <a:schemeClr val="bg1"/>
                </a:solidFill>
                <a:latin typeface="+mn-lt"/>
              </a:rPr>
              <a:t>/</a:t>
            </a:r>
            <a:r>
              <a:rPr lang="en-US" dirty="0" err="1" smtClean="0">
                <a:solidFill>
                  <a:schemeClr val="bg1"/>
                </a:solidFill>
                <a:latin typeface="+mn-lt"/>
              </a:rPr>
              <a:t>mailboxquotatexts</a:t>
            </a:r>
            <a:r>
              <a:rPr lang="en-US" dirty="0" smtClean="0">
                <a:solidFill>
                  <a:schemeClr val="bg1"/>
                </a:solidFill>
                <a:latin typeface="+mn-lt"/>
              </a:rPr>
              <a:t>.</a:t>
            </a:r>
          </a:p>
          <a:p>
            <a:pPr>
              <a:defRPr/>
            </a:pPr>
            <a:endParaRPr lang="en-US" dirty="0" smtClean="0">
              <a:solidFill>
                <a:schemeClr val="bg1"/>
              </a:solidFill>
              <a:latin typeface="+mn-lt"/>
            </a:endParaRPr>
          </a:p>
          <a:p>
            <a:pPr>
              <a:defRPr/>
            </a:pPr>
            <a:r>
              <a:rPr lang="en-US" dirty="0">
                <a:solidFill>
                  <a:schemeClr val="bg1"/>
                </a:solidFill>
                <a:latin typeface="+mn-lt"/>
              </a:rPr>
              <a:t> </a:t>
            </a:r>
            <a:r>
              <a:rPr lang="en-US" dirty="0" smtClean="0">
                <a:solidFill>
                  <a:schemeClr val="bg1"/>
                </a:solidFill>
                <a:latin typeface="+mn-lt"/>
              </a:rPr>
              <a:t>    Response:</a:t>
            </a:r>
          </a:p>
          <a:p>
            <a:pPr>
              <a:defRPr/>
            </a:pPr>
            <a:endParaRPr lang="en-US" dirty="0">
              <a:solidFill>
                <a:schemeClr val="bg1"/>
              </a:solidFill>
              <a:latin typeface="+mn-lt"/>
            </a:endParaRPr>
          </a:p>
          <a:p>
            <a:pPr>
              <a:defRPr/>
            </a:pPr>
            <a:r>
              <a:rPr lang="en-US" sz="1600" dirty="0" smtClean="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MailboxQuotaText</a:t>
            </a:r>
            <a:r>
              <a:rPr lang="en-US" sz="1600" dirty="0">
                <a:solidFill>
                  <a:schemeClr val="bg1"/>
                </a:solidFill>
                <a:latin typeface="Calibri" pitchFamily="34" charset="0"/>
                <a:cs typeface="Calibri" pitchFamily="34" charset="0"/>
              </a:rPr>
              <a:t>&gt;</a:t>
            </a:r>
          </a:p>
          <a:p>
            <a:pPr>
              <a:defRPr/>
            </a:pPr>
            <a:r>
              <a:rPr lang="en-US" sz="1600" dirty="0">
                <a:solidFill>
                  <a:schemeClr val="bg1"/>
                </a:solidFill>
                <a:latin typeface="Calibri" pitchFamily="34" charset="0"/>
                <a:cs typeface="Calibri" pitchFamily="34" charset="0"/>
              </a:rPr>
              <a:t>                        &lt;URI&gt;/</a:t>
            </a:r>
            <a:r>
              <a:rPr lang="en-US" sz="1600" dirty="0" err="1">
                <a:solidFill>
                  <a:schemeClr val="bg1"/>
                </a:solidFill>
                <a:latin typeface="Calibri" pitchFamily="34" charset="0"/>
                <a:cs typeface="Calibri" pitchFamily="34" charset="0"/>
              </a:rPr>
              <a:t>vmrest</a:t>
            </a:r>
            <a:r>
              <a:rPr lang="en-US" sz="1600" dirty="0">
                <a:solidFill>
                  <a:schemeClr val="bg1"/>
                </a:solidFill>
                <a:latin typeface="Calibri" pitchFamily="34" charset="0"/>
                <a:cs typeface="Calibri" pitchFamily="34" charset="0"/>
              </a:rPr>
              <a:t>/</a:t>
            </a:r>
            <a:r>
              <a:rPr lang="en-US" sz="1600" dirty="0" err="1">
                <a:solidFill>
                  <a:schemeClr val="bg1"/>
                </a:solidFill>
                <a:latin typeface="Calibri" pitchFamily="34" charset="0"/>
                <a:cs typeface="Calibri" pitchFamily="34" charset="0"/>
              </a:rPr>
              <a:t>mailboxquotatexts</a:t>
            </a:r>
            <a:r>
              <a:rPr lang="en-US" sz="1600" dirty="0">
                <a:solidFill>
                  <a:schemeClr val="bg1"/>
                </a:solidFill>
                <a:latin typeface="Calibri" pitchFamily="34" charset="0"/>
                <a:cs typeface="Calibri" pitchFamily="34" charset="0"/>
              </a:rPr>
              <a:t>/da9d6130-baf7-4b8b-8aa5-1d973567d0b6&lt;/URI&gt;</a:t>
            </a:r>
          </a:p>
          <a:p>
            <a:pPr>
              <a:defRPr/>
            </a:pPr>
            <a:r>
              <a:rPr lang="en-US" sz="1600" dirty="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ObjectId</a:t>
            </a:r>
            <a:r>
              <a:rPr lang="en-US" sz="1600" dirty="0">
                <a:solidFill>
                  <a:schemeClr val="bg1"/>
                </a:solidFill>
                <a:latin typeface="Calibri" pitchFamily="34" charset="0"/>
                <a:cs typeface="Calibri" pitchFamily="34" charset="0"/>
              </a:rPr>
              <a:t>&gt;da9d6130-baf7-4b8b-8aa5-d973567d0b6&lt;/</a:t>
            </a:r>
            <a:r>
              <a:rPr lang="en-US" sz="1600" dirty="0" err="1">
                <a:solidFill>
                  <a:schemeClr val="bg1"/>
                </a:solidFill>
                <a:latin typeface="Calibri" pitchFamily="34" charset="0"/>
                <a:cs typeface="Calibri" pitchFamily="34" charset="0"/>
              </a:rPr>
              <a:t>ObjectId</a:t>
            </a:r>
            <a:r>
              <a:rPr lang="en-US" sz="1600" dirty="0">
                <a:solidFill>
                  <a:schemeClr val="bg1"/>
                </a:solidFill>
                <a:latin typeface="Calibri" pitchFamily="34" charset="0"/>
                <a:cs typeface="Calibri" pitchFamily="34" charset="0"/>
              </a:rPr>
              <a:t>&gt;</a:t>
            </a:r>
          </a:p>
          <a:p>
            <a:pPr>
              <a:defRPr/>
            </a:pPr>
            <a:r>
              <a:rPr lang="en-US" sz="1600" dirty="0">
                <a:solidFill>
                  <a:schemeClr val="bg1"/>
                </a:solidFill>
                <a:latin typeface="Calibri" pitchFamily="34" charset="0"/>
                <a:cs typeface="Calibri" pitchFamily="34" charset="0"/>
              </a:rPr>
              <a:t>                        &lt;Body/&gt;</a:t>
            </a:r>
          </a:p>
          <a:p>
            <a:pPr>
              <a:defRPr/>
            </a:pPr>
            <a:r>
              <a:rPr lang="en-US" sz="1600" dirty="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DefaultBody</a:t>
            </a:r>
            <a:r>
              <a:rPr lang="en-US" sz="1600" dirty="0">
                <a:solidFill>
                  <a:schemeClr val="bg1"/>
                </a:solidFill>
                <a:latin typeface="Calibri" pitchFamily="34" charset="0"/>
                <a:cs typeface="Calibri" pitchFamily="34" charset="0"/>
              </a:rPr>
              <a:t>&gt;Your </a:t>
            </a:r>
            <a:r>
              <a:rPr lang="en-US" sz="1600" dirty="0" smtClean="0">
                <a:solidFill>
                  <a:schemeClr val="bg1"/>
                </a:solidFill>
                <a:latin typeface="Calibri" pitchFamily="34" charset="0"/>
                <a:cs typeface="Calibri" pitchFamily="34" charset="0"/>
              </a:rPr>
              <a:t>voice mailbox </a:t>
            </a:r>
            <a:r>
              <a:rPr lang="en-US" sz="1600" dirty="0">
                <a:solidFill>
                  <a:schemeClr val="bg1"/>
                </a:solidFill>
                <a:latin typeface="Calibri" pitchFamily="34" charset="0"/>
                <a:cs typeface="Calibri" pitchFamily="34" charset="0"/>
              </a:rPr>
              <a:t>has exceeded the quota warning threshold specified </a:t>
            </a:r>
            <a:r>
              <a:rPr lang="en-US" sz="1600" dirty="0" smtClean="0">
                <a:solidFill>
                  <a:schemeClr val="bg1"/>
                </a:solidFill>
                <a:latin typeface="Calibri" pitchFamily="34" charset="0"/>
                <a:cs typeface="Calibri" pitchFamily="34" charset="0"/>
              </a:rPr>
              <a:t>	     by your </a:t>
            </a:r>
            <a:r>
              <a:rPr lang="en-US" sz="1600" dirty="0">
                <a:solidFill>
                  <a:schemeClr val="bg1"/>
                </a:solidFill>
                <a:latin typeface="Calibri" pitchFamily="34" charset="0"/>
                <a:cs typeface="Calibri" pitchFamily="34" charset="0"/>
              </a:rPr>
              <a:t>administrator.\n\</a:t>
            </a:r>
            <a:r>
              <a:rPr lang="en-US" sz="1600" dirty="0" err="1">
                <a:solidFill>
                  <a:schemeClr val="bg1"/>
                </a:solidFill>
                <a:latin typeface="Calibri" pitchFamily="34" charset="0"/>
                <a:cs typeface="Calibri" pitchFamily="34" charset="0"/>
              </a:rPr>
              <a:t>nCurrent</a:t>
            </a:r>
            <a:r>
              <a:rPr lang="en-US" sz="1600" dirty="0">
                <a:solidFill>
                  <a:schemeClr val="bg1"/>
                </a:solidFill>
                <a:latin typeface="Calibri" pitchFamily="34" charset="0"/>
                <a:cs typeface="Calibri" pitchFamily="34" charset="0"/>
              </a:rPr>
              <a:t> Usage: %CURRENTUSAGE%\</a:t>
            </a:r>
            <a:r>
              <a:rPr lang="en-US" sz="1600" dirty="0" err="1">
                <a:solidFill>
                  <a:schemeClr val="bg1"/>
                </a:solidFill>
                <a:latin typeface="Calibri" pitchFamily="34" charset="0"/>
                <a:cs typeface="Calibri" pitchFamily="34" charset="0"/>
              </a:rPr>
              <a:t>nQuota</a:t>
            </a:r>
            <a:r>
              <a:rPr lang="en-US" sz="1600" dirty="0">
                <a:solidFill>
                  <a:schemeClr val="bg1"/>
                </a:solidFill>
                <a:latin typeface="Calibri" pitchFamily="34" charset="0"/>
                <a:cs typeface="Calibri" pitchFamily="34" charset="0"/>
              </a:rPr>
              <a:t> Warning </a:t>
            </a:r>
            <a:endParaRPr lang="en-US" sz="1600" dirty="0" smtClean="0">
              <a:solidFill>
                <a:schemeClr val="bg1"/>
              </a:solidFill>
              <a:latin typeface="Calibri" pitchFamily="34" charset="0"/>
              <a:cs typeface="Calibri" pitchFamily="34" charset="0"/>
            </a:endParaRPr>
          </a:p>
          <a:p>
            <a:pPr>
              <a:defRPr/>
            </a:pPr>
            <a:r>
              <a:rPr lang="en-US" sz="1600" dirty="0" smtClean="0">
                <a:solidFill>
                  <a:schemeClr val="bg1"/>
                </a:solidFill>
                <a:latin typeface="Calibri" pitchFamily="34" charset="0"/>
                <a:cs typeface="Calibri" pitchFamily="34" charset="0"/>
              </a:rPr>
              <a:t>                         Threshold</a:t>
            </a:r>
            <a:r>
              <a:rPr lang="en-US" sz="1600" dirty="0">
                <a:solidFill>
                  <a:schemeClr val="bg1"/>
                </a:solidFill>
                <a:latin typeface="Calibri" pitchFamily="34" charset="0"/>
                <a:cs typeface="Calibri" pitchFamily="34" charset="0"/>
              </a:rPr>
              <a:t>: %THRESHOLD%\</a:t>
            </a:r>
            <a:r>
              <a:rPr lang="en-US" sz="1600" dirty="0" err="1">
                <a:solidFill>
                  <a:schemeClr val="bg1"/>
                </a:solidFill>
                <a:latin typeface="Calibri" pitchFamily="34" charset="0"/>
                <a:cs typeface="Calibri" pitchFamily="34" charset="0"/>
              </a:rPr>
              <a:t>nQuota</a:t>
            </a:r>
            <a:r>
              <a:rPr lang="en-US" sz="1600" dirty="0">
                <a:solidFill>
                  <a:schemeClr val="bg1"/>
                </a:solidFill>
                <a:latin typeface="Calibri" pitchFamily="34" charset="0"/>
                <a:cs typeface="Calibri" pitchFamily="34" charset="0"/>
              </a:rPr>
              <a:t> Size Limit: %LIMIT%\n\</a:t>
            </a:r>
            <a:r>
              <a:rPr lang="en-US" sz="1600" dirty="0" err="1">
                <a:solidFill>
                  <a:schemeClr val="bg1"/>
                </a:solidFill>
                <a:latin typeface="Calibri" pitchFamily="34" charset="0"/>
                <a:cs typeface="Calibri" pitchFamily="34" charset="0"/>
              </a:rPr>
              <a:t>nPlease</a:t>
            </a:r>
            <a:r>
              <a:rPr lang="en-US" sz="1600" dirty="0">
                <a:solidFill>
                  <a:schemeClr val="bg1"/>
                </a:solidFill>
                <a:latin typeface="Calibri" pitchFamily="34" charset="0"/>
                <a:cs typeface="Calibri" pitchFamily="34" charset="0"/>
              </a:rPr>
              <a:t> reduce your </a:t>
            </a:r>
            <a:endParaRPr lang="en-US" sz="1600" dirty="0" smtClean="0">
              <a:solidFill>
                <a:schemeClr val="bg1"/>
              </a:solidFill>
              <a:latin typeface="Calibri" pitchFamily="34" charset="0"/>
              <a:cs typeface="Calibri" pitchFamily="34" charset="0"/>
            </a:endParaRPr>
          </a:p>
          <a:p>
            <a:pPr>
              <a:defRPr/>
            </a:pPr>
            <a:r>
              <a:rPr lang="en-US" sz="1600" dirty="0" smtClean="0">
                <a:solidFill>
                  <a:schemeClr val="bg1"/>
                </a:solidFill>
                <a:latin typeface="Calibri" pitchFamily="34" charset="0"/>
                <a:cs typeface="Calibri" pitchFamily="34" charset="0"/>
              </a:rPr>
              <a:t>                         voice mailbox </a:t>
            </a:r>
            <a:r>
              <a:rPr lang="en-US" sz="1600" dirty="0">
                <a:solidFill>
                  <a:schemeClr val="bg1"/>
                </a:solidFill>
                <a:latin typeface="Calibri" pitchFamily="34" charset="0"/>
                <a:cs typeface="Calibri" pitchFamily="34" charset="0"/>
              </a:rPr>
              <a:t>size by deleting few items from your mailbox.&lt;/</a:t>
            </a:r>
            <a:r>
              <a:rPr lang="en-US" sz="1600" dirty="0" err="1">
                <a:solidFill>
                  <a:schemeClr val="bg1"/>
                </a:solidFill>
                <a:latin typeface="Calibri" pitchFamily="34" charset="0"/>
                <a:cs typeface="Calibri" pitchFamily="34" charset="0"/>
              </a:rPr>
              <a:t>DefaultBody</a:t>
            </a:r>
            <a:r>
              <a:rPr lang="en-US" sz="1600" dirty="0">
                <a:solidFill>
                  <a:schemeClr val="bg1"/>
                </a:solidFill>
                <a:latin typeface="Calibri" pitchFamily="34" charset="0"/>
                <a:cs typeface="Calibri" pitchFamily="34" charset="0"/>
              </a:rPr>
              <a:t>&gt;</a:t>
            </a:r>
          </a:p>
          <a:p>
            <a:pPr>
              <a:defRPr/>
            </a:pPr>
            <a:r>
              <a:rPr lang="en-US" sz="1600" dirty="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DefaultSubject</a:t>
            </a:r>
            <a:r>
              <a:rPr lang="en-US" sz="1600" dirty="0">
                <a:solidFill>
                  <a:schemeClr val="bg1"/>
                </a:solidFill>
                <a:latin typeface="Calibri" pitchFamily="34" charset="0"/>
                <a:cs typeface="Calibri" pitchFamily="34" charset="0"/>
              </a:rPr>
              <a:t>&gt;Voicemail Mailbox Quota Warning&lt;/</a:t>
            </a:r>
            <a:r>
              <a:rPr lang="en-US" sz="1600" dirty="0" err="1">
                <a:solidFill>
                  <a:schemeClr val="bg1"/>
                </a:solidFill>
                <a:latin typeface="Calibri" pitchFamily="34" charset="0"/>
                <a:cs typeface="Calibri" pitchFamily="34" charset="0"/>
              </a:rPr>
              <a:t>DefaultSubject</a:t>
            </a:r>
            <a:r>
              <a:rPr lang="en-US" sz="1600" dirty="0">
                <a:solidFill>
                  <a:schemeClr val="bg1"/>
                </a:solidFill>
                <a:latin typeface="Calibri" pitchFamily="34" charset="0"/>
                <a:cs typeface="Calibri" pitchFamily="34" charset="0"/>
              </a:rPr>
              <a:t>&gt;</a:t>
            </a:r>
          </a:p>
          <a:p>
            <a:pPr>
              <a:defRPr/>
            </a:pPr>
            <a:r>
              <a:rPr lang="en-US" sz="1600" dirty="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LanguageCode</a:t>
            </a:r>
            <a:r>
              <a:rPr lang="en-US" sz="1600" dirty="0">
                <a:solidFill>
                  <a:schemeClr val="bg1"/>
                </a:solidFill>
                <a:latin typeface="Calibri" pitchFamily="34" charset="0"/>
                <a:cs typeface="Calibri" pitchFamily="34" charset="0"/>
              </a:rPr>
              <a:t>&gt;1033&lt;/</a:t>
            </a:r>
            <a:r>
              <a:rPr lang="en-US" sz="1600" dirty="0" err="1">
                <a:solidFill>
                  <a:schemeClr val="bg1"/>
                </a:solidFill>
                <a:latin typeface="Calibri" pitchFamily="34" charset="0"/>
                <a:cs typeface="Calibri" pitchFamily="34" charset="0"/>
              </a:rPr>
              <a:t>LanguageCode</a:t>
            </a:r>
            <a:r>
              <a:rPr lang="en-US" sz="1600" dirty="0">
                <a:solidFill>
                  <a:schemeClr val="bg1"/>
                </a:solidFill>
                <a:latin typeface="Calibri" pitchFamily="34" charset="0"/>
                <a:cs typeface="Calibri" pitchFamily="34" charset="0"/>
              </a:rPr>
              <a:t>&gt;</a:t>
            </a:r>
          </a:p>
          <a:p>
            <a:pPr>
              <a:defRPr/>
            </a:pPr>
            <a:r>
              <a:rPr lang="en-US" sz="1600" dirty="0">
                <a:solidFill>
                  <a:schemeClr val="bg1"/>
                </a:solidFill>
                <a:latin typeface="Calibri" pitchFamily="34" charset="0"/>
                <a:cs typeface="Calibri" pitchFamily="34" charset="0"/>
              </a:rPr>
              <a:t>                        &lt;Subject/&gt;</a:t>
            </a:r>
          </a:p>
          <a:p>
            <a:pPr>
              <a:defRPr/>
            </a:pPr>
            <a:r>
              <a:rPr lang="en-US" sz="1600" dirty="0">
                <a:solidFill>
                  <a:schemeClr val="bg1"/>
                </a:solidFill>
                <a:latin typeface="Calibri" pitchFamily="34" charset="0"/>
                <a:cs typeface="Calibri" pitchFamily="34" charset="0"/>
              </a:rPr>
              <a:t>                        &lt;</a:t>
            </a:r>
            <a:r>
              <a:rPr lang="en-US" sz="1600" dirty="0" err="1" smtClean="0">
                <a:solidFill>
                  <a:schemeClr val="bg1"/>
                </a:solidFill>
                <a:latin typeface="Calibri" pitchFamily="34" charset="0"/>
                <a:cs typeface="Calibri" pitchFamily="34" charset="0"/>
              </a:rPr>
              <a:t>UseDefault</a:t>
            </a:r>
            <a:r>
              <a:rPr lang="en-US" sz="1600" dirty="0" smtClean="0">
                <a:solidFill>
                  <a:schemeClr val="bg1"/>
                </a:solidFill>
                <a:latin typeface="Calibri" pitchFamily="34" charset="0"/>
                <a:cs typeface="Calibri" pitchFamily="34" charset="0"/>
              </a:rPr>
              <a:t>&gt;true</a:t>
            </a:r>
            <a:r>
              <a:rPr lang="en-US" sz="1600" dirty="0">
                <a:solidFill>
                  <a:schemeClr val="bg1"/>
                </a:solidFill>
                <a:latin typeface="Calibri" pitchFamily="34" charset="0"/>
                <a:cs typeface="Calibri" pitchFamily="34" charset="0"/>
              </a:rPr>
              <a:t>&lt;/</a:t>
            </a:r>
            <a:r>
              <a:rPr lang="en-US" sz="1600" dirty="0" err="1">
                <a:solidFill>
                  <a:schemeClr val="bg1"/>
                </a:solidFill>
                <a:latin typeface="Calibri" pitchFamily="34" charset="0"/>
                <a:cs typeface="Calibri" pitchFamily="34" charset="0"/>
              </a:rPr>
              <a:t>UseDefault</a:t>
            </a:r>
            <a:r>
              <a:rPr lang="en-US" sz="1600" dirty="0">
                <a:solidFill>
                  <a:schemeClr val="bg1"/>
                </a:solidFill>
                <a:latin typeface="Calibri" pitchFamily="34" charset="0"/>
                <a:cs typeface="Calibri" pitchFamily="34" charset="0"/>
              </a:rPr>
              <a:t>&gt;</a:t>
            </a:r>
          </a:p>
          <a:p>
            <a:pPr>
              <a:defRPr/>
            </a:pPr>
            <a:r>
              <a:rPr lang="en-US" sz="1600" dirty="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RuleDescription</a:t>
            </a:r>
            <a:r>
              <a:rPr lang="en-US" sz="1600" dirty="0">
                <a:solidFill>
                  <a:schemeClr val="bg1"/>
                </a:solidFill>
                <a:latin typeface="Calibri" pitchFamily="34" charset="0"/>
                <a:cs typeface="Calibri" pitchFamily="34" charset="0"/>
              </a:rPr>
              <a:t>&gt;Text for Mailbox Warning Quota&lt;/</a:t>
            </a:r>
            <a:r>
              <a:rPr lang="en-US" sz="1600" dirty="0" err="1">
                <a:solidFill>
                  <a:schemeClr val="bg1"/>
                </a:solidFill>
                <a:latin typeface="Calibri" pitchFamily="34" charset="0"/>
                <a:cs typeface="Calibri" pitchFamily="34" charset="0"/>
              </a:rPr>
              <a:t>RuleDescription</a:t>
            </a:r>
            <a:r>
              <a:rPr lang="en-US" sz="1600" dirty="0">
                <a:solidFill>
                  <a:schemeClr val="bg1"/>
                </a:solidFill>
                <a:latin typeface="Calibri" pitchFamily="34" charset="0"/>
                <a:cs typeface="Calibri" pitchFamily="34" charset="0"/>
              </a:rPr>
              <a:t>&gt;</a:t>
            </a:r>
          </a:p>
          <a:p>
            <a:pPr>
              <a:defRPr/>
            </a:pPr>
            <a:r>
              <a:rPr lang="en-US" sz="1600" dirty="0" smtClean="0">
                <a:solidFill>
                  <a:schemeClr val="bg1"/>
                </a:solidFill>
                <a:latin typeface="Calibri" pitchFamily="34" charset="0"/>
                <a:cs typeface="Calibri" pitchFamily="34" charset="0"/>
              </a:rPr>
              <a:t>      &lt;/</a:t>
            </a:r>
            <a:r>
              <a:rPr lang="en-US" sz="1600" dirty="0" err="1">
                <a:solidFill>
                  <a:schemeClr val="bg1"/>
                </a:solidFill>
                <a:latin typeface="Calibri" pitchFamily="34" charset="0"/>
                <a:cs typeface="Calibri" pitchFamily="34" charset="0"/>
              </a:rPr>
              <a:t>MailboxQuotaText</a:t>
            </a:r>
            <a:r>
              <a:rPr lang="en-US" sz="1600" dirty="0" smtClean="0">
                <a:solidFill>
                  <a:schemeClr val="bg1"/>
                </a:solidFill>
                <a:latin typeface="Calibri" pitchFamily="34" charset="0"/>
                <a:cs typeface="Calibri" pitchFamily="34" charset="0"/>
              </a:rPr>
              <a:t>&gt;</a:t>
            </a:r>
            <a:endParaRPr lang="en-US" sz="16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1337508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112125" cy="730642"/>
          </a:xfrm>
          <a:prstGeom prst="rect">
            <a:avLst/>
          </a:prstGeom>
        </p:spPr>
        <p:txBody>
          <a:bodyPr lIns="82296" rIns="82296" anchor="b">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lnSpc>
                <a:spcPct val="220000"/>
              </a:lnSpc>
              <a:spcAft>
                <a:spcPts val="0"/>
              </a:spcAft>
              <a:defRPr/>
            </a:pPr>
            <a:r>
              <a:rPr lang="en-US" sz="2200" smtClean="0"/>
              <a:t>REST Request: </a:t>
            </a:r>
          </a:p>
          <a:p>
            <a:pPr fontAlgn="auto">
              <a:spcAft>
                <a:spcPts val="0"/>
              </a:spcAft>
              <a:defRPr/>
            </a:pPr>
            <a:r>
              <a:rPr lang="en-US" sz="2200" smtClean="0"/>
              <a:t>PUT /vmrest/mailboxquotatexts/&lt;mailboxQuotaTextObjectId&gt;</a:t>
            </a:r>
            <a:endParaRPr sz="2200" dirty="0"/>
          </a:p>
        </p:txBody>
      </p:sp>
      <p:sp>
        <p:nvSpPr>
          <p:cNvPr id="89092" name="Rectangle 7"/>
          <p:cNvSpPr>
            <a:spLocks noChangeArrowheads="1"/>
          </p:cNvSpPr>
          <p:nvPr/>
        </p:nvSpPr>
        <p:spPr bwMode="auto">
          <a:xfrm>
            <a:off x="381000" y="914400"/>
            <a:ext cx="8534400" cy="4062651"/>
          </a:xfrm>
          <a:prstGeom prst="rect">
            <a:avLst/>
          </a:prstGeom>
          <a:noFill/>
          <a:ln w="9525">
            <a:noFill/>
            <a:miter lim="800000"/>
            <a:headEnd/>
            <a:tailEnd/>
          </a:ln>
        </p:spPr>
        <p:txBody>
          <a:bodyPr>
            <a:spAutoFit/>
          </a:bodyPr>
          <a:lstStyle/>
          <a:p>
            <a:pPr marL="285750" indent="-285750">
              <a:buClr>
                <a:schemeClr val="accent2">
                  <a:lumMod val="75000"/>
                </a:schemeClr>
              </a:buClr>
              <a:buFont typeface="Wingdings" pitchFamily="2" charset="2"/>
              <a:buChar char="§"/>
              <a:defRPr/>
            </a:pPr>
            <a:r>
              <a:rPr lang="en-US" smtClean="0">
                <a:solidFill>
                  <a:schemeClr val="bg1"/>
                </a:solidFill>
                <a:latin typeface="+mn-lt"/>
              </a:rPr>
              <a:t>XML request </a:t>
            </a:r>
            <a:r>
              <a:rPr lang="en-US">
                <a:solidFill>
                  <a:schemeClr val="bg1"/>
                </a:solidFill>
                <a:latin typeface="+mn-lt"/>
              </a:rPr>
              <a:t>to </a:t>
            </a:r>
            <a:r>
              <a:rPr lang="en-US" smtClean="0">
                <a:solidFill>
                  <a:schemeClr val="bg1"/>
                </a:solidFill>
                <a:latin typeface="+mn-lt"/>
              </a:rPr>
              <a:t>customize Mailbox </a:t>
            </a:r>
            <a:r>
              <a:rPr lang="en-US">
                <a:solidFill>
                  <a:schemeClr val="bg1"/>
                </a:solidFill>
                <a:latin typeface="+mn-lt"/>
              </a:rPr>
              <a:t>Quota </a:t>
            </a:r>
            <a:r>
              <a:rPr lang="en-US" smtClean="0">
                <a:solidFill>
                  <a:schemeClr val="bg1"/>
                </a:solidFill>
                <a:latin typeface="+mn-lt"/>
              </a:rPr>
              <a:t>alert text.</a:t>
            </a:r>
          </a:p>
          <a:p>
            <a:pPr marL="285750" indent="-285750">
              <a:buClr>
                <a:schemeClr val="accent2">
                  <a:lumMod val="75000"/>
                </a:schemeClr>
              </a:buClr>
              <a:buFont typeface="Wingdings" pitchFamily="2" charset="2"/>
              <a:buChar char="§"/>
              <a:defRPr/>
            </a:pPr>
            <a:r>
              <a:rPr lang="en-US" smtClean="0">
                <a:solidFill>
                  <a:schemeClr val="bg1"/>
                </a:solidFill>
                <a:latin typeface="+mn-lt"/>
              </a:rPr>
              <a:t>&lt;mailboxQuotaTextObjectId&gt; for this PUT request is the same that is obtained by /vmrest/mailboxquotatexts.</a:t>
            </a:r>
          </a:p>
          <a:p>
            <a:pPr>
              <a:defRPr/>
            </a:pPr>
            <a:endParaRPr lang="en-US" smtClean="0">
              <a:solidFill>
                <a:schemeClr val="bg1"/>
              </a:solidFill>
              <a:latin typeface="+mn-lt"/>
            </a:endParaRPr>
          </a:p>
          <a:p>
            <a:pPr>
              <a:defRPr/>
            </a:pPr>
            <a:r>
              <a:rPr lang="en-US">
                <a:solidFill>
                  <a:schemeClr val="bg1"/>
                </a:solidFill>
                <a:latin typeface="+mn-lt"/>
              </a:rPr>
              <a:t> </a:t>
            </a:r>
            <a:r>
              <a:rPr lang="en-US" smtClean="0">
                <a:solidFill>
                  <a:schemeClr val="bg1"/>
                </a:solidFill>
                <a:latin typeface="+mn-lt"/>
              </a:rPr>
              <a:t>    Request:</a:t>
            </a:r>
          </a:p>
          <a:p>
            <a:pPr>
              <a:defRPr/>
            </a:pPr>
            <a:endParaRPr lang="en-US" sz="1600">
              <a:solidFill>
                <a:schemeClr val="bg1"/>
              </a:solidFill>
              <a:latin typeface="Calibri" pitchFamily="34" charset="0"/>
              <a:cs typeface="Calibri" pitchFamily="34" charset="0"/>
            </a:endParaRPr>
          </a:p>
          <a:p>
            <a:pPr>
              <a:defRPr/>
            </a:pPr>
            <a:r>
              <a:rPr lang="en-US" sz="1600" smtClean="0">
                <a:solidFill>
                  <a:schemeClr val="bg1"/>
                </a:solidFill>
                <a:latin typeface="+mn-lt"/>
                <a:cs typeface="Calibri" pitchFamily="34" charset="0"/>
              </a:rPr>
              <a:t>      &lt;</a:t>
            </a:r>
            <a:r>
              <a:rPr lang="en-US" sz="1500" smtClean="0">
                <a:solidFill>
                  <a:schemeClr val="bg1"/>
                </a:solidFill>
                <a:latin typeface="+mn-lt"/>
                <a:cs typeface="Calibri" pitchFamily="34" charset="0"/>
              </a:rPr>
              <a:t>MailboxQuotaText</a:t>
            </a:r>
            <a:r>
              <a:rPr lang="en-US" sz="1500">
                <a:solidFill>
                  <a:schemeClr val="bg1"/>
                </a:solidFill>
                <a:latin typeface="+mn-lt"/>
                <a:cs typeface="Calibri" pitchFamily="34" charset="0"/>
              </a:rPr>
              <a:t>&gt;</a:t>
            </a:r>
          </a:p>
          <a:p>
            <a:pPr>
              <a:defRPr/>
            </a:pPr>
            <a:r>
              <a:rPr lang="en-US" sz="1500">
                <a:solidFill>
                  <a:schemeClr val="bg1"/>
                </a:solidFill>
                <a:latin typeface="+mn-lt"/>
                <a:cs typeface="Calibri" pitchFamily="34" charset="0"/>
              </a:rPr>
              <a:t>           </a:t>
            </a:r>
            <a:r>
              <a:rPr lang="en-US" sz="1500" smtClean="0">
                <a:solidFill>
                  <a:schemeClr val="bg1"/>
                </a:solidFill>
                <a:latin typeface="+mn-lt"/>
                <a:cs typeface="Calibri" pitchFamily="34" charset="0"/>
              </a:rPr>
              <a:t>    &lt;</a:t>
            </a:r>
            <a:r>
              <a:rPr lang="en-US" sz="1500">
                <a:solidFill>
                  <a:schemeClr val="bg1"/>
                </a:solidFill>
                <a:latin typeface="+mn-lt"/>
                <a:cs typeface="Calibri" pitchFamily="34" charset="0"/>
              </a:rPr>
              <a:t>Body</a:t>
            </a:r>
            <a:r>
              <a:rPr lang="en-US" sz="1500" smtClean="0">
                <a:solidFill>
                  <a:schemeClr val="bg1"/>
                </a:solidFill>
                <a:latin typeface="+mn-lt"/>
                <a:cs typeface="Calibri" pitchFamily="34" charset="0"/>
              </a:rPr>
              <a:t>&gt; changed </a:t>
            </a:r>
            <a:r>
              <a:rPr lang="en-US" sz="1500">
                <a:solidFill>
                  <a:schemeClr val="bg1"/>
                </a:solidFill>
                <a:latin typeface="+mn-lt"/>
                <a:cs typeface="Calibri" pitchFamily="34" charset="0"/>
              </a:rPr>
              <a:t>body </a:t>
            </a:r>
            <a:r>
              <a:rPr lang="en-US" sz="1500" smtClean="0">
                <a:solidFill>
                  <a:schemeClr val="bg1"/>
                </a:solidFill>
                <a:latin typeface="+mn-lt"/>
                <a:cs typeface="Calibri" pitchFamily="34" charset="0"/>
              </a:rPr>
              <a:t>content &lt;/</a:t>
            </a:r>
            <a:r>
              <a:rPr lang="en-US" sz="1500">
                <a:solidFill>
                  <a:schemeClr val="bg1"/>
                </a:solidFill>
                <a:latin typeface="+mn-lt"/>
                <a:cs typeface="Calibri" pitchFamily="34" charset="0"/>
              </a:rPr>
              <a:t>Body&gt;</a:t>
            </a:r>
          </a:p>
          <a:p>
            <a:pPr>
              <a:defRPr/>
            </a:pPr>
            <a:r>
              <a:rPr lang="en-US" sz="1500">
                <a:solidFill>
                  <a:schemeClr val="bg1"/>
                </a:solidFill>
                <a:latin typeface="+mn-lt"/>
                <a:cs typeface="Calibri" pitchFamily="34" charset="0"/>
              </a:rPr>
              <a:t>          </a:t>
            </a:r>
            <a:r>
              <a:rPr lang="en-US" sz="1500" smtClean="0">
                <a:solidFill>
                  <a:schemeClr val="bg1"/>
                </a:solidFill>
                <a:latin typeface="+mn-lt"/>
                <a:cs typeface="Calibri" pitchFamily="34" charset="0"/>
              </a:rPr>
              <a:t>     &lt;Subject&gt; Changed subject line &lt;/</a:t>
            </a:r>
            <a:r>
              <a:rPr lang="en-US" sz="1500">
                <a:solidFill>
                  <a:schemeClr val="bg1"/>
                </a:solidFill>
                <a:latin typeface="+mn-lt"/>
                <a:cs typeface="Calibri" pitchFamily="34" charset="0"/>
              </a:rPr>
              <a:t>Subject&gt;</a:t>
            </a:r>
          </a:p>
          <a:p>
            <a:pPr>
              <a:defRPr/>
            </a:pPr>
            <a:r>
              <a:rPr lang="en-US" sz="1500">
                <a:solidFill>
                  <a:schemeClr val="bg1"/>
                </a:solidFill>
                <a:latin typeface="+mn-lt"/>
                <a:cs typeface="Calibri" pitchFamily="34" charset="0"/>
              </a:rPr>
              <a:t>           </a:t>
            </a:r>
            <a:r>
              <a:rPr lang="en-US" sz="1500" smtClean="0">
                <a:solidFill>
                  <a:schemeClr val="bg1"/>
                </a:solidFill>
                <a:latin typeface="+mn-lt"/>
                <a:cs typeface="Calibri" pitchFamily="34" charset="0"/>
              </a:rPr>
              <a:t>    &lt;</a:t>
            </a:r>
            <a:r>
              <a:rPr lang="en-US" sz="1500">
                <a:solidFill>
                  <a:schemeClr val="bg1"/>
                </a:solidFill>
                <a:latin typeface="+mn-lt"/>
                <a:cs typeface="Calibri" pitchFamily="34" charset="0"/>
              </a:rPr>
              <a:t>UseDefault</a:t>
            </a:r>
            <a:r>
              <a:rPr lang="en-US" sz="1500" smtClean="0">
                <a:solidFill>
                  <a:schemeClr val="bg1"/>
                </a:solidFill>
                <a:latin typeface="+mn-lt"/>
                <a:cs typeface="Calibri" pitchFamily="34" charset="0"/>
              </a:rPr>
              <a:t>&gt; false &lt;/</a:t>
            </a:r>
            <a:r>
              <a:rPr lang="en-US" sz="1500">
                <a:solidFill>
                  <a:schemeClr val="bg1"/>
                </a:solidFill>
                <a:latin typeface="+mn-lt"/>
                <a:cs typeface="Calibri" pitchFamily="34" charset="0"/>
              </a:rPr>
              <a:t>UseDefault&gt;</a:t>
            </a:r>
          </a:p>
          <a:p>
            <a:pPr>
              <a:defRPr/>
            </a:pPr>
            <a:r>
              <a:rPr lang="en-US" sz="1500" smtClean="0">
                <a:solidFill>
                  <a:schemeClr val="bg1"/>
                </a:solidFill>
                <a:latin typeface="+mn-lt"/>
                <a:cs typeface="Calibri" pitchFamily="34" charset="0"/>
              </a:rPr>
              <a:t>      &lt;/</a:t>
            </a:r>
            <a:r>
              <a:rPr lang="en-US" sz="1500">
                <a:solidFill>
                  <a:schemeClr val="bg1"/>
                </a:solidFill>
                <a:latin typeface="+mn-lt"/>
                <a:cs typeface="Calibri" pitchFamily="34" charset="0"/>
              </a:rPr>
              <a:t>MailboxQuotaText</a:t>
            </a:r>
            <a:r>
              <a:rPr lang="en-US" sz="1500" smtClean="0">
                <a:solidFill>
                  <a:schemeClr val="bg1"/>
                </a:solidFill>
                <a:latin typeface="+mn-lt"/>
                <a:cs typeface="Calibri" pitchFamily="34" charset="0"/>
              </a:rPr>
              <a:t>&gt;</a:t>
            </a:r>
          </a:p>
          <a:p>
            <a:pPr>
              <a:defRPr/>
            </a:pPr>
            <a:endParaRPr lang="en-US">
              <a:solidFill>
                <a:schemeClr val="bg1"/>
              </a:solidFill>
              <a:latin typeface="+mn-lt"/>
            </a:endParaRPr>
          </a:p>
          <a:p>
            <a:pPr>
              <a:defRPr/>
            </a:pPr>
            <a:r>
              <a:rPr lang="en-US" smtClean="0">
                <a:solidFill>
                  <a:schemeClr val="bg1"/>
                </a:solidFill>
                <a:latin typeface="+mn-lt"/>
              </a:rPr>
              <a:t>     Response:</a:t>
            </a:r>
          </a:p>
          <a:p>
            <a:pPr>
              <a:defRPr/>
            </a:pPr>
            <a:endParaRPr lang="en-US">
              <a:solidFill>
                <a:schemeClr val="bg1"/>
              </a:solidFill>
              <a:latin typeface="+mn-lt"/>
            </a:endParaRPr>
          </a:p>
          <a:p>
            <a:pPr>
              <a:defRPr/>
            </a:pPr>
            <a:r>
              <a:rPr lang="en-US" sz="1500" smtClean="0">
                <a:solidFill>
                  <a:schemeClr val="bg1"/>
                </a:solidFill>
                <a:latin typeface="+mn-lt"/>
              </a:rPr>
              <a:t>      HTTP </a:t>
            </a:r>
            <a:r>
              <a:rPr lang="en-US" sz="1500">
                <a:solidFill>
                  <a:schemeClr val="bg1"/>
                </a:solidFill>
                <a:latin typeface="+mn-lt"/>
              </a:rPr>
              <a:t>response code : 204</a:t>
            </a:r>
          </a:p>
        </p:txBody>
      </p:sp>
    </p:spTree>
    <p:extLst>
      <p:ext uri="{BB962C8B-B14F-4D97-AF65-F5344CB8AC3E}">
        <p14:creationId xmlns:p14="http://schemas.microsoft.com/office/powerpoint/2010/main" val="1455774227"/>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426"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46075" y="32982"/>
            <a:ext cx="8112125" cy="576618"/>
          </a:xfrm>
          <a:prstGeom prst="rect">
            <a:avLst/>
          </a:prstGeom>
        </p:spPr>
        <p:txBody>
          <a:bodyPr lIns="82296" rIns="82296" anchor="b">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lnSpc>
                <a:spcPct val="220000"/>
              </a:lnSpc>
              <a:spcAft>
                <a:spcPts val="0"/>
              </a:spcAft>
              <a:defRPr/>
            </a:pPr>
            <a:r>
              <a:rPr lang="en-US" sz="2200" smtClean="0"/>
              <a:t>PUT Request (Cont…) </a:t>
            </a:r>
          </a:p>
        </p:txBody>
      </p:sp>
      <p:sp>
        <p:nvSpPr>
          <p:cNvPr id="89092" name="Rectangle 7"/>
          <p:cNvSpPr>
            <a:spLocks noChangeArrowheads="1"/>
          </p:cNvSpPr>
          <p:nvPr/>
        </p:nvSpPr>
        <p:spPr bwMode="auto">
          <a:xfrm>
            <a:off x="381000" y="685800"/>
            <a:ext cx="8534400" cy="3216265"/>
          </a:xfrm>
          <a:prstGeom prst="rect">
            <a:avLst/>
          </a:prstGeom>
          <a:noFill/>
          <a:ln w="9525">
            <a:noFill/>
            <a:miter lim="800000"/>
            <a:headEnd/>
            <a:tailEnd/>
          </a:ln>
        </p:spPr>
        <p:txBody>
          <a:bodyPr>
            <a:spAutoFit/>
          </a:bodyPr>
          <a:lstStyle/>
          <a:p>
            <a:pPr marL="285750" indent="-285750">
              <a:buClr>
                <a:schemeClr val="accent2">
                  <a:lumMod val="75000"/>
                </a:schemeClr>
              </a:buClr>
              <a:buFont typeface="Wingdings" pitchFamily="2" charset="2"/>
              <a:buChar char="§"/>
              <a:defRPr/>
            </a:pPr>
            <a:r>
              <a:rPr lang="en-US" smtClean="0">
                <a:solidFill>
                  <a:schemeClr val="bg1"/>
                </a:solidFill>
                <a:latin typeface="+mn-lt"/>
              </a:rPr>
              <a:t>In order to modify the Mailbox </a:t>
            </a:r>
            <a:r>
              <a:rPr lang="en-US">
                <a:solidFill>
                  <a:schemeClr val="bg1"/>
                </a:solidFill>
                <a:latin typeface="+mn-lt"/>
              </a:rPr>
              <a:t>Quota </a:t>
            </a:r>
            <a:r>
              <a:rPr lang="en-US" smtClean="0">
                <a:solidFill>
                  <a:schemeClr val="bg1"/>
                </a:solidFill>
                <a:latin typeface="+mn-lt"/>
              </a:rPr>
              <a:t>alert text to contain its default values, use the following XML request: </a:t>
            </a:r>
          </a:p>
          <a:p>
            <a:pPr>
              <a:defRPr/>
            </a:pPr>
            <a:endParaRPr lang="en-US" smtClean="0">
              <a:solidFill>
                <a:schemeClr val="bg1"/>
              </a:solidFill>
              <a:latin typeface="+mn-lt"/>
            </a:endParaRPr>
          </a:p>
          <a:p>
            <a:pPr>
              <a:defRPr/>
            </a:pPr>
            <a:r>
              <a:rPr lang="en-US">
                <a:solidFill>
                  <a:schemeClr val="bg1"/>
                </a:solidFill>
                <a:latin typeface="+mn-lt"/>
              </a:rPr>
              <a:t> </a:t>
            </a:r>
            <a:r>
              <a:rPr lang="en-US" smtClean="0">
                <a:solidFill>
                  <a:schemeClr val="bg1"/>
                </a:solidFill>
                <a:latin typeface="+mn-lt"/>
              </a:rPr>
              <a:t>    Request:</a:t>
            </a:r>
          </a:p>
          <a:p>
            <a:pPr>
              <a:defRPr/>
            </a:pPr>
            <a:endParaRPr lang="en-US" sz="1600">
              <a:solidFill>
                <a:schemeClr val="bg1"/>
              </a:solidFill>
              <a:latin typeface="Calibri" pitchFamily="34" charset="0"/>
              <a:cs typeface="Calibri" pitchFamily="34" charset="0"/>
            </a:endParaRPr>
          </a:p>
          <a:p>
            <a:pPr>
              <a:defRPr/>
            </a:pPr>
            <a:r>
              <a:rPr lang="en-US" sz="1600" smtClean="0">
                <a:solidFill>
                  <a:schemeClr val="bg1"/>
                </a:solidFill>
                <a:latin typeface="+mn-lt"/>
                <a:cs typeface="Calibri" pitchFamily="34" charset="0"/>
              </a:rPr>
              <a:t>      &lt;</a:t>
            </a:r>
            <a:r>
              <a:rPr lang="en-US" sz="1500" smtClean="0">
                <a:solidFill>
                  <a:schemeClr val="bg1"/>
                </a:solidFill>
                <a:latin typeface="+mn-lt"/>
                <a:cs typeface="Calibri" pitchFamily="34" charset="0"/>
              </a:rPr>
              <a:t>MailboxQuotaText</a:t>
            </a:r>
            <a:r>
              <a:rPr lang="en-US" sz="1500">
                <a:solidFill>
                  <a:schemeClr val="bg1"/>
                </a:solidFill>
                <a:latin typeface="+mn-lt"/>
                <a:cs typeface="Calibri" pitchFamily="34" charset="0"/>
              </a:rPr>
              <a:t>&gt;</a:t>
            </a:r>
          </a:p>
          <a:p>
            <a:pPr>
              <a:defRPr/>
            </a:pPr>
            <a:r>
              <a:rPr lang="en-US" sz="1500" smtClean="0">
                <a:solidFill>
                  <a:schemeClr val="bg1"/>
                </a:solidFill>
                <a:latin typeface="+mn-lt"/>
                <a:cs typeface="Calibri" pitchFamily="34" charset="0"/>
              </a:rPr>
              <a:t>	&lt;</a:t>
            </a:r>
            <a:r>
              <a:rPr lang="en-US" sz="1500">
                <a:solidFill>
                  <a:schemeClr val="bg1"/>
                </a:solidFill>
                <a:latin typeface="+mn-lt"/>
                <a:cs typeface="Calibri" pitchFamily="34" charset="0"/>
              </a:rPr>
              <a:t>UseDefault</a:t>
            </a:r>
            <a:r>
              <a:rPr lang="en-US" sz="1500" smtClean="0">
                <a:solidFill>
                  <a:schemeClr val="bg1"/>
                </a:solidFill>
                <a:latin typeface="+mn-lt"/>
                <a:cs typeface="Calibri" pitchFamily="34" charset="0"/>
              </a:rPr>
              <a:t>&gt; true &lt;/</a:t>
            </a:r>
            <a:r>
              <a:rPr lang="en-US" sz="1500">
                <a:solidFill>
                  <a:schemeClr val="bg1"/>
                </a:solidFill>
                <a:latin typeface="+mn-lt"/>
                <a:cs typeface="Calibri" pitchFamily="34" charset="0"/>
              </a:rPr>
              <a:t>UseDefault&gt;</a:t>
            </a:r>
          </a:p>
          <a:p>
            <a:pPr>
              <a:defRPr/>
            </a:pPr>
            <a:r>
              <a:rPr lang="en-US" sz="1500" smtClean="0">
                <a:solidFill>
                  <a:schemeClr val="bg1"/>
                </a:solidFill>
                <a:latin typeface="+mn-lt"/>
                <a:cs typeface="Calibri" pitchFamily="34" charset="0"/>
              </a:rPr>
              <a:t>      &lt;/</a:t>
            </a:r>
            <a:r>
              <a:rPr lang="en-US" sz="1500">
                <a:solidFill>
                  <a:schemeClr val="bg1"/>
                </a:solidFill>
                <a:latin typeface="+mn-lt"/>
                <a:cs typeface="Calibri" pitchFamily="34" charset="0"/>
              </a:rPr>
              <a:t>MailboxQuotaText</a:t>
            </a:r>
            <a:r>
              <a:rPr lang="en-US" sz="1500" smtClean="0">
                <a:solidFill>
                  <a:schemeClr val="bg1"/>
                </a:solidFill>
                <a:latin typeface="+mn-lt"/>
                <a:cs typeface="Calibri" pitchFamily="34" charset="0"/>
              </a:rPr>
              <a:t>&gt;</a:t>
            </a:r>
          </a:p>
          <a:p>
            <a:pPr>
              <a:defRPr/>
            </a:pPr>
            <a:endParaRPr lang="en-US">
              <a:solidFill>
                <a:schemeClr val="bg1"/>
              </a:solidFill>
              <a:latin typeface="+mn-lt"/>
            </a:endParaRPr>
          </a:p>
          <a:p>
            <a:pPr>
              <a:defRPr/>
            </a:pPr>
            <a:r>
              <a:rPr lang="en-US" smtClean="0">
                <a:solidFill>
                  <a:schemeClr val="bg1"/>
                </a:solidFill>
                <a:latin typeface="+mn-lt"/>
              </a:rPr>
              <a:t>     Response:</a:t>
            </a:r>
          </a:p>
          <a:p>
            <a:pPr>
              <a:defRPr/>
            </a:pPr>
            <a:endParaRPr lang="en-US">
              <a:solidFill>
                <a:schemeClr val="bg1"/>
              </a:solidFill>
              <a:latin typeface="+mn-lt"/>
            </a:endParaRPr>
          </a:p>
          <a:p>
            <a:pPr>
              <a:defRPr/>
            </a:pPr>
            <a:r>
              <a:rPr lang="en-US" sz="1500" smtClean="0">
                <a:solidFill>
                  <a:schemeClr val="bg1"/>
                </a:solidFill>
                <a:latin typeface="+mn-lt"/>
              </a:rPr>
              <a:t>      HTTP </a:t>
            </a:r>
            <a:r>
              <a:rPr lang="en-US" sz="1500">
                <a:solidFill>
                  <a:schemeClr val="bg1"/>
                </a:solidFill>
                <a:latin typeface="+mn-lt"/>
              </a:rPr>
              <a:t>response code : 204</a:t>
            </a:r>
          </a:p>
        </p:txBody>
      </p:sp>
    </p:spTree>
    <p:extLst>
      <p:ext uri="{BB962C8B-B14F-4D97-AF65-F5344CB8AC3E}">
        <p14:creationId xmlns:p14="http://schemas.microsoft.com/office/powerpoint/2010/main" val="73587329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588375" cy="685800"/>
          </a:xfrm>
        </p:spPr>
        <p:txBody>
          <a:bodyPr>
            <a:normAutofit/>
          </a:bodyPr>
          <a:lstStyle/>
          <a:p>
            <a:pPr algn="ctr" fontAlgn="auto">
              <a:spcAft>
                <a:spcPts val="0"/>
              </a:spcAft>
              <a:defRPr/>
            </a:pPr>
            <a:r>
              <a:rPr dirty="0" smtClean="0">
                <a:cs typeface="Times New Roman" pitchFamily="18" charset="0"/>
              </a:rPr>
              <a:t>Agenda</a:t>
            </a:r>
            <a:endParaRPr dirty="0">
              <a:cs typeface="Times New Roman" pitchFamily="18" charset="0"/>
            </a:endParaRPr>
          </a:p>
        </p:txBody>
      </p:sp>
      <p:sp>
        <p:nvSpPr>
          <p:cNvPr id="29699" name="Content Placeholder 3"/>
          <p:cNvSpPr>
            <a:spLocks noGrp="1"/>
          </p:cNvSpPr>
          <p:nvPr>
            <p:ph idx="1"/>
          </p:nvPr>
        </p:nvSpPr>
        <p:spPr>
          <a:xfrm>
            <a:off x="279400" y="990600"/>
            <a:ext cx="7950200" cy="5334000"/>
          </a:xfrm>
        </p:spPr>
        <p:txBody>
          <a:bodyPr>
            <a:noAutofit/>
          </a:bodyPr>
          <a:lstStyle/>
          <a:p>
            <a:pPr marL="342900" marR="0" lvl="0" indent="-342900">
              <a:spcBef>
                <a:spcPts val="400"/>
              </a:spcBef>
              <a:spcAft>
                <a:spcPts val="0"/>
              </a:spcAft>
              <a:buFont typeface="Wingdings"/>
              <a:buChar char=""/>
              <a:tabLst>
                <a:tab pos="457200" algn="l"/>
              </a:tabLst>
            </a:pPr>
            <a:r>
              <a:rPr lang="en-US" dirty="0">
                <a:solidFill>
                  <a:schemeClr val="bg2"/>
                </a:solidFill>
                <a:latin typeface="+mn-lt"/>
                <a:ea typeface="Times New Roman"/>
              </a:rPr>
              <a:t>Feature Overview</a:t>
            </a:r>
            <a:endParaRPr lang="en-US" dirty="0">
              <a:solidFill>
                <a:schemeClr val="bg2"/>
              </a:solidFill>
              <a:latin typeface="+mn-lt"/>
              <a:ea typeface="Calibri"/>
            </a:endParaRPr>
          </a:p>
          <a:p>
            <a:pPr marL="342900" marR="0" lvl="0" indent="-342900">
              <a:spcBef>
                <a:spcPts val="400"/>
              </a:spcBef>
              <a:spcAft>
                <a:spcPts val="0"/>
              </a:spcAft>
              <a:buFont typeface="Wingdings"/>
              <a:buChar char=""/>
              <a:tabLst>
                <a:tab pos="457200" algn="l"/>
              </a:tabLst>
            </a:pPr>
            <a:r>
              <a:rPr lang="en-US" dirty="0">
                <a:solidFill>
                  <a:schemeClr val="bg2"/>
                </a:solidFill>
                <a:latin typeface="+mn-lt"/>
                <a:ea typeface="Times New Roman"/>
              </a:rPr>
              <a:t>Feature Configuration </a:t>
            </a:r>
            <a:endParaRPr lang="en-US" dirty="0">
              <a:solidFill>
                <a:schemeClr val="bg2"/>
              </a:solidFill>
              <a:latin typeface="+mn-lt"/>
              <a:ea typeface="Calibri"/>
            </a:endParaRPr>
          </a:p>
          <a:p>
            <a:pPr marL="742950" marR="0" lvl="1" indent="-285750">
              <a:spcBef>
                <a:spcPts val="400"/>
              </a:spcBef>
              <a:spcAft>
                <a:spcPts val="0"/>
              </a:spcAft>
              <a:buFont typeface="Wingdings"/>
              <a:buChar char=""/>
              <a:tabLst>
                <a:tab pos="914400" algn="l"/>
              </a:tabLst>
            </a:pPr>
            <a:r>
              <a:rPr lang="en-US" dirty="0">
                <a:solidFill>
                  <a:schemeClr val="bg2"/>
                </a:solidFill>
                <a:latin typeface="+mn-lt"/>
                <a:ea typeface="Times New Roman"/>
              </a:rPr>
              <a:t>Mailbox Quota </a:t>
            </a:r>
            <a:r>
              <a:rPr lang="en-US" dirty="0" smtClean="0">
                <a:solidFill>
                  <a:schemeClr val="bg2"/>
                </a:solidFill>
                <a:latin typeface="+mn-lt"/>
                <a:ea typeface="Times New Roman"/>
              </a:rPr>
              <a:t>Settings</a:t>
            </a:r>
          </a:p>
          <a:p>
            <a:pPr marL="1143000" marR="0" lvl="2" indent="-228600">
              <a:spcBef>
                <a:spcPts val="400"/>
              </a:spcBef>
              <a:spcAft>
                <a:spcPts val="0"/>
              </a:spcAft>
              <a:buClr>
                <a:schemeClr val="accent2">
                  <a:lumMod val="75000"/>
                </a:schemeClr>
              </a:buClr>
              <a:buFont typeface="Wingdings"/>
              <a:buChar char=""/>
              <a:tabLst>
                <a:tab pos="1371600" algn="l"/>
              </a:tabLst>
            </a:pPr>
            <a:r>
              <a:rPr lang="en-US" dirty="0" smtClean="0">
                <a:solidFill>
                  <a:schemeClr val="bg2"/>
                </a:solidFill>
                <a:ea typeface="Times New Roman"/>
              </a:rPr>
              <a:t>System-wide Settings</a:t>
            </a:r>
            <a:endParaRPr lang="en-US" dirty="0">
              <a:solidFill>
                <a:schemeClr val="bg2"/>
              </a:solidFill>
              <a:ea typeface="Calibri"/>
            </a:endParaRPr>
          </a:p>
          <a:p>
            <a:pPr marL="1143000" marR="0" lvl="2" indent="-228600">
              <a:spcBef>
                <a:spcPts val="400"/>
              </a:spcBef>
              <a:spcAft>
                <a:spcPts val="0"/>
              </a:spcAft>
              <a:buClr>
                <a:schemeClr val="accent2">
                  <a:lumMod val="75000"/>
                </a:schemeClr>
              </a:buClr>
              <a:buFont typeface="Wingdings"/>
              <a:buChar char=""/>
              <a:tabLst>
                <a:tab pos="1371600" algn="l"/>
              </a:tabLst>
            </a:pPr>
            <a:r>
              <a:rPr lang="en-US" dirty="0" smtClean="0">
                <a:solidFill>
                  <a:schemeClr val="bg2"/>
                </a:solidFill>
                <a:ea typeface="Times New Roman"/>
              </a:rPr>
              <a:t>User Specific Settings </a:t>
            </a:r>
            <a:endParaRPr lang="en-US" dirty="0" smtClean="0">
              <a:solidFill>
                <a:schemeClr val="bg2"/>
              </a:solidFill>
              <a:latin typeface="+mn-lt"/>
              <a:ea typeface="Calibri"/>
            </a:endParaRPr>
          </a:p>
          <a:p>
            <a:pPr marL="742950" marR="0" lvl="1" indent="-285750">
              <a:spcBef>
                <a:spcPts val="400"/>
              </a:spcBef>
              <a:spcAft>
                <a:spcPts val="0"/>
              </a:spcAft>
              <a:buFont typeface="Wingdings"/>
              <a:buChar char=""/>
              <a:tabLst>
                <a:tab pos="914400" algn="l"/>
              </a:tabLst>
            </a:pPr>
            <a:r>
              <a:rPr lang="en-US" dirty="0" smtClean="0">
                <a:solidFill>
                  <a:schemeClr val="bg2"/>
                </a:solidFill>
                <a:latin typeface="+mn-lt"/>
                <a:ea typeface="Times New Roman"/>
              </a:rPr>
              <a:t>Mailbox Quota Alert Text Configuration</a:t>
            </a:r>
            <a:endParaRPr lang="en-US" dirty="0" smtClean="0">
              <a:solidFill>
                <a:schemeClr val="bg2"/>
              </a:solidFill>
              <a:latin typeface="+mn-lt"/>
              <a:ea typeface="Calibri"/>
            </a:endParaRPr>
          </a:p>
          <a:p>
            <a:pPr marL="1143000" marR="0" lvl="2" indent="-228600">
              <a:spcBef>
                <a:spcPts val="400"/>
              </a:spcBef>
              <a:spcAft>
                <a:spcPts val="0"/>
              </a:spcAft>
              <a:buClr>
                <a:schemeClr val="accent2">
                  <a:lumMod val="75000"/>
                </a:schemeClr>
              </a:buClr>
              <a:buFont typeface="Wingdings"/>
              <a:buChar char=""/>
              <a:tabLst>
                <a:tab pos="1371600" algn="l"/>
              </a:tabLst>
            </a:pPr>
            <a:r>
              <a:rPr lang="en-US" dirty="0" smtClean="0">
                <a:solidFill>
                  <a:schemeClr val="bg2"/>
                </a:solidFill>
                <a:latin typeface="+mn-lt"/>
                <a:ea typeface="Times New Roman"/>
              </a:rPr>
              <a:t>Default Alert Text </a:t>
            </a:r>
            <a:endParaRPr lang="en-US" dirty="0">
              <a:solidFill>
                <a:schemeClr val="bg2"/>
              </a:solidFill>
              <a:latin typeface="+mn-lt"/>
              <a:ea typeface="Calibri"/>
            </a:endParaRPr>
          </a:p>
          <a:p>
            <a:pPr marL="1143000" marR="0" lvl="2" indent="-228600">
              <a:spcBef>
                <a:spcPts val="400"/>
              </a:spcBef>
              <a:spcAft>
                <a:spcPts val="0"/>
              </a:spcAft>
              <a:buClr>
                <a:schemeClr val="accent2">
                  <a:lumMod val="75000"/>
                </a:schemeClr>
              </a:buClr>
              <a:buFont typeface="Wingdings"/>
              <a:buChar char=""/>
              <a:tabLst>
                <a:tab pos="1371600" algn="l"/>
              </a:tabLst>
            </a:pPr>
            <a:r>
              <a:rPr lang="en-US" dirty="0">
                <a:solidFill>
                  <a:schemeClr val="bg2"/>
                </a:solidFill>
                <a:latin typeface="+mn-lt"/>
                <a:ea typeface="Times New Roman"/>
              </a:rPr>
              <a:t>Customized </a:t>
            </a:r>
            <a:r>
              <a:rPr lang="en-US" dirty="0" smtClean="0">
                <a:solidFill>
                  <a:schemeClr val="bg2"/>
                </a:solidFill>
                <a:latin typeface="+mn-lt"/>
                <a:ea typeface="Times New Roman"/>
              </a:rPr>
              <a:t>Alert Text </a:t>
            </a:r>
            <a:endParaRPr lang="en-US" dirty="0">
              <a:solidFill>
                <a:schemeClr val="bg2"/>
              </a:solidFill>
              <a:latin typeface="+mn-lt"/>
              <a:ea typeface="Calibri"/>
            </a:endParaRPr>
          </a:p>
          <a:p>
            <a:pPr marL="1143000" marR="0" lvl="2" indent="-228600">
              <a:spcBef>
                <a:spcPts val="400"/>
              </a:spcBef>
              <a:spcAft>
                <a:spcPts val="0"/>
              </a:spcAft>
              <a:buClr>
                <a:schemeClr val="accent2">
                  <a:lumMod val="75000"/>
                </a:schemeClr>
              </a:buClr>
              <a:buFont typeface="Wingdings"/>
              <a:buChar char=""/>
              <a:tabLst>
                <a:tab pos="1371600" algn="l"/>
              </a:tabLst>
            </a:pPr>
            <a:r>
              <a:rPr lang="en-US" dirty="0">
                <a:solidFill>
                  <a:schemeClr val="bg2"/>
                </a:solidFill>
                <a:latin typeface="+mn-lt"/>
                <a:ea typeface="Times New Roman"/>
              </a:rPr>
              <a:t>Locale </a:t>
            </a:r>
            <a:r>
              <a:rPr lang="en-US" dirty="0" smtClean="0">
                <a:solidFill>
                  <a:schemeClr val="bg2"/>
                </a:solidFill>
                <a:latin typeface="+mn-lt"/>
                <a:ea typeface="Times New Roman"/>
              </a:rPr>
              <a:t>Specific  Alert Text </a:t>
            </a:r>
            <a:endParaRPr lang="en-US" dirty="0">
              <a:solidFill>
                <a:schemeClr val="bg2"/>
              </a:solidFill>
              <a:latin typeface="+mn-lt"/>
              <a:ea typeface="Calibri"/>
            </a:endParaRPr>
          </a:p>
          <a:p>
            <a:pPr marL="342900" marR="0" lvl="0" indent="-342900">
              <a:spcBef>
                <a:spcPts val="400"/>
              </a:spcBef>
              <a:spcAft>
                <a:spcPts val="0"/>
              </a:spcAft>
              <a:buFont typeface="Wingdings"/>
              <a:buChar char=""/>
              <a:tabLst>
                <a:tab pos="457200" algn="l"/>
              </a:tabLst>
            </a:pPr>
            <a:r>
              <a:rPr lang="en-US" dirty="0" err="1" smtClean="0">
                <a:solidFill>
                  <a:schemeClr val="bg2"/>
                </a:solidFill>
                <a:latin typeface="+mn-lt"/>
                <a:ea typeface="Times New Roman"/>
              </a:rPr>
              <a:t>SysAgent</a:t>
            </a:r>
            <a:r>
              <a:rPr lang="en-US" dirty="0" smtClean="0">
                <a:solidFill>
                  <a:schemeClr val="bg2"/>
                </a:solidFill>
                <a:latin typeface="+mn-lt"/>
                <a:ea typeface="Times New Roman"/>
              </a:rPr>
              <a:t> Task Overview</a:t>
            </a:r>
            <a:endParaRPr lang="en-US" dirty="0">
              <a:solidFill>
                <a:schemeClr val="bg2"/>
              </a:solidFill>
              <a:latin typeface="+mn-lt"/>
              <a:ea typeface="Calibri"/>
            </a:endParaRPr>
          </a:p>
          <a:p>
            <a:pPr marL="742950" marR="0" lvl="1" indent="-285750">
              <a:spcBef>
                <a:spcPts val="400"/>
              </a:spcBef>
              <a:spcAft>
                <a:spcPts val="0"/>
              </a:spcAft>
              <a:buFont typeface="Wingdings"/>
              <a:buChar char=""/>
              <a:tabLst>
                <a:tab pos="914400" algn="l"/>
              </a:tabLst>
            </a:pPr>
            <a:r>
              <a:rPr lang="en-US" dirty="0">
                <a:solidFill>
                  <a:schemeClr val="bg2"/>
                </a:solidFill>
                <a:latin typeface="+mn-lt"/>
                <a:ea typeface="Times New Roman"/>
              </a:rPr>
              <a:t>Quota Notification </a:t>
            </a:r>
            <a:r>
              <a:rPr lang="en-US" dirty="0" smtClean="0">
                <a:solidFill>
                  <a:schemeClr val="bg2"/>
                </a:solidFill>
                <a:latin typeface="+mn-lt"/>
                <a:ea typeface="Times New Roman"/>
              </a:rPr>
              <a:t>Mail‘ Task</a:t>
            </a:r>
            <a:endParaRPr lang="en-US" dirty="0">
              <a:solidFill>
                <a:schemeClr val="bg2"/>
              </a:solidFill>
              <a:latin typeface="+mn-lt"/>
              <a:ea typeface="Calibri"/>
            </a:endParaRPr>
          </a:p>
          <a:p>
            <a:pPr marL="742950" marR="0" lvl="1" indent="-285750">
              <a:spcBef>
                <a:spcPts val="400"/>
              </a:spcBef>
              <a:spcAft>
                <a:spcPts val="0"/>
              </a:spcAft>
              <a:buFont typeface="Wingdings"/>
              <a:buChar char=""/>
              <a:tabLst>
                <a:tab pos="914400" algn="l"/>
              </a:tabLst>
            </a:pPr>
            <a:r>
              <a:rPr lang="en-US" dirty="0">
                <a:solidFill>
                  <a:schemeClr val="bg2"/>
                </a:solidFill>
                <a:latin typeface="+mn-lt"/>
                <a:ea typeface="Times New Roman"/>
              </a:rPr>
              <a:t>Task </a:t>
            </a:r>
            <a:r>
              <a:rPr lang="en-US" dirty="0" smtClean="0">
                <a:solidFill>
                  <a:schemeClr val="bg2"/>
                </a:solidFill>
                <a:latin typeface="+mn-lt"/>
                <a:ea typeface="Times New Roman"/>
              </a:rPr>
              <a:t>Results </a:t>
            </a:r>
            <a:endParaRPr lang="en-US" dirty="0">
              <a:solidFill>
                <a:schemeClr val="bg2"/>
              </a:solidFill>
              <a:latin typeface="+mn-lt"/>
              <a:ea typeface="Calibri"/>
            </a:endParaRPr>
          </a:p>
          <a:p>
            <a:pPr marL="742950" marR="0" lvl="1" indent="-285750">
              <a:spcBef>
                <a:spcPts val="400"/>
              </a:spcBef>
              <a:spcAft>
                <a:spcPts val="0"/>
              </a:spcAft>
              <a:buFont typeface="Wingdings"/>
              <a:buChar char=""/>
              <a:tabLst>
                <a:tab pos="914400" algn="l"/>
              </a:tabLst>
            </a:pPr>
            <a:r>
              <a:rPr lang="en-US" dirty="0">
                <a:solidFill>
                  <a:schemeClr val="bg2"/>
                </a:solidFill>
                <a:latin typeface="+mn-lt"/>
                <a:ea typeface="Times New Roman"/>
              </a:rPr>
              <a:t>Notification </a:t>
            </a:r>
            <a:r>
              <a:rPr lang="en-US" dirty="0" smtClean="0">
                <a:solidFill>
                  <a:schemeClr val="bg2"/>
                </a:solidFill>
                <a:latin typeface="+mn-lt"/>
                <a:ea typeface="Times New Roman"/>
              </a:rPr>
              <a:t>Mail Template</a:t>
            </a:r>
            <a:endParaRPr lang="en-US" dirty="0">
              <a:solidFill>
                <a:schemeClr val="bg2"/>
              </a:solidFill>
              <a:latin typeface="+mn-lt"/>
              <a:ea typeface="Calibri"/>
            </a:endParaRPr>
          </a:p>
          <a:p>
            <a:pPr marL="342900" marR="0" lvl="0" indent="-342900">
              <a:spcBef>
                <a:spcPts val="400"/>
              </a:spcBef>
              <a:spcAft>
                <a:spcPts val="0"/>
              </a:spcAft>
              <a:buFont typeface="Wingdings"/>
              <a:buChar char=""/>
              <a:tabLst>
                <a:tab pos="457200" algn="l"/>
              </a:tabLst>
            </a:pPr>
            <a:r>
              <a:rPr lang="en-US" dirty="0">
                <a:solidFill>
                  <a:schemeClr val="bg2"/>
                </a:solidFill>
                <a:latin typeface="+mn-lt"/>
                <a:ea typeface="Times New Roman"/>
              </a:rPr>
              <a:t>REST API’s</a:t>
            </a:r>
            <a:endParaRPr lang="en-US" dirty="0">
              <a:solidFill>
                <a:schemeClr val="bg2"/>
              </a:solidFill>
              <a:latin typeface="+mn-lt"/>
              <a:ea typeface="Calibri"/>
            </a:endParaRPr>
          </a:p>
          <a:p>
            <a:pPr marL="342900" marR="0" lvl="0" indent="-342900">
              <a:spcBef>
                <a:spcPts val="400"/>
              </a:spcBef>
              <a:spcAft>
                <a:spcPts val="0"/>
              </a:spcAft>
              <a:buFont typeface="Wingdings"/>
              <a:buChar char=""/>
              <a:tabLst>
                <a:tab pos="457200" algn="l"/>
              </a:tabLst>
            </a:pPr>
            <a:r>
              <a:rPr lang="en-US" dirty="0">
                <a:solidFill>
                  <a:schemeClr val="bg2"/>
                </a:solidFill>
                <a:latin typeface="+mn-lt"/>
                <a:ea typeface="Times New Roman"/>
              </a:rPr>
              <a:t>Troubleshooting</a:t>
            </a:r>
            <a:endParaRPr lang="en-US" dirty="0">
              <a:solidFill>
                <a:schemeClr val="bg2"/>
              </a:solidFill>
              <a:latin typeface="+mn-lt"/>
              <a:ea typeface="Calibri"/>
            </a:endParaRPr>
          </a:p>
          <a:p>
            <a:pPr marL="342900" marR="0" lvl="0" indent="-342900">
              <a:spcBef>
                <a:spcPts val="400"/>
              </a:spcBef>
              <a:spcAft>
                <a:spcPts val="0"/>
              </a:spcAft>
              <a:buFont typeface="Wingdings"/>
              <a:buChar char=""/>
              <a:tabLst>
                <a:tab pos="457200" algn="l"/>
              </a:tabLst>
            </a:pPr>
            <a:r>
              <a:rPr lang="en-US" dirty="0">
                <a:solidFill>
                  <a:schemeClr val="bg2"/>
                </a:solidFill>
                <a:latin typeface="+mn-lt"/>
                <a:ea typeface="Times New Roman"/>
              </a:rPr>
              <a:t>References         </a:t>
            </a:r>
            <a:endParaRPr lang="en-US" dirty="0">
              <a:solidFill>
                <a:schemeClr val="bg2"/>
              </a:solidFill>
              <a:effectLst/>
              <a:latin typeface="+mn-lt"/>
              <a:ea typeface="Calibri"/>
            </a:endParaRPr>
          </a:p>
        </p:txBody>
      </p:sp>
    </p:spTree>
    <p:extLst>
      <p:ext uri="{BB962C8B-B14F-4D97-AF65-F5344CB8AC3E}">
        <p14:creationId xmlns:p14="http://schemas.microsoft.com/office/powerpoint/2010/main" val="301303294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4400" smtClean="0"/>
              <a:t>Troubleshooting</a:t>
            </a:r>
            <a:endParaRPr sz="4400" dirty="0"/>
          </a:p>
        </p:txBody>
      </p:sp>
    </p:spTree>
    <p:extLst>
      <p:ext uri="{BB962C8B-B14F-4D97-AF65-F5344CB8AC3E}">
        <p14:creationId xmlns:p14="http://schemas.microsoft.com/office/powerpoint/2010/main" val="251602108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9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smtClean="0"/>
              <a:t>Troubleshooting Steps </a:t>
            </a:r>
            <a:endParaRPr sz="3200" dirty="0"/>
          </a:p>
        </p:txBody>
      </p:sp>
      <p:sp>
        <p:nvSpPr>
          <p:cNvPr id="7" name="Content Placeholder 2"/>
          <p:cNvSpPr>
            <a:spLocks noGrp="1"/>
          </p:cNvSpPr>
          <p:nvPr>
            <p:ph idx="1"/>
          </p:nvPr>
        </p:nvSpPr>
        <p:spPr>
          <a:xfrm>
            <a:off x="304800" y="1143000"/>
            <a:ext cx="8763000" cy="2971800"/>
          </a:xfrm>
        </p:spPr>
        <p:txBody>
          <a:bodyPr>
            <a:noAutofit/>
          </a:bodyPr>
          <a:lstStyle/>
          <a:p>
            <a:pPr>
              <a:buClr>
                <a:schemeClr val="accent2">
                  <a:lumMod val="75000"/>
                </a:schemeClr>
              </a:buClr>
              <a:buFont typeface="Wingdings" pitchFamily="2" charset="2"/>
              <a:buChar char="§"/>
            </a:pPr>
            <a:r>
              <a:rPr lang="en-US" smtClean="0">
                <a:latin typeface="+mn-lt"/>
              </a:rPr>
              <a:t>Scenario:</a:t>
            </a:r>
            <a:endParaRPr lang="en-US">
              <a:latin typeface="+mn-lt"/>
            </a:endParaRPr>
          </a:p>
          <a:p>
            <a:pPr marL="749300" lvl="1" indent="-342900">
              <a:buClr>
                <a:schemeClr val="accent2">
                  <a:lumMod val="75000"/>
                </a:schemeClr>
              </a:buClr>
              <a:buFont typeface="Arial" pitchFamily="34" charset="0"/>
              <a:buChar char="•"/>
            </a:pPr>
            <a:r>
              <a:rPr lang="en-US" smtClean="0">
                <a:latin typeface="+mn-lt"/>
              </a:rPr>
              <a:t>User is not receiving notification mails for quota overflow.</a:t>
            </a:r>
          </a:p>
          <a:p>
            <a:pPr>
              <a:buClr>
                <a:schemeClr val="accent2">
                  <a:lumMod val="75000"/>
                </a:schemeClr>
              </a:buClr>
              <a:buFont typeface="Wingdings" pitchFamily="2" charset="2"/>
              <a:buChar char="§"/>
            </a:pPr>
            <a:r>
              <a:rPr lang="en-US" smtClean="0"/>
              <a:t>Steps to resolve:</a:t>
            </a:r>
          </a:p>
          <a:p>
            <a:pPr marL="749300" lvl="1" indent="-342900">
              <a:buClr>
                <a:schemeClr val="accent2">
                  <a:lumMod val="75000"/>
                </a:schemeClr>
              </a:buClr>
              <a:buFont typeface="Arial" pitchFamily="34" charset="0"/>
              <a:buChar char="•"/>
            </a:pPr>
            <a:r>
              <a:rPr lang="en-US" smtClean="0">
                <a:latin typeface="+mn-lt"/>
              </a:rPr>
              <a:t>Check for NDR in sender’s(unityconnection user) mailbox.</a:t>
            </a:r>
          </a:p>
          <a:p>
            <a:pPr marL="749300" lvl="1" indent="-342900">
              <a:buClr>
                <a:schemeClr val="accent2">
                  <a:lumMod val="75000"/>
                </a:schemeClr>
              </a:buClr>
              <a:buFont typeface="Arial" pitchFamily="34" charset="0"/>
              <a:buChar char="•"/>
            </a:pPr>
            <a:r>
              <a:rPr lang="en-US" smtClean="0">
                <a:latin typeface="+mn-lt"/>
              </a:rPr>
              <a:t>Verify that specified corporate email address of the user is valid and correctly spelled.</a:t>
            </a:r>
          </a:p>
          <a:p>
            <a:pPr marL="749300" lvl="1" indent="-342900">
              <a:buClr>
                <a:schemeClr val="accent2">
                  <a:lumMod val="75000"/>
                </a:schemeClr>
              </a:buClr>
              <a:buFont typeface="Arial" pitchFamily="34" charset="0"/>
              <a:buChar char="•"/>
            </a:pPr>
            <a:r>
              <a:rPr lang="en-US" smtClean="0">
                <a:latin typeface="+mn-lt"/>
              </a:rPr>
              <a:t>Check that the corporate mailbox of the user has some free space.</a:t>
            </a:r>
            <a:r>
              <a:rPr lang="en-US" sz="1900">
                <a:latin typeface="+mn-lt"/>
              </a:rPr>
              <a:t>	</a:t>
            </a:r>
          </a:p>
          <a:p>
            <a:pPr fontAlgn="auto">
              <a:spcAft>
                <a:spcPts val="0"/>
              </a:spcAft>
              <a:buClr>
                <a:schemeClr val="accent2">
                  <a:lumMod val="75000"/>
                </a:schemeClr>
              </a:buClr>
              <a:buFont typeface="Wingdings" pitchFamily="2" charset="2"/>
              <a:buChar char="§"/>
              <a:defRPr/>
            </a:pPr>
            <a:endParaRPr sz="1900" dirty="0" smtClean="0">
              <a:solidFill>
                <a:schemeClr val="bg2">
                  <a:lumMod val="20000"/>
                  <a:lumOff val="80000"/>
                </a:schemeClr>
              </a:solidFill>
              <a:latin typeface="+mn-lt"/>
            </a:endParaRPr>
          </a:p>
        </p:txBody>
      </p:sp>
    </p:spTree>
    <p:extLst>
      <p:ext uri="{BB962C8B-B14F-4D97-AF65-F5344CB8AC3E}">
        <p14:creationId xmlns:p14="http://schemas.microsoft.com/office/powerpoint/2010/main" val="108001095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9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smtClean="0"/>
              <a:t>Logs to enable: </a:t>
            </a:r>
            <a:endParaRPr sz="3200" dirty="0"/>
          </a:p>
        </p:txBody>
      </p:sp>
      <p:sp>
        <p:nvSpPr>
          <p:cNvPr id="7" name="Content Placeholder 2"/>
          <p:cNvSpPr>
            <a:spLocks noGrp="1"/>
          </p:cNvSpPr>
          <p:nvPr>
            <p:ph idx="1"/>
          </p:nvPr>
        </p:nvSpPr>
        <p:spPr>
          <a:xfrm>
            <a:off x="304800" y="1143000"/>
            <a:ext cx="8763000" cy="3276600"/>
          </a:xfrm>
        </p:spPr>
        <p:txBody>
          <a:bodyPr>
            <a:noAutofit/>
          </a:bodyPr>
          <a:lstStyle/>
          <a:p>
            <a:pPr>
              <a:buClr>
                <a:schemeClr val="accent2">
                  <a:lumMod val="75000"/>
                </a:schemeClr>
              </a:buClr>
              <a:buFont typeface="Wingdings" pitchFamily="2" charset="2"/>
              <a:buChar char="§"/>
            </a:pPr>
            <a:r>
              <a:rPr lang="en-US" smtClean="0">
                <a:latin typeface="+mn-lt"/>
              </a:rPr>
              <a:t>SysAgent </a:t>
            </a:r>
            <a:r>
              <a:rPr lang="en-US">
                <a:latin typeface="+mn-lt"/>
              </a:rPr>
              <a:t>logs : </a:t>
            </a:r>
          </a:p>
          <a:p>
            <a:pPr marL="749300" lvl="1" indent="-342900">
              <a:buClr>
                <a:schemeClr val="accent2">
                  <a:lumMod val="75000"/>
                </a:schemeClr>
              </a:buClr>
              <a:buFont typeface="Arial" pitchFamily="34" charset="0"/>
              <a:buChar char="•"/>
            </a:pPr>
            <a:r>
              <a:rPr lang="en-US" smtClean="0">
                <a:latin typeface="+mn-lt"/>
              </a:rPr>
              <a:t>SysAgent and UmssSysAgentTasks</a:t>
            </a:r>
            <a:endParaRPr lang="en-US">
              <a:latin typeface="+mn-lt"/>
            </a:endParaRPr>
          </a:p>
          <a:p>
            <a:pPr>
              <a:buClr>
                <a:schemeClr val="accent2">
                  <a:lumMod val="75000"/>
                </a:schemeClr>
              </a:buClr>
              <a:buFont typeface="Wingdings" pitchFamily="2" charset="2"/>
              <a:buChar char="§"/>
            </a:pPr>
            <a:r>
              <a:rPr lang="en-US" smtClean="0"/>
              <a:t>Tomcat </a:t>
            </a:r>
            <a:r>
              <a:rPr lang="en-US"/>
              <a:t>logs :</a:t>
            </a:r>
          </a:p>
          <a:p>
            <a:pPr marL="749300" lvl="1" indent="-342900">
              <a:buClr>
                <a:schemeClr val="accent2">
                  <a:lumMod val="75000"/>
                </a:schemeClr>
              </a:buClr>
              <a:buFont typeface="Arial" pitchFamily="34" charset="0"/>
              <a:buChar char="•"/>
            </a:pPr>
            <a:r>
              <a:rPr lang="en-US" smtClean="0">
                <a:latin typeface="+mn-lt"/>
              </a:rPr>
              <a:t>CUCA and VMREST</a:t>
            </a:r>
          </a:p>
          <a:p>
            <a:pPr>
              <a:buClr>
                <a:schemeClr val="accent2">
                  <a:lumMod val="75000"/>
                </a:schemeClr>
              </a:buClr>
              <a:buFont typeface="Wingdings" pitchFamily="2" charset="2"/>
              <a:buChar char="§"/>
            </a:pPr>
            <a:r>
              <a:rPr lang="en-US"/>
              <a:t>SMTP </a:t>
            </a:r>
            <a:r>
              <a:rPr lang="en-US" smtClean="0"/>
              <a:t>logs</a:t>
            </a:r>
            <a:endParaRPr lang="en-US" dirty="0"/>
          </a:p>
          <a:p>
            <a:pPr>
              <a:buClr>
                <a:schemeClr val="accent2">
                  <a:lumMod val="75000"/>
                </a:schemeClr>
              </a:buClr>
              <a:buFont typeface="Wingdings" pitchFamily="2" charset="2"/>
              <a:buChar char="§"/>
            </a:pPr>
            <a:r>
              <a:rPr lang="en-US" sz="1900" smtClean="0">
                <a:latin typeface="+mn-lt"/>
              </a:rPr>
              <a:t>SysAgent (diag_CuSysAgent_*.</a:t>
            </a:r>
            <a:r>
              <a:rPr lang="en-US" sz="1900">
                <a:latin typeface="+mn-lt"/>
              </a:rPr>
              <a:t>uc</a:t>
            </a:r>
            <a:r>
              <a:rPr lang="en-US" sz="1900" smtClean="0">
                <a:latin typeface="+mn-lt"/>
              </a:rPr>
              <a:t>), SMTP (diag_SMTP_*.uc) and </a:t>
            </a:r>
            <a:r>
              <a:rPr lang="en-US" sz="1900">
                <a:latin typeface="+mn-lt"/>
              </a:rPr>
              <a:t>Tomcat</a:t>
            </a:r>
            <a:r>
              <a:rPr lang="en-US" sz="1900" b="1">
                <a:latin typeface="+mn-lt"/>
              </a:rPr>
              <a:t> (</a:t>
            </a:r>
            <a:r>
              <a:rPr lang="en-US" sz="1900">
                <a:latin typeface="+mn-lt"/>
              </a:rPr>
              <a:t>diag_Tomcat_*.uc) logs will be located in /var/opt/cisco/connection/log on the connection through root CLI</a:t>
            </a:r>
            <a:r>
              <a:rPr lang="en-US" sz="1900" smtClean="0">
                <a:latin typeface="+mn-lt"/>
              </a:rPr>
              <a:t>.</a:t>
            </a:r>
          </a:p>
          <a:p>
            <a:pPr marL="0" indent="0">
              <a:buClr>
                <a:schemeClr val="accent2">
                  <a:lumMod val="75000"/>
                </a:schemeClr>
              </a:buClr>
              <a:buNone/>
            </a:pPr>
            <a:r>
              <a:rPr lang="en-US" sz="1900">
                <a:latin typeface="+mn-lt"/>
              </a:rPr>
              <a:t>	</a:t>
            </a:r>
          </a:p>
          <a:p>
            <a:pPr fontAlgn="auto">
              <a:spcAft>
                <a:spcPts val="0"/>
              </a:spcAft>
              <a:buClr>
                <a:schemeClr val="accent2">
                  <a:lumMod val="75000"/>
                </a:schemeClr>
              </a:buClr>
              <a:buFont typeface="Wingdings" pitchFamily="2" charset="2"/>
              <a:buChar char="§"/>
              <a:defRPr/>
            </a:pPr>
            <a:endParaRPr sz="1900" dirty="0" smtClean="0">
              <a:solidFill>
                <a:schemeClr val="bg2">
                  <a:lumMod val="20000"/>
                  <a:lumOff val="80000"/>
                </a:schemeClr>
              </a:solidFill>
              <a:latin typeface="+mn-lt"/>
            </a:endParaRPr>
          </a:p>
        </p:txBody>
      </p:sp>
    </p:spTree>
    <p:extLst>
      <p:ext uri="{BB962C8B-B14F-4D97-AF65-F5344CB8AC3E}">
        <p14:creationId xmlns:p14="http://schemas.microsoft.com/office/powerpoint/2010/main" val="23716248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4400" smtClean="0"/>
              <a:t>References</a:t>
            </a:r>
            <a:endParaRPr sz="4400" dirty="0"/>
          </a:p>
        </p:txBody>
      </p:sp>
    </p:spTree>
    <p:extLst>
      <p:ext uri="{BB962C8B-B14F-4D97-AF65-F5344CB8AC3E}">
        <p14:creationId xmlns:p14="http://schemas.microsoft.com/office/powerpoint/2010/main" val="417716151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954" name="Straight Connector 38"/>
          <p:cNvCxnSpPr>
            <a:cxnSpLocks noChangeShapeType="1"/>
          </p:cNvCxnSpPr>
          <p:nvPr/>
        </p:nvCxnSpPr>
        <p:spPr bwMode="auto">
          <a:xfrm>
            <a:off x="5410200" y="5562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 name="Title 3"/>
          <p:cNvSpPr txBox="1">
            <a:spLocks/>
          </p:cNvSpPr>
          <p:nvPr/>
        </p:nvSpPr>
        <p:spPr>
          <a:xfrm>
            <a:off x="392373" y="32982"/>
            <a:ext cx="8112125" cy="730642"/>
          </a:xfrm>
          <a:prstGeom prst="rect">
            <a:avLst/>
          </a:prstGeom>
        </p:spPr>
        <p:txBody>
          <a:bodyPr lIns="82296" rIns="82296" anchor="b">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fontAlgn="auto">
              <a:spcAft>
                <a:spcPts val="0"/>
              </a:spcAft>
              <a:defRPr/>
            </a:pPr>
            <a:r>
              <a:rPr sz="3200" dirty="0" smtClean="0"/>
              <a:t>References</a:t>
            </a:r>
            <a:endParaRPr sz="3200" dirty="0"/>
          </a:p>
        </p:txBody>
      </p:sp>
      <p:sp>
        <p:nvSpPr>
          <p:cNvPr id="7" name="Content Placeholder 2"/>
          <p:cNvSpPr>
            <a:spLocks noGrp="1"/>
          </p:cNvSpPr>
          <p:nvPr>
            <p:ph idx="1"/>
          </p:nvPr>
        </p:nvSpPr>
        <p:spPr>
          <a:xfrm>
            <a:off x="304800" y="1143000"/>
            <a:ext cx="8077200" cy="5105400"/>
          </a:xfrm>
        </p:spPr>
        <p:txBody>
          <a:bodyPr>
            <a:normAutofit/>
          </a:bodyPr>
          <a:lstStyle/>
          <a:p>
            <a:pPr fontAlgn="auto">
              <a:spcAft>
                <a:spcPts val="0"/>
              </a:spcAft>
              <a:buClr>
                <a:schemeClr val="accent2">
                  <a:lumMod val="75000"/>
                </a:schemeClr>
              </a:buClr>
              <a:buFont typeface="Wingdings" pitchFamily="2" charset="2"/>
              <a:buChar char="§"/>
              <a:defRPr/>
            </a:pPr>
            <a:r>
              <a:rPr lang="en-US" smtClean="0">
                <a:latin typeface="+mn-lt"/>
              </a:rPr>
              <a:t>Cisco Unity Connection Administration Guide</a:t>
            </a:r>
          </a:p>
          <a:p>
            <a:pPr fontAlgn="auto">
              <a:spcAft>
                <a:spcPts val="0"/>
              </a:spcAft>
              <a:buClr>
                <a:schemeClr val="accent2">
                  <a:lumMod val="75000"/>
                </a:schemeClr>
              </a:buClr>
              <a:buFont typeface="Wingdings" pitchFamily="2" charset="2"/>
              <a:buChar char="§"/>
              <a:defRPr/>
            </a:pPr>
            <a:r>
              <a:rPr lang="en-US" smtClean="0">
                <a:latin typeface="+mn-lt"/>
              </a:rPr>
              <a:t>Design Guide</a:t>
            </a:r>
          </a:p>
          <a:p>
            <a:pPr fontAlgn="auto">
              <a:spcAft>
                <a:spcPts val="0"/>
              </a:spcAft>
              <a:buClr>
                <a:schemeClr val="accent2">
                  <a:lumMod val="75000"/>
                </a:schemeClr>
              </a:buClr>
              <a:buFont typeface="Wingdings" pitchFamily="2" charset="2"/>
              <a:buChar char="§"/>
              <a:defRPr/>
            </a:pPr>
            <a:r>
              <a:rPr lang="en-US" smtClean="0">
                <a:latin typeface="+mn-lt"/>
              </a:rPr>
              <a:t>CLI Guide</a:t>
            </a:r>
          </a:p>
          <a:p>
            <a:pPr fontAlgn="auto">
              <a:lnSpc>
                <a:spcPct val="100000"/>
              </a:lnSpc>
              <a:spcAft>
                <a:spcPts val="0"/>
              </a:spcAft>
              <a:buClr>
                <a:schemeClr val="accent2">
                  <a:lumMod val="75000"/>
                </a:schemeClr>
              </a:buClr>
              <a:buFont typeface="Wingdings" pitchFamily="2" charset="2"/>
              <a:buChar char="§"/>
              <a:defRPr/>
            </a:pPr>
            <a:r>
              <a:rPr lang="en-US" smtClean="0">
                <a:latin typeface="+mn-lt"/>
              </a:rPr>
              <a:t>REST API Doc Wiki</a:t>
            </a:r>
          </a:p>
          <a:p>
            <a:pPr lvl="0" fontAlgn="auto">
              <a:spcBef>
                <a:spcPts val="0"/>
              </a:spcBef>
              <a:spcAft>
                <a:spcPts val="0"/>
              </a:spcAft>
              <a:buClr>
                <a:srgbClr val="6DB344"/>
              </a:buClr>
              <a:buNone/>
              <a:defRPr/>
            </a:pPr>
            <a:r>
              <a:rPr lang="en-US" smtClean="0">
                <a:latin typeface="+mn-lt"/>
              </a:rPr>
              <a:t>    </a:t>
            </a:r>
            <a:r>
              <a:rPr lang="en-US" sz="1700" i="1">
                <a:solidFill>
                  <a:srgbClr val="FFFFFF"/>
                </a:solidFill>
                <a:hlinkClick r:id="rId3"/>
              </a:rPr>
              <a:t>http://wikicentral.cisco.com/display/UNITYTRANS/Design+-+REST+API+support+for+Mailbox+Quota+alert+text</a:t>
            </a:r>
            <a:endParaRPr lang="en-US" sz="1700">
              <a:solidFill>
                <a:srgbClr val="FFFFFF">
                  <a:lumMod val="20000"/>
                  <a:lumOff val="80000"/>
                </a:srgbClr>
              </a:solidFill>
            </a:endParaRPr>
          </a:p>
          <a:p>
            <a:pPr marL="0" indent="0" fontAlgn="auto">
              <a:spcAft>
                <a:spcPts val="0"/>
              </a:spcAft>
              <a:buClr>
                <a:schemeClr val="accent2">
                  <a:lumMod val="75000"/>
                </a:schemeClr>
              </a:buClr>
              <a:buNone/>
              <a:defRPr/>
            </a:pPr>
            <a:endParaRPr lang="en-US" smtClean="0">
              <a:latin typeface="+mn-lt"/>
            </a:endParaRPr>
          </a:p>
          <a:p>
            <a:pPr fontAlgn="auto">
              <a:spcAft>
                <a:spcPts val="0"/>
              </a:spcAft>
              <a:buClr>
                <a:schemeClr val="accent2">
                  <a:lumMod val="75000"/>
                </a:schemeClr>
              </a:buClr>
              <a:buFont typeface="Wingdings" pitchFamily="2" charset="2"/>
              <a:buChar char="§"/>
              <a:defRPr/>
            </a:pPr>
            <a:endParaRPr lang="en-US" dirty="0" smtClean="0">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a:p>
            <a:pPr fontAlgn="auto">
              <a:spcAft>
                <a:spcPts val="0"/>
              </a:spcAft>
              <a:buClr>
                <a:schemeClr val="accent2">
                  <a:lumMod val="75000"/>
                </a:schemeClr>
              </a:buClr>
              <a:buFont typeface="Wingdings" pitchFamily="2" charset="2"/>
              <a:buChar char="§"/>
              <a:defRPr/>
            </a:pPr>
            <a:endParaRPr dirty="0" smtClean="0">
              <a:solidFill>
                <a:schemeClr val="bg2">
                  <a:lumMod val="20000"/>
                  <a:lumOff val="80000"/>
                </a:schemeClr>
              </a:solidFill>
              <a:latin typeface="+mn-lt"/>
            </a:endParaRPr>
          </a:p>
        </p:txBody>
      </p:sp>
    </p:spTree>
    <p:extLst>
      <p:ext uri="{BB962C8B-B14F-4D97-AF65-F5344CB8AC3E}">
        <p14:creationId xmlns:p14="http://schemas.microsoft.com/office/powerpoint/2010/main" val="32680594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4400" smtClean="0"/>
              <a:t>Feature Overview</a:t>
            </a:r>
            <a:endParaRPr sz="4400" dirty="0"/>
          </a:p>
        </p:txBody>
      </p:sp>
    </p:spTree>
    <p:extLst>
      <p:ext uri="{BB962C8B-B14F-4D97-AF65-F5344CB8AC3E}">
        <p14:creationId xmlns:p14="http://schemas.microsoft.com/office/powerpoint/2010/main" val="146434873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5125" y="31369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800" dirty="0">
              <a:latin typeface="Tahoma" pitchFamily="34" charset="0"/>
              <a:ea typeface="MS PGothic" pitchFamily="34" charset="-128"/>
            </a:endParaRPr>
          </a:p>
        </p:txBody>
      </p:sp>
      <p:sp>
        <p:nvSpPr>
          <p:cNvPr id="6147" name="Rectangle 3"/>
          <p:cNvSpPr>
            <a:spLocks noGrp="1" noChangeArrowheads="1"/>
          </p:cNvSpPr>
          <p:nvPr>
            <p:ph type="title"/>
          </p:nvPr>
        </p:nvSpPr>
        <p:spPr>
          <a:xfrm>
            <a:off x="76200" y="76200"/>
            <a:ext cx="8801100" cy="708783"/>
          </a:xfrm>
        </p:spPr>
        <p:txBody>
          <a:bodyPr>
            <a:normAutofit/>
          </a:bodyPr>
          <a:lstStyle/>
          <a:p>
            <a:pPr fontAlgn="auto">
              <a:spcAft>
                <a:spcPts val="0"/>
              </a:spcAft>
              <a:defRPr/>
            </a:pPr>
            <a:r>
              <a:rPr sz="3200" smtClean="0"/>
              <a:t>   Feature Overview</a:t>
            </a:r>
            <a:endParaRPr sz="3200" dirty="0"/>
          </a:p>
        </p:txBody>
      </p:sp>
      <p:sp>
        <p:nvSpPr>
          <p:cNvPr id="32772" name="Text Box 4"/>
          <p:cNvSpPr txBox="1">
            <a:spLocks noChangeArrowheads="1"/>
          </p:cNvSpPr>
          <p:nvPr/>
        </p:nvSpPr>
        <p:spPr bwMode="auto">
          <a:xfrm>
            <a:off x="365125" y="314007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800" dirty="0">
              <a:ea typeface="MS PGothic" pitchFamily="34" charset="-128"/>
            </a:endParaRPr>
          </a:p>
        </p:txBody>
      </p:sp>
      <p:sp>
        <p:nvSpPr>
          <p:cNvPr id="23" name="Content Placeholder 2"/>
          <p:cNvSpPr txBox="1">
            <a:spLocks/>
          </p:cNvSpPr>
          <p:nvPr/>
        </p:nvSpPr>
        <p:spPr>
          <a:xfrm>
            <a:off x="230188" y="1339850"/>
            <a:ext cx="5256212" cy="4965700"/>
          </a:xfrm>
          <a:prstGeom prst="rect">
            <a:avLst/>
          </a:prstGeom>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dirty="0" smtClean="0">
              <a:effectLst>
                <a:outerShdw blurRad="50800" dist="38100" dir="2700000" algn="tl" rotWithShape="0">
                  <a:srgbClr val="000000">
                    <a:alpha val="63000"/>
                  </a:srgbClr>
                </a:outerShdw>
              </a:effectLst>
            </a:endParaRPr>
          </a:p>
        </p:txBody>
      </p:sp>
      <p:sp>
        <p:nvSpPr>
          <p:cNvPr id="39944" name="Rectangle 7"/>
          <p:cNvSpPr>
            <a:spLocks noChangeArrowheads="1"/>
          </p:cNvSpPr>
          <p:nvPr/>
        </p:nvSpPr>
        <p:spPr bwMode="auto">
          <a:xfrm>
            <a:off x="304800" y="990600"/>
            <a:ext cx="8686800" cy="3970318"/>
          </a:xfrm>
          <a:prstGeom prst="rect">
            <a:avLst/>
          </a:prstGeom>
          <a:noFill/>
          <a:ln>
            <a:noFill/>
          </a:ln>
          <a:extLst/>
        </p:spPr>
        <p:txBody>
          <a:bodyPr wrap="square">
            <a:spAutoFit/>
          </a:bodyPr>
          <a:lstStyle/>
          <a:p>
            <a:pPr marL="342900" indent="-342900">
              <a:buClr>
                <a:schemeClr val="accent2">
                  <a:lumMod val="75000"/>
                </a:schemeClr>
              </a:buClr>
              <a:buFont typeface="Wingdings" pitchFamily="2" charset="2"/>
              <a:buChar char="§"/>
              <a:defRPr/>
            </a:pPr>
            <a:r>
              <a:rPr lang="en-US" smtClean="0">
                <a:solidFill>
                  <a:schemeClr val="bg1"/>
                </a:solidFill>
              </a:rPr>
              <a:t>The feature aims at providing a system generated notification mail to the users on their corporate email address, whenever their voice mailbox size exceeds quota warning threshold, specified by the administrator. </a:t>
            </a:r>
          </a:p>
          <a:p>
            <a:pPr marL="342900" indent="-342900">
              <a:buClr>
                <a:schemeClr val="accent2">
                  <a:lumMod val="75000"/>
                </a:schemeClr>
              </a:buClr>
              <a:buFont typeface="Wingdings" pitchFamily="2" charset="2"/>
              <a:buChar char="§"/>
              <a:defRPr/>
            </a:pPr>
            <a:endParaRPr lang="en-US">
              <a:solidFill>
                <a:schemeClr val="bg1"/>
              </a:solidFill>
            </a:endParaRPr>
          </a:p>
          <a:p>
            <a:pPr marL="342900" indent="-342900">
              <a:buClr>
                <a:schemeClr val="accent2">
                  <a:lumMod val="75000"/>
                </a:schemeClr>
              </a:buClr>
              <a:buFont typeface="Wingdings" pitchFamily="2" charset="2"/>
              <a:buChar char="§"/>
              <a:defRPr/>
            </a:pPr>
            <a:r>
              <a:rPr lang="en-US" smtClean="0">
                <a:solidFill>
                  <a:schemeClr val="bg1"/>
                </a:solidFill>
              </a:rPr>
              <a:t>The goal is to notify user via emails that the mailbox is reaching the maximum size allowed, in case the user is not accessing interfaces like TUI or web-inbox.</a:t>
            </a:r>
          </a:p>
          <a:p>
            <a:pPr marL="342900" indent="-342900">
              <a:buClr>
                <a:schemeClr val="accent2">
                  <a:lumMod val="75000"/>
                </a:schemeClr>
              </a:buClr>
              <a:buFont typeface="Wingdings" pitchFamily="2" charset="2"/>
              <a:buChar char="§"/>
              <a:defRPr/>
            </a:pPr>
            <a:endParaRPr lang="en-US" smtClean="0">
              <a:solidFill>
                <a:schemeClr val="bg1"/>
              </a:solidFill>
            </a:endParaRPr>
          </a:p>
          <a:p>
            <a:pPr marL="342900" indent="-342900">
              <a:buClr>
                <a:schemeClr val="accent2">
                  <a:lumMod val="75000"/>
                </a:schemeClr>
              </a:buClr>
              <a:buFont typeface="Wingdings" pitchFamily="2" charset="2"/>
              <a:buChar char="§"/>
              <a:defRPr/>
            </a:pPr>
            <a:r>
              <a:rPr lang="en-US">
                <a:solidFill>
                  <a:schemeClr val="bg1"/>
                </a:solidFill>
              </a:rPr>
              <a:t>The ‘Quota Notification Mail’ task has been provided to send notification mails to all the </a:t>
            </a:r>
            <a:r>
              <a:rPr lang="en-US" smtClean="0">
                <a:solidFill>
                  <a:schemeClr val="bg1"/>
                </a:solidFill>
              </a:rPr>
              <a:t>users having quota overflow.</a:t>
            </a:r>
          </a:p>
          <a:p>
            <a:pPr marL="342900" indent="-342900">
              <a:buClr>
                <a:schemeClr val="accent2">
                  <a:lumMod val="75000"/>
                </a:schemeClr>
              </a:buClr>
              <a:buFont typeface="Wingdings" pitchFamily="2" charset="2"/>
              <a:buChar char="§"/>
              <a:defRPr/>
            </a:pPr>
            <a:endParaRPr lang="en-US" smtClean="0">
              <a:solidFill>
                <a:schemeClr val="bg1"/>
              </a:solidFill>
            </a:endParaRPr>
          </a:p>
          <a:p>
            <a:pPr marL="342900" indent="-342900">
              <a:buClr>
                <a:schemeClr val="accent2">
                  <a:lumMod val="75000"/>
                </a:schemeClr>
              </a:buClr>
              <a:buFont typeface="Wingdings" pitchFamily="2" charset="2"/>
              <a:buChar char="§"/>
              <a:defRPr/>
            </a:pPr>
            <a:r>
              <a:rPr lang="en-US" smtClean="0">
                <a:solidFill>
                  <a:schemeClr val="bg1"/>
                </a:solidFill>
              </a:rPr>
              <a:t>Administrator has been facilitated with a web-interface, through which the content of notification mails can be configured.</a:t>
            </a:r>
            <a:endParaRPr lang="en-US">
              <a:solidFill>
                <a:schemeClr val="bg1"/>
              </a:solidFill>
            </a:endParaRPr>
          </a:p>
          <a:p>
            <a:pPr marL="342900" indent="-342900">
              <a:buClr>
                <a:schemeClr val="accent2">
                  <a:lumMod val="75000"/>
                </a:schemeClr>
              </a:buClr>
              <a:buFont typeface="Wingdings" pitchFamily="2" charset="2"/>
              <a:buChar char="§"/>
              <a:defRPr/>
            </a:pPr>
            <a:endParaRPr lang="en-US" dirty="0">
              <a:solidFill>
                <a:schemeClr val="bg1"/>
              </a:solidFill>
            </a:endParaRPr>
          </a:p>
          <a:p>
            <a:pPr marL="342900" indent="-342900">
              <a:buClr>
                <a:schemeClr val="accent2">
                  <a:lumMod val="75000"/>
                </a:schemeClr>
              </a:buClr>
              <a:buFont typeface="Wingdings" pitchFamily="2" charset="2"/>
              <a:buChar char="§"/>
              <a:defRPr/>
            </a:pPr>
            <a:endParaRPr lang="en-US" i="1" u="sng"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4400" smtClean="0"/>
              <a:t>Feature Configuration</a:t>
            </a:r>
            <a:endParaRPr sz="4400"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65125" y="31369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800" dirty="0">
              <a:latin typeface="Tahoma" pitchFamily="34" charset="0"/>
              <a:ea typeface="MS PGothic" pitchFamily="34" charset="-128"/>
            </a:endParaRPr>
          </a:p>
        </p:txBody>
      </p:sp>
      <p:sp>
        <p:nvSpPr>
          <p:cNvPr id="6147" name="Rectangle 3"/>
          <p:cNvSpPr>
            <a:spLocks noGrp="1" noChangeArrowheads="1"/>
          </p:cNvSpPr>
          <p:nvPr>
            <p:ph type="title"/>
          </p:nvPr>
        </p:nvSpPr>
        <p:spPr>
          <a:xfrm>
            <a:off x="76200" y="76200"/>
            <a:ext cx="8801100" cy="708783"/>
          </a:xfrm>
        </p:spPr>
        <p:txBody>
          <a:bodyPr>
            <a:normAutofit/>
          </a:bodyPr>
          <a:lstStyle/>
          <a:p>
            <a:pPr fontAlgn="auto">
              <a:spcAft>
                <a:spcPts val="0"/>
              </a:spcAft>
              <a:defRPr/>
            </a:pPr>
            <a:r>
              <a:rPr sz="3200" dirty="0" smtClean="0"/>
              <a:t>   Feature Configuration</a:t>
            </a:r>
            <a:endParaRPr sz="3200" dirty="0"/>
          </a:p>
        </p:txBody>
      </p:sp>
      <p:sp>
        <p:nvSpPr>
          <p:cNvPr id="32772" name="Text Box 4"/>
          <p:cNvSpPr txBox="1">
            <a:spLocks noChangeArrowheads="1"/>
          </p:cNvSpPr>
          <p:nvPr/>
        </p:nvSpPr>
        <p:spPr bwMode="auto">
          <a:xfrm>
            <a:off x="365125" y="3140075"/>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800" dirty="0">
              <a:ea typeface="MS PGothic" pitchFamily="34" charset="-128"/>
            </a:endParaRPr>
          </a:p>
        </p:txBody>
      </p:sp>
      <p:sp>
        <p:nvSpPr>
          <p:cNvPr id="23" name="Content Placeholder 2"/>
          <p:cNvSpPr txBox="1">
            <a:spLocks/>
          </p:cNvSpPr>
          <p:nvPr/>
        </p:nvSpPr>
        <p:spPr>
          <a:xfrm>
            <a:off x="230188" y="1339850"/>
            <a:ext cx="5256212" cy="4965700"/>
          </a:xfrm>
          <a:prstGeom prst="rect">
            <a:avLst/>
          </a:prstGeom>
        </p:spPr>
        <p:txBody>
          <a:bodyPr/>
          <a:lst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dirty="0" smtClean="0">
              <a:effectLst>
                <a:outerShdw blurRad="50800" dist="38100" dir="2700000" algn="tl" rotWithShape="0">
                  <a:srgbClr val="000000">
                    <a:alpha val="63000"/>
                  </a:srgbClr>
                </a:outerShdw>
              </a:effectLst>
            </a:endParaRPr>
          </a:p>
        </p:txBody>
      </p:sp>
      <p:sp>
        <p:nvSpPr>
          <p:cNvPr id="39944" name="Rectangle 7"/>
          <p:cNvSpPr>
            <a:spLocks noChangeArrowheads="1"/>
          </p:cNvSpPr>
          <p:nvPr/>
        </p:nvSpPr>
        <p:spPr bwMode="auto">
          <a:xfrm>
            <a:off x="304800" y="990600"/>
            <a:ext cx="8686800" cy="5909310"/>
          </a:xfrm>
          <a:prstGeom prst="rect">
            <a:avLst/>
          </a:prstGeom>
          <a:noFill/>
          <a:ln>
            <a:noFill/>
          </a:ln>
          <a:extLst/>
        </p:spPr>
        <p:txBody>
          <a:bodyPr wrap="square">
            <a:spAutoFit/>
          </a:bodyPr>
          <a:lstStyle/>
          <a:p>
            <a:pPr>
              <a:buClr>
                <a:schemeClr val="accent2">
                  <a:lumMod val="75000"/>
                </a:schemeClr>
              </a:buClr>
              <a:defRPr/>
            </a:pPr>
            <a:r>
              <a:rPr lang="en-US" dirty="0">
                <a:solidFill>
                  <a:schemeClr val="bg1"/>
                </a:solidFill>
              </a:rPr>
              <a:t> </a:t>
            </a:r>
            <a:r>
              <a:rPr lang="en-US" dirty="0" smtClean="0">
                <a:solidFill>
                  <a:schemeClr val="bg1"/>
                </a:solidFill>
              </a:rPr>
              <a:t> Includes the following sections:</a:t>
            </a:r>
          </a:p>
          <a:p>
            <a:pPr marL="342900" indent="-342900">
              <a:buClr>
                <a:schemeClr val="accent2">
                  <a:lumMod val="75000"/>
                </a:schemeClr>
              </a:buClr>
              <a:buFont typeface="Wingdings" pitchFamily="2" charset="2"/>
              <a:buChar char="§"/>
              <a:defRPr/>
            </a:pPr>
            <a:endParaRPr lang="en-US" dirty="0" smtClean="0">
              <a:solidFill>
                <a:schemeClr val="bg1"/>
              </a:solidFill>
            </a:endParaRPr>
          </a:p>
          <a:p>
            <a:pPr marL="342900" indent="-342900">
              <a:buClr>
                <a:schemeClr val="accent2">
                  <a:lumMod val="75000"/>
                </a:schemeClr>
              </a:buClr>
              <a:buFont typeface="Wingdings" pitchFamily="2" charset="2"/>
              <a:buChar char="§"/>
              <a:defRPr/>
            </a:pPr>
            <a:r>
              <a:rPr lang="en-US" dirty="0" smtClean="0">
                <a:solidFill>
                  <a:schemeClr val="bg1"/>
                </a:solidFill>
              </a:rPr>
              <a:t>Mailbox Quota Settings </a:t>
            </a:r>
            <a:r>
              <a:rPr lang="en-US" dirty="0">
                <a:solidFill>
                  <a:srgbClr val="FFFFFF"/>
                </a:solidFill>
                <a:latin typeface="Arial"/>
                <a:cs typeface="+mn-cs"/>
              </a:rPr>
              <a:t>– </a:t>
            </a:r>
            <a:r>
              <a:rPr lang="en-US" dirty="0" smtClean="0">
                <a:solidFill>
                  <a:schemeClr val="bg1"/>
                </a:solidFill>
              </a:rPr>
              <a:t>To </a:t>
            </a:r>
            <a:r>
              <a:rPr lang="en-US" dirty="0">
                <a:solidFill>
                  <a:schemeClr val="bg1"/>
                </a:solidFill>
              </a:rPr>
              <a:t>help control the size of user voice mailboxes, Cisco Unity Connection lets </a:t>
            </a:r>
            <a:r>
              <a:rPr lang="en-US" dirty="0" smtClean="0">
                <a:solidFill>
                  <a:schemeClr val="bg1"/>
                </a:solidFill>
              </a:rPr>
              <a:t>administrator </a:t>
            </a:r>
            <a:r>
              <a:rPr lang="en-US" dirty="0">
                <a:solidFill>
                  <a:schemeClr val="bg1"/>
                </a:solidFill>
              </a:rPr>
              <a:t>specify quotas, or limits, on the maximum size of voice </a:t>
            </a:r>
            <a:r>
              <a:rPr lang="en-US" dirty="0" smtClean="0">
                <a:solidFill>
                  <a:schemeClr val="bg1"/>
                </a:solidFill>
              </a:rPr>
              <a:t>mailboxes.</a:t>
            </a:r>
          </a:p>
          <a:p>
            <a:pPr>
              <a:buClr>
                <a:schemeClr val="accent2">
                  <a:lumMod val="75000"/>
                </a:schemeClr>
              </a:buClr>
              <a:defRPr/>
            </a:pPr>
            <a:r>
              <a:rPr lang="en-US" dirty="0" smtClean="0">
                <a:solidFill>
                  <a:schemeClr val="bg1"/>
                </a:solidFill>
              </a:rPr>
              <a:t> </a:t>
            </a:r>
          </a:p>
          <a:p>
            <a:pPr marL="1257300" lvl="2" indent="-342900">
              <a:buClr>
                <a:schemeClr val="accent2">
                  <a:lumMod val="75000"/>
                </a:schemeClr>
              </a:buClr>
              <a:buFont typeface="Wingdings" pitchFamily="2" charset="2"/>
              <a:buChar char="§"/>
              <a:defRPr/>
            </a:pPr>
            <a:r>
              <a:rPr lang="en-US" sz="1600" dirty="0" smtClean="0">
                <a:solidFill>
                  <a:schemeClr val="bg1"/>
                </a:solidFill>
              </a:rPr>
              <a:t>System Wide Settings</a:t>
            </a:r>
          </a:p>
          <a:p>
            <a:pPr marL="1257300" lvl="2" indent="-342900">
              <a:buClr>
                <a:schemeClr val="accent2">
                  <a:lumMod val="75000"/>
                </a:schemeClr>
              </a:buClr>
              <a:buFont typeface="Wingdings" pitchFamily="2" charset="2"/>
              <a:buChar char="§"/>
              <a:defRPr/>
            </a:pPr>
            <a:r>
              <a:rPr lang="en-US" sz="1600" dirty="0" smtClean="0">
                <a:solidFill>
                  <a:schemeClr val="bg1"/>
                </a:solidFill>
              </a:rPr>
              <a:t>User Specific Settings</a:t>
            </a:r>
          </a:p>
          <a:p>
            <a:pPr>
              <a:buClr>
                <a:schemeClr val="accent2">
                  <a:lumMod val="75000"/>
                </a:schemeClr>
              </a:buClr>
              <a:defRPr/>
            </a:pPr>
            <a:r>
              <a:rPr lang="en-US" sz="1600" dirty="0">
                <a:solidFill>
                  <a:schemeClr val="bg1"/>
                </a:solidFill>
              </a:rPr>
              <a:t> </a:t>
            </a:r>
            <a:r>
              <a:rPr lang="en-US" sz="1600" dirty="0" smtClean="0">
                <a:solidFill>
                  <a:schemeClr val="bg1"/>
                </a:solidFill>
              </a:rPr>
              <a:t>              </a:t>
            </a:r>
            <a:endParaRPr lang="en-US" sz="1600" dirty="0">
              <a:solidFill>
                <a:schemeClr val="bg1"/>
              </a:solidFill>
            </a:endParaRPr>
          </a:p>
          <a:p>
            <a:pPr>
              <a:buClr>
                <a:schemeClr val="accent2">
                  <a:lumMod val="75000"/>
                </a:schemeClr>
              </a:buClr>
              <a:defRPr/>
            </a:pPr>
            <a:endParaRPr lang="en-US" dirty="0" smtClean="0">
              <a:solidFill>
                <a:schemeClr val="bg1"/>
              </a:solidFill>
            </a:endParaRPr>
          </a:p>
          <a:p>
            <a:pPr marL="342900" indent="-342900">
              <a:buClr>
                <a:schemeClr val="accent2">
                  <a:lumMod val="75000"/>
                </a:schemeClr>
              </a:buClr>
              <a:buFont typeface="Wingdings" pitchFamily="2" charset="2"/>
              <a:buChar char="§"/>
              <a:defRPr/>
            </a:pPr>
            <a:r>
              <a:rPr lang="en-US" dirty="0" smtClean="0">
                <a:solidFill>
                  <a:schemeClr val="bg1"/>
                </a:solidFill>
              </a:rPr>
              <a:t>Mailbox Quota Alert Text Configuration </a:t>
            </a:r>
            <a:r>
              <a:rPr lang="en-US" dirty="0" smtClean="0">
                <a:solidFill>
                  <a:srgbClr val="FFFFFF"/>
                </a:solidFill>
                <a:latin typeface="Arial"/>
              </a:rPr>
              <a:t>– To customize the alert texts to be sent in notification mails to the users, a web-interface is provided to the administrator.</a:t>
            </a:r>
          </a:p>
          <a:p>
            <a:pPr marL="1257300" lvl="2" indent="-342900">
              <a:buClr>
                <a:schemeClr val="accent2">
                  <a:lumMod val="75000"/>
                </a:schemeClr>
              </a:buClr>
              <a:buFont typeface="Wingdings" pitchFamily="2" charset="2"/>
              <a:buChar char="§"/>
              <a:defRPr/>
            </a:pPr>
            <a:endParaRPr lang="en-US" dirty="0">
              <a:solidFill>
                <a:srgbClr val="FFFFFF"/>
              </a:solidFill>
              <a:latin typeface="Arial"/>
            </a:endParaRPr>
          </a:p>
          <a:p>
            <a:pPr marL="1257300" lvl="2" indent="-342900">
              <a:buClr>
                <a:schemeClr val="accent2">
                  <a:lumMod val="75000"/>
                </a:schemeClr>
              </a:buClr>
              <a:buFont typeface="Wingdings" pitchFamily="2" charset="2"/>
              <a:buChar char="§"/>
              <a:defRPr/>
            </a:pPr>
            <a:r>
              <a:rPr lang="en-US" sz="1600" dirty="0" smtClean="0">
                <a:solidFill>
                  <a:srgbClr val="FFFFFF"/>
                </a:solidFill>
                <a:latin typeface="Arial"/>
              </a:rPr>
              <a:t>Default Alert Text </a:t>
            </a:r>
          </a:p>
          <a:p>
            <a:pPr marL="1257300" lvl="2" indent="-342900">
              <a:buClr>
                <a:schemeClr val="accent2">
                  <a:lumMod val="75000"/>
                </a:schemeClr>
              </a:buClr>
              <a:buFont typeface="Wingdings" pitchFamily="2" charset="2"/>
              <a:buChar char="§"/>
              <a:defRPr/>
            </a:pPr>
            <a:r>
              <a:rPr lang="en-US" sz="1600" dirty="0" smtClean="0">
                <a:solidFill>
                  <a:srgbClr val="FFFFFF"/>
                </a:solidFill>
                <a:latin typeface="Arial"/>
              </a:rPr>
              <a:t>Customized Alert </a:t>
            </a:r>
            <a:r>
              <a:rPr lang="en-US" sz="1600" dirty="0">
                <a:solidFill>
                  <a:srgbClr val="FFFFFF"/>
                </a:solidFill>
                <a:latin typeface="Arial"/>
              </a:rPr>
              <a:t>T</a:t>
            </a:r>
            <a:r>
              <a:rPr lang="en-US" sz="1600" dirty="0" smtClean="0">
                <a:solidFill>
                  <a:srgbClr val="FFFFFF"/>
                </a:solidFill>
                <a:latin typeface="Arial"/>
              </a:rPr>
              <a:t>ext </a:t>
            </a:r>
          </a:p>
          <a:p>
            <a:pPr marL="1257300" lvl="2" indent="-342900">
              <a:buClr>
                <a:schemeClr val="accent2">
                  <a:lumMod val="75000"/>
                </a:schemeClr>
              </a:buClr>
              <a:buFont typeface="Wingdings" pitchFamily="2" charset="2"/>
              <a:buChar char="§"/>
              <a:defRPr/>
            </a:pPr>
            <a:r>
              <a:rPr lang="en-US" sz="1600" dirty="0" smtClean="0">
                <a:solidFill>
                  <a:srgbClr val="FFFFFF"/>
                </a:solidFill>
                <a:latin typeface="Arial"/>
              </a:rPr>
              <a:t>Locale Specific Alert </a:t>
            </a:r>
            <a:r>
              <a:rPr lang="en-US" sz="1600" dirty="0">
                <a:solidFill>
                  <a:srgbClr val="FFFFFF"/>
                </a:solidFill>
                <a:latin typeface="Arial"/>
              </a:rPr>
              <a:t>T</a:t>
            </a:r>
            <a:r>
              <a:rPr lang="en-US" sz="1600" dirty="0" smtClean="0">
                <a:solidFill>
                  <a:srgbClr val="FFFFFF"/>
                </a:solidFill>
                <a:latin typeface="Arial"/>
              </a:rPr>
              <a:t>ext </a:t>
            </a:r>
          </a:p>
          <a:p>
            <a:pPr marL="342900" indent="-342900">
              <a:buClr>
                <a:schemeClr val="accent2">
                  <a:lumMod val="75000"/>
                </a:schemeClr>
              </a:buClr>
              <a:buFont typeface="Wingdings" pitchFamily="2" charset="2"/>
              <a:buChar char="§"/>
              <a:defRPr/>
            </a:pPr>
            <a:endParaRPr lang="en-US" dirty="0">
              <a:solidFill>
                <a:srgbClr val="FFFFFF"/>
              </a:solidFill>
              <a:latin typeface="Arial"/>
            </a:endParaRPr>
          </a:p>
          <a:p>
            <a:pPr marL="342900" indent="-342900">
              <a:buClr>
                <a:schemeClr val="accent2">
                  <a:lumMod val="75000"/>
                </a:schemeClr>
              </a:buClr>
              <a:buFont typeface="Wingdings" pitchFamily="2" charset="2"/>
              <a:buChar char="§"/>
              <a:defRPr/>
            </a:pPr>
            <a:endParaRPr lang="en-US" dirty="0" smtClean="0">
              <a:solidFill>
                <a:srgbClr val="FFFFFF"/>
              </a:solidFill>
              <a:latin typeface="Arial"/>
            </a:endParaRPr>
          </a:p>
          <a:p>
            <a:pPr>
              <a:buClr>
                <a:schemeClr val="accent2">
                  <a:lumMod val="75000"/>
                </a:schemeClr>
              </a:buClr>
              <a:defRPr/>
            </a:pPr>
            <a:endParaRPr lang="en-US" dirty="0">
              <a:solidFill>
                <a:srgbClr val="FFFFFF"/>
              </a:solidFill>
              <a:latin typeface="Arial"/>
            </a:endParaRPr>
          </a:p>
          <a:p>
            <a:pPr>
              <a:buClr>
                <a:schemeClr val="accent2">
                  <a:lumMod val="75000"/>
                </a:schemeClr>
              </a:buClr>
              <a:defRPr/>
            </a:pPr>
            <a:endParaRPr lang="en-US" dirty="0" smtClean="0">
              <a:solidFill>
                <a:schemeClr val="bg1"/>
              </a:solidFill>
            </a:endParaRPr>
          </a:p>
          <a:p>
            <a:pPr marL="342900" indent="-342900">
              <a:buClr>
                <a:schemeClr val="accent2">
                  <a:lumMod val="75000"/>
                </a:schemeClr>
              </a:buClr>
              <a:buFont typeface="Wingdings" pitchFamily="2" charset="2"/>
              <a:buChar char="§"/>
              <a:defRPr/>
            </a:pPr>
            <a:endParaRPr lang="en-US" i="1" u="sng" dirty="0">
              <a:solidFill>
                <a:schemeClr val="bg1"/>
              </a:solidFill>
            </a:endParaRPr>
          </a:p>
        </p:txBody>
      </p:sp>
    </p:spTree>
    <p:extLst>
      <p:ext uri="{BB962C8B-B14F-4D97-AF65-F5344CB8AC3E}">
        <p14:creationId xmlns:p14="http://schemas.microsoft.com/office/powerpoint/2010/main" val="75698296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143000"/>
            <a:ext cx="8112125" cy="2407042"/>
          </a:xfrm>
        </p:spPr>
        <p:txBody>
          <a:bodyPr>
            <a:normAutofit/>
          </a:bodyPr>
          <a:lstStyle/>
          <a:p>
            <a:pPr algn="ctr" fontAlgn="auto">
              <a:spcAft>
                <a:spcPts val="0"/>
              </a:spcAft>
              <a:defRPr/>
            </a:pPr>
            <a:r>
              <a:rPr lang="en-US" sz="3800" dirty="0" smtClean="0"/>
              <a:t>Mailbox Quota Settings</a:t>
            </a:r>
            <a:endParaRPr sz="3800" dirty="0"/>
          </a:p>
        </p:txBody>
      </p:sp>
    </p:spTree>
    <p:extLst>
      <p:ext uri="{BB962C8B-B14F-4D97-AF65-F5344CB8AC3E}">
        <p14:creationId xmlns:p14="http://schemas.microsoft.com/office/powerpoint/2010/main" val="276640940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588375" cy="698500"/>
          </a:xfrm>
        </p:spPr>
        <p:txBody>
          <a:bodyPr/>
          <a:lstStyle/>
          <a:p>
            <a:r>
              <a:rPr lang="en-US" sz="3200" dirty="0" smtClean="0"/>
              <a:t> System-wide Mailbox Quota Settings</a:t>
            </a:r>
            <a:endParaRPr lang="en-US" sz="3200" dirty="0"/>
          </a:p>
        </p:txBody>
      </p:sp>
      <p:sp>
        <p:nvSpPr>
          <p:cNvPr id="3" name="Content Placeholder 2"/>
          <p:cNvSpPr>
            <a:spLocks noGrp="1"/>
          </p:cNvSpPr>
          <p:nvPr>
            <p:ph idx="1"/>
          </p:nvPr>
        </p:nvSpPr>
        <p:spPr>
          <a:xfrm>
            <a:off x="228600" y="1219200"/>
            <a:ext cx="8550275" cy="914400"/>
          </a:xfrm>
        </p:spPr>
        <p:txBody>
          <a:bodyPr/>
          <a:lstStyle/>
          <a:p>
            <a:pPr>
              <a:buClr>
                <a:schemeClr val="accent2">
                  <a:lumMod val="75000"/>
                </a:schemeClr>
              </a:buClr>
              <a:buFont typeface="Wingdings" pitchFamily="2" charset="2"/>
              <a:buChar char="§"/>
            </a:pPr>
            <a:r>
              <a:rPr lang="en-US" sz="1800" dirty="0" smtClean="0">
                <a:latin typeface="+mn-lt"/>
              </a:rPr>
              <a:t>With the installation of </a:t>
            </a:r>
            <a:r>
              <a:rPr lang="en-US" sz="1800" dirty="0" err="1" smtClean="0">
                <a:latin typeface="+mn-lt"/>
              </a:rPr>
              <a:t>UCxN</a:t>
            </a:r>
            <a:r>
              <a:rPr lang="en-US" sz="1800" dirty="0" smtClean="0">
                <a:latin typeface="+mn-lt"/>
              </a:rPr>
              <a:t>, system-wide settings for mailbox quota are preconfigured. The default warning quota is 11 Megabytes.</a:t>
            </a:r>
          </a:p>
          <a:p>
            <a:pPr marR="0" lvl="0" fontAlgn="auto">
              <a:spcAft>
                <a:spcPts val="0"/>
              </a:spcAft>
              <a:buClr>
                <a:schemeClr val="accent2">
                  <a:lumMod val="75000"/>
                </a:schemeClr>
              </a:buClr>
              <a:buFont typeface="Wingdings" pitchFamily="2" charset="2"/>
              <a:buChar char="§"/>
              <a:tabLst>
                <a:tab pos="457200" algn="l"/>
              </a:tabLst>
              <a:defRPr/>
            </a:pPr>
            <a:endParaRPr lang="en-US" sz="1800" dirty="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6106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43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docProps/app.xml><?xml version="1.0" encoding="utf-8"?>
<Properties xmlns="http://schemas.openxmlformats.org/officeDocument/2006/extended-properties" xmlns:vt="http://schemas.openxmlformats.org/officeDocument/2006/docPropsVTypes">
  <Template/>
  <TotalTime>62335</TotalTime>
  <Words>1447</Words>
  <Application>Microsoft Office PowerPoint</Application>
  <PresentationFormat>On-screen Show (4:3)</PresentationFormat>
  <Paragraphs>260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Cisco Arial 4x3 template_dark</vt:lpstr>
      <vt:lpstr>Voice Mailbox Quota Notification 10.0(1)</vt:lpstr>
      <vt:lpstr>PowerPoint Presentation</vt:lpstr>
      <vt:lpstr>Agenda</vt:lpstr>
      <vt:lpstr>Feature Overview</vt:lpstr>
      <vt:lpstr>   Feature Overview</vt:lpstr>
      <vt:lpstr>Feature Configuration</vt:lpstr>
      <vt:lpstr>   Feature Configuration</vt:lpstr>
      <vt:lpstr>Mailbox Quota Settings</vt:lpstr>
      <vt:lpstr> System-wide Mailbox Quota Settings</vt:lpstr>
      <vt:lpstr>User Specific Mailbox Quota Settings</vt:lpstr>
      <vt:lpstr>Mailbox Quota Alert Text Configuration</vt:lpstr>
      <vt:lpstr>Default Alert Text</vt:lpstr>
      <vt:lpstr>Customized Alert Text</vt:lpstr>
      <vt:lpstr>Customized Alert Text (cont...)</vt:lpstr>
      <vt:lpstr>Locale Specific Alert Text</vt:lpstr>
      <vt:lpstr>SysAgent Task Overview </vt:lpstr>
      <vt:lpstr>Quota Notification Mail Task</vt:lpstr>
      <vt:lpstr>Task Results</vt:lpstr>
      <vt:lpstr>Task results</vt:lpstr>
      <vt:lpstr>Task results (cont…)</vt:lpstr>
      <vt:lpstr>Notification Mail Template</vt:lpstr>
      <vt:lpstr>Notification mail received with default template</vt:lpstr>
      <vt:lpstr>Notification mail received with customized template</vt:lpstr>
      <vt:lpstr>Rest API's</vt:lpstr>
      <vt:lpstr>PowerPoint Presentation</vt:lpstr>
      <vt:lpstr>PowerPoint Presentation</vt:lpstr>
      <vt:lpstr>PowerPoint Presentation</vt:lpstr>
      <vt:lpstr>PowerPoint Presentation</vt:lpstr>
      <vt:lpstr>PowerPoint Presentation</vt:lpstr>
      <vt:lpstr>Troubleshooting</vt:lpstr>
      <vt:lpstr>PowerPoint Presentation</vt:lpstr>
      <vt:lpstr>PowerPoint Presentation</vt:lpstr>
      <vt:lpstr>References</vt:lpstr>
      <vt:lpstr>PowerPoint Presentation</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HTTPS_Networking</dc:title>
  <dc:creator>rsingal;nikkumar</dc:creator>
  <cp:lastModifiedBy>robhatia</cp:lastModifiedBy>
  <cp:revision>2510</cp:revision>
  <dcterms:created xsi:type="dcterms:W3CDTF">2012-08-27T10:18:31Z</dcterms:created>
  <dcterms:modified xsi:type="dcterms:W3CDTF">2013-09-05T10:53:04Z</dcterms:modified>
</cp:coreProperties>
</file>