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1"/>
  </p:notesMasterIdLst>
  <p:sldIdLst>
    <p:sldId id="257" r:id="rId2"/>
    <p:sldId id="296" r:id="rId3"/>
    <p:sldId id="281" r:id="rId4"/>
    <p:sldId id="305" r:id="rId5"/>
    <p:sldId id="306" r:id="rId6"/>
    <p:sldId id="307" r:id="rId7"/>
    <p:sldId id="292" r:id="rId8"/>
    <p:sldId id="272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71" autoAdjust="0"/>
  </p:normalViewPr>
  <p:slideViewPr>
    <p:cSldViewPr>
      <p:cViewPr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12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B1E8D-1078-4E4F-9C61-212FD46A3B46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73B25-FDBA-4035-AC54-A8A85F69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75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73B25-FDBA-4035-AC54-A8A85F6941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5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73B25-FDBA-4035-AC54-A8A85F6941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75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73B25-FDBA-4035-AC54-A8A85F6941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31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73B25-FDBA-4035-AC54-A8A85F6941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80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73B25-FDBA-4035-AC54-A8A85F6941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73B25-FDBA-4035-AC54-A8A85F6941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66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73B25-FDBA-4035-AC54-A8A85F6941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32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73B25-FDBA-4035-AC54-A8A85F6941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51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73B25-FDBA-4035-AC54-A8A85F6941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61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19" descr="Cisco_Logo_rgb_large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3248872" y="2420939"/>
            <a:ext cx="2647449" cy="1857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2133600"/>
            <a:ext cx="89916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sz="3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IN as Wav attachment</a:t>
            </a:r>
            <a:r>
              <a:rPr lang="en-US" sz="3400" dirty="0" smtClean="0">
                <a:solidFill>
                  <a:schemeClr val="bg2">
                    <a:lumMod val="25000"/>
                  </a:schemeClr>
                </a:solidFill>
              </a:rPr>
              <a:t> TOI</a:t>
            </a:r>
            <a:r>
              <a:rPr lang="en-US" sz="3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sz="3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sz="3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Connection</a:t>
            </a:r>
            <a:endParaRPr lang="en-US" sz="340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09600"/>
            <a:ext cx="1676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6611779"/>
            <a:ext cx="8839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19600" y="4343400"/>
            <a:ext cx="4495800" cy="5334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Existing Functionality in Connection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What’s New</a:t>
            </a:r>
          </a:p>
          <a:p>
            <a:endParaRPr lang="en-US" sz="2400" dirty="0"/>
          </a:p>
          <a:p>
            <a:r>
              <a:rPr lang="en-US" sz="2400" dirty="0" smtClean="0"/>
              <a:t>Trace Snippets</a:t>
            </a:r>
            <a:endParaRPr lang="en-US" sz="2000" dirty="0" smtClean="0"/>
          </a:p>
          <a:p>
            <a:pPr marL="109728" indent="0">
              <a:buNone/>
            </a:pPr>
            <a:endParaRPr lang="en-US" sz="2400" dirty="0" smtClean="0"/>
          </a:p>
          <a:p>
            <a:r>
              <a:rPr lang="en-US" sz="2400" dirty="0" smtClean="0"/>
              <a:t>Troubleshooting Tips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Existing Intelligent </a:t>
            </a:r>
            <a:r>
              <a:rPr lang="en-US" sz="2000" dirty="0"/>
              <a:t>Notifications </a:t>
            </a:r>
            <a:r>
              <a:rPr lang="en-US" sz="2000" dirty="0" smtClean="0"/>
              <a:t>delivers </a:t>
            </a:r>
            <a:r>
              <a:rPr lang="en-US" sz="2000" dirty="0"/>
              <a:t>SMTP‐based HTML notifications of new voice message to end users. These notifications can be customized through a notification template</a:t>
            </a:r>
          </a:p>
          <a:p>
            <a:r>
              <a:rPr lang="en-US" sz="2000" dirty="0"/>
              <a:t>Connection follows the below process for delivering message notifications to end users.</a:t>
            </a:r>
          </a:p>
          <a:p>
            <a:pPr marL="541782" lvl="1" indent="-285750"/>
            <a:r>
              <a:rPr lang="en-US" sz="1600" dirty="0"/>
              <a:t>Connection User A sends a voice mail to the Connection User </a:t>
            </a:r>
            <a:r>
              <a:rPr lang="en-US" sz="1600" dirty="0" smtClean="0"/>
              <a:t>B.</a:t>
            </a:r>
          </a:p>
          <a:p>
            <a:pPr marL="541782" lvl="1" indent="-285750"/>
            <a:r>
              <a:rPr lang="en-US" sz="1600" dirty="0" smtClean="0"/>
              <a:t>The </a:t>
            </a:r>
            <a:r>
              <a:rPr lang="en-US" sz="1600" dirty="0"/>
              <a:t>message notification settings for each User B allow to control how and when Connection notifies a user of new </a:t>
            </a:r>
            <a:r>
              <a:rPr lang="en-US" sz="1600" dirty="0" smtClean="0"/>
              <a:t>messages</a:t>
            </a:r>
          </a:p>
          <a:p>
            <a:pPr marL="541782" lvl="1" indent="-285750"/>
            <a:r>
              <a:rPr lang="en-US" sz="1600" dirty="0" smtClean="0"/>
              <a:t>When </a:t>
            </a:r>
            <a:r>
              <a:rPr lang="en-US" sz="1600" dirty="0"/>
              <a:t>the message arrives from User A and it matches the criteria set in the message notification settings of User B, the Connection Messaging System sends an HTML based notification to an email address of User B using </a:t>
            </a:r>
            <a:r>
              <a:rPr lang="en-US" sz="1600" dirty="0" smtClean="0"/>
              <a:t>SMTP</a:t>
            </a:r>
          </a:p>
          <a:p>
            <a:pPr marL="541782" lvl="1" indent="-285750"/>
            <a:r>
              <a:rPr lang="en-US" sz="1600" dirty="0" smtClean="0"/>
              <a:t>Now User B can check the new Voice mail and perform operation on it</a:t>
            </a:r>
            <a:endParaRPr lang="en-US" sz="1600" dirty="0"/>
          </a:p>
          <a:p>
            <a:pPr marL="457200" indent="-457200">
              <a:buFont typeface="Arial" pitchFamily="34" charset="0"/>
              <a:buChar char="•"/>
            </a:pPr>
            <a:endParaRPr lang="en-US" sz="1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Existing Functionality of IN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066800"/>
            <a:ext cx="8231658" cy="4953000"/>
          </a:xfrm>
        </p:spPr>
        <p:txBody>
          <a:bodyPr>
            <a:normAutofit lnSpcReduction="10000"/>
          </a:bodyPr>
          <a:lstStyle/>
          <a:p>
            <a:pPr marL="914400" lvl="3" indent="0">
              <a:buNone/>
            </a:pPr>
            <a:r>
              <a:rPr lang="en-US" dirty="0" smtClean="0"/>
              <a:t>  </a:t>
            </a:r>
            <a:endParaRPr lang="en-US" sz="1600" dirty="0"/>
          </a:p>
          <a:p>
            <a:pPr lvl="1"/>
            <a:r>
              <a:rPr lang="en-US" sz="1700" dirty="0" smtClean="0"/>
              <a:t>For allowing Voice mail as attachment Admin has to enable the same at global level, System settings </a:t>
            </a:r>
            <a:r>
              <a:rPr lang="en-US" sz="1700" dirty="0" smtClean="0">
                <a:sym typeface="Wingdings" pitchFamily="2" charset="2"/>
              </a:rPr>
              <a:t> Advanced  Messaging  check the box for “Allow voice mail as attachments to HTML notifications”</a:t>
            </a:r>
          </a:p>
          <a:p>
            <a:pPr lvl="1"/>
            <a:endParaRPr lang="en-US" sz="1700" dirty="0">
              <a:sym typeface="Wingdings" pitchFamily="2" charset="2"/>
            </a:endParaRPr>
          </a:p>
          <a:p>
            <a:pPr lvl="1"/>
            <a:endParaRPr lang="en-US" sz="1700" dirty="0" smtClean="0">
              <a:sym typeface="Wingdings" pitchFamily="2" charset="2"/>
            </a:endParaRPr>
          </a:p>
          <a:p>
            <a:pPr lvl="1"/>
            <a:endParaRPr lang="en-US" sz="1700" dirty="0">
              <a:sym typeface="Wingdings" pitchFamily="2" charset="2"/>
            </a:endParaRPr>
          </a:p>
          <a:p>
            <a:pPr lvl="1"/>
            <a:r>
              <a:rPr lang="en-US" sz="1700" dirty="0" smtClean="0">
                <a:sym typeface="Wingdings" pitchFamily="2" charset="2"/>
              </a:rPr>
              <a:t>Individual users can still disable or enable the functionality under Users  Edit  Notification Devices  HTML  check or uncheck “Allow voicemail as attachments”</a:t>
            </a:r>
          </a:p>
          <a:p>
            <a:pPr lvl="1"/>
            <a:r>
              <a:rPr lang="en-US" sz="1700" dirty="0" smtClean="0">
                <a:sym typeface="Wingdings" pitchFamily="2" charset="2"/>
              </a:rPr>
              <a:t>Some conditions for voice mail sent as an attachment:</a:t>
            </a:r>
          </a:p>
          <a:p>
            <a:pPr lvl="2"/>
            <a:r>
              <a:rPr lang="en-US" sz="1500" dirty="0" smtClean="0">
                <a:sym typeface="Wingdings" pitchFamily="2" charset="2"/>
              </a:rPr>
              <a:t>Secure messages will not be sent as attachment</a:t>
            </a:r>
          </a:p>
          <a:p>
            <a:pPr lvl="2"/>
            <a:r>
              <a:rPr lang="en-US" sz="1500" dirty="0" smtClean="0">
                <a:sym typeface="Wingdings" pitchFamily="2" charset="2"/>
              </a:rPr>
              <a:t>Private messages will not be sent as attachment</a:t>
            </a:r>
          </a:p>
          <a:p>
            <a:pPr lvl="2"/>
            <a:r>
              <a:rPr lang="en-US" sz="1500" dirty="0">
                <a:sym typeface="Wingdings" pitchFamily="2" charset="2"/>
              </a:rPr>
              <a:t>Message size limit needs to be followed which is defined at </a:t>
            </a:r>
            <a:r>
              <a:rPr lang="en-US" sz="1500" dirty="0"/>
              <a:t>System settings </a:t>
            </a:r>
            <a:r>
              <a:rPr lang="en-US" sz="1500" dirty="0">
                <a:sym typeface="Wingdings" pitchFamily="2" charset="2"/>
              </a:rPr>
              <a:t> Advanced  Messaging  “</a:t>
            </a:r>
            <a:r>
              <a:rPr lang="en-US" sz="1500" dirty="0"/>
              <a:t>Max size of voice mail as attachment to HTML notifications (KB)”</a:t>
            </a:r>
            <a:r>
              <a:rPr lang="en-US" sz="1500" dirty="0">
                <a:sym typeface="Wingdings" pitchFamily="2" charset="2"/>
              </a:rPr>
              <a:t> </a:t>
            </a:r>
            <a:endParaRPr lang="en-US" sz="1500" dirty="0" smtClean="0">
              <a:sym typeface="Wingdings" pitchFamily="2" charset="2"/>
            </a:endParaRPr>
          </a:p>
          <a:p>
            <a:pPr lvl="2"/>
            <a:r>
              <a:rPr lang="en-US" sz="1500" dirty="0" smtClean="0">
                <a:sym typeface="Wingdings" pitchFamily="2" charset="2"/>
              </a:rPr>
              <a:t>In case of forwarded or chain messages attachment will be sent only for the latest voicemail</a:t>
            </a:r>
            <a:endParaRPr lang="en-US" sz="1500" dirty="0">
              <a:sym typeface="Wingdings" pitchFamily="2" charset="2"/>
            </a:endParaRPr>
          </a:p>
          <a:p>
            <a:pPr lvl="1"/>
            <a:endParaRPr lang="en-US" sz="1700" dirty="0" smtClean="0">
              <a:sym typeface="Wingdings" pitchFamily="2" charset="2"/>
            </a:endParaRPr>
          </a:p>
          <a:p>
            <a:pPr lvl="1"/>
            <a:endParaRPr lang="en-US" sz="1700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What’s New?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27" y="2209800"/>
            <a:ext cx="7988073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179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376672"/>
          </a:xfrm>
        </p:spPr>
        <p:txBody>
          <a:bodyPr>
            <a:normAutofit fontScale="47500" lnSpcReduction="20000"/>
          </a:bodyPr>
          <a:lstStyle/>
          <a:p>
            <a:pPr marL="914400" lvl="3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pPr lvl="1"/>
            <a:r>
              <a:rPr lang="en-US" b="1" dirty="0" smtClean="0"/>
              <a:t>Admin changes for Flag set can be done via REST API also as mentioned below:</a:t>
            </a:r>
          </a:p>
          <a:p>
            <a:pPr lvl="1"/>
            <a:endParaRPr lang="en-US" b="1" dirty="0"/>
          </a:p>
          <a:p>
            <a:pPr lvl="2"/>
            <a:r>
              <a:rPr lang="en-US" dirty="0"/>
              <a:t>PUT /</a:t>
            </a:r>
            <a:r>
              <a:rPr lang="en-US" dirty="0" err="1"/>
              <a:t>vmrest</a:t>
            </a:r>
            <a:r>
              <a:rPr lang="en-US" dirty="0"/>
              <a:t>/</a:t>
            </a:r>
            <a:r>
              <a:rPr lang="en-US" dirty="0" err="1"/>
              <a:t>configurationvalues</a:t>
            </a:r>
            <a:r>
              <a:rPr lang="en-US" dirty="0"/>
              <a:t>/</a:t>
            </a:r>
            <a:r>
              <a:rPr lang="en-US" dirty="0" err="1"/>
              <a:t>System.Messaging.AllowVoiceMailAsAttachmentToHtmlNotification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Request Data:</a:t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ConfigurationValue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&lt;Value&gt;1&lt;/Value&gt;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ConfigurationValue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Response code: </a:t>
            </a:r>
            <a:r>
              <a:rPr lang="en-US" dirty="0" smtClean="0"/>
              <a:t>204</a:t>
            </a:r>
            <a:endParaRPr lang="en-US" b="1" dirty="0"/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Admin changes for User flag via REST API: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PUT </a:t>
            </a:r>
            <a:r>
              <a:rPr lang="en-US" dirty="0"/>
              <a:t>/</a:t>
            </a:r>
            <a:r>
              <a:rPr lang="en-US" dirty="0" err="1"/>
              <a:t>vmrest</a:t>
            </a:r>
            <a:r>
              <a:rPr lang="en-US" dirty="0"/>
              <a:t>/users/{</a:t>
            </a:r>
            <a:r>
              <a:rPr lang="en-US" dirty="0" err="1"/>
              <a:t>userObjectId</a:t>
            </a:r>
            <a:r>
              <a:rPr lang="en-US" dirty="0"/>
              <a:t>}/</a:t>
            </a:r>
            <a:r>
              <a:rPr lang="en-US" dirty="0" err="1"/>
              <a:t>notificationdevices</a:t>
            </a:r>
            <a:r>
              <a:rPr lang="en-US" dirty="0"/>
              <a:t>/</a:t>
            </a:r>
            <a:r>
              <a:rPr lang="en-US" dirty="0" err="1"/>
              <a:t>htmldevices</a:t>
            </a:r>
            <a:r>
              <a:rPr lang="en-US" dirty="0"/>
              <a:t>/{</a:t>
            </a:r>
            <a:r>
              <a:rPr lang="en-US" dirty="0" err="1"/>
              <a:t>deviceObjectId</a:t>
            </a: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Request Data: </a:t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HtmlDevice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&lt;Active&gt;true&lt;/Active&gt;</a:t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AllowVoiceMailAsAttachment</a:t>
            </a:r>
            <a:r>
              <a:rPr lang="en-US" dirty="0"/>
              <a:t>&gt;true&lt;/</a:t>
            </a:r>
            <a:r>
              <a:rPr lang="en-US" dirty="0" err="1"/>
              <a:t>AllowVoiceMailAsAttachment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HtmlDevice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Response code: </a:t>
            </a:r>
            <a:r>
              <a:rPr lang="en-US" dirty="0" smtClean="0"/>
              <a:t>204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/>
              <a:t>User can make changes for </a:t>
            </a:r>
            <a:r>
              <a:rPr lang="en-US" b="1" dirty="0"/>
              <a:t>flag via REST API</a:t>
            </a:r>
            <a:r>
              <a:rPr lang="en-US" b="1" dirty="0" smtClean="0"/>
              <a:t>: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PUT </a:t>
            </a:r>
            <a:r>
              <a:rPr lang="en-US" dirty="0"/>
              <a:t>/</a:t>
            </a:r>
            <a:r>
              <a:rPr lang="en-US" dirty="0" err="1"/>
              <a:t>vmrest</a:t>
            </a:r>
            <a:r>
              <a:rPr lang="en-US" dirty="0"/>
              <a:t>/user/</a:t>
            </a:r>
            <a:r>
              <a:rPr lang="en-US" dirty="0" err="1"/>
              <a:t>notificationdevices</a:t>
            </a:r>
            <a:r>
              <a:rPr lang="en-US" dirty="0"/>
              <a:t>/</a:t>
            </a:r>
            <a:r>
              <a:rPr lang="en-US" dirty="0" err="1"/>
              <a:t>htmldevices</a:t>
            </a:r>
            <a:r>
              <a:rPr lang="en-US" dirty="0"/>
              <a:t>/{</a:t>
            </a:r>
            <a:r>
              <a:rPr lang="en-US" dirty="0" err="1"/>
              <a:t>deviceObjectId</a:t>
            </a: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Request Data: </a:t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HtmlDevice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&lt;Active&gt;true&lt;/Active&gt;</a:t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AllowVoiceMailAsAttachment</a:t>
            </a:r>
            <a:r>
              <a:rPr lang="en-US" dirty="0"/>
              <a:t>&gt;true&lt;/</a:t>
            </a:r>
            <a:r>
              <a:rPr lang="en-US" dirty="0" err="1"/>
              <a:t>AllowVoiceMailAsAttachment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HtmlDevice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Response code: </a:t>
            </a:r>
            <a:r>
              <a:rPr lang="en-US" dirty="0" smtClean="0"/>
              <a:t>204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b="1" dirty="0" smtClean="0"/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276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What’s New?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56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001000" cy="4953000"/>
          </a:xfrm>
        </p:spPr>
        <p:txBody>
          <a:bodyPr>
            <a:normAutofit/>
          </a:bodyPr>
          <a:lstStyle/>
          <a:p>
            <a:pPr marL="603504" lvl="2" indent="0">
              <a:buNone/>
            </a:pPr>
            <a:r>
              <a:rPr lang="en-US" sz="1400" b="1" dirty="0" smtClean="0"/>
              <a:t>Log entry when voicemail is secure /private or </a:t>
            </a:r>
            <a:r>
              <a:rPr lang="en-US" sz="1400" b="1" dirty="0" smtClean="0"/>
              <a:t>both:</a:t>
            </a:r>
            <a:endParaRPr lang="en-US" sz="1400" b="1" dirty="0" smtClean="0"/>
          </a:p>
          <a:p>
            <a:pPr marL="603504" lvl="2" indent="0">
              <a:buNone/>
            </a:pPr>
            <a:r>
              <a:rPr lang="en-US" sz="1500" dirty="0"/>
              <a:t>14:51:15.564 |17209,,,</a:t>
            </a:r>
            <a:r>
              <a:rPr lang="en-US" sz="1500" dirty="0" err="1"/>
              <a:t>Notifier,16,SendHTMLSMTPMessage</a:t>
            </a:r>
            <a:r>
              <a:rPr lang="en-US" sz="1500" dirty="0"/>
              <a:t> called for </a:t>
            </a:r>
            <a:r>
              <a:rPr lang="en-US" sz="1500" dirty="0" err="1"/>
              <a:t>14a35d7b-b749-41e9-82a3-8a272966778d</a:t>
            </a:r>
            <a:r>
              <a:rPr lang="en-US" sz="1500" dirty="0"/>
              <a:t> </a:t>
            </a:r>
            <a:r>
              <a:rPr lang="en-US" sz="1500" dirty="0" err="1"/>
              <a:t>37a4b15f</a:t>
            </a:r>
            <a:r>
              <a:rPr lang="en-US" sz="1500" dirty="0"/>
              <a:t>-</a:t>
            </a:r>
            <a:r>
              <a:rPr lang="en-US" sz="1500" dirty="0" err="1"/>
              <a:t>83ff</a:t>
            </a:r>
            <a:r>
              <a:rPr lang="en-US" sz="1500" dirty="0"/>
              <a:t>-4584-8877-</a:t>
            </a:r>
            <a:r>
              <a:rPr lang="en-US" sz="1500" dirty="0" err="1"/>
              <a:t>9f8a1797c345</a:t>
            </a:r>
            <a:endParaRPr lang="en-US" sz="1500" dirty="0"/>
          </a:p>
          <a:p>
            <a:pPr marL="603504" lvl="2" indent="0">
              <a:buNone/>
            </a:pPr>
            <a:r>
              <a:rPr lang="en-US" sz="1500" dirty="0"/>
              <a:t>14:51:15.721 |17209,,,</a:t>
            </a:r>
            <a:r>
              <a:rPr lang="en-US" sz="1500" dirty="0" err="1"/>
              <a:t>Notifier,16,</a:t>
            </a:r>
            <a:r>
              <a:rPr lang="en-US" sz="1500" b="1" dirty="0" err="1"/>
              <a:t>Message</a:t>
            </a:r>
            <a:r>
              <a:rPr lang="en-US" sz="1500" b="1" dirty="0"/>
              <a:t> is either secure or private so not sending the attachment with the notification</a:t>
            </a:r>
            <a:r>
              <a:rPr lang="en-US" sz="1500" dirty="0"/>
              <a:t>,  secure=1 private=1</a:t>
            </a:r>
          </a:p>
          <a:p>
            <a:pPr marL="603504" lvl="2" indent="0">
              <a:buNone/>
            </a:pPr>
            <a:endParaRPr lang="en-US" sz="1400" dirty="0"/>
          </a:p>
          <a:p>
            <a:pPr marL="603504" lvl="2" indent="0">
              <a:buNone/>
            </a:pPr>
            <a:r>
              <a:rPr lang="en-US" sz="1400" b="1" dirty="0"/>
              <a:t>Log entry when </a:t>
            </a:r>
            <a:r>
              <a:rPr lang="en-US" sz="1400" b="1" dirty="0" smtClean="0"/>
              <a:t>voicemail is beyond the specified </a:t>
            </a:r>
            <a:r>
              <a:rPr lang="en-US" sz="1400" b="1" dirty="0" smtClean="0"/>
              <a:t>size: </a:t>
            </a:r>
            <a:endParaRPr lang="en-US" sz="1400" b="1" dirty="0" smtClean="0"/>
          </a:p>
          <a:p>
            <a:pPr marL="603504" lvl="2" indent="0">
              <a:buNone/>
            </a:pPr>
            <a:r>
              <a:rPr lang="en-US" sz="1500" dirty="0"/>
              <a:t>17:26:20.299 |20482,,,</a:t>
            </a:r>
            <a:r>
              <a:rPr lang="en-US" sz="1500" dirty="0" err="1"/>
              <a:t>Notifier</a:t>
            </a:r>
            <a:r>
              <a:rPr lang="en-US" sz="1500" dirty="0"/>
              <a:t>,-1, Attachment size=28138 Max allowed size=5120</a:t>
            </a:r>
          </a:p>
          <a:p>
            <a:pPr marL="603504" lvl="2" indent="0">
              <a:buNone/>
            </a:pPr>
            <a:r>
              <a:rPr lang="en-US" sz="1500" dirty="0"/>
              <a:t>17:26:20.299 |20482,,,</a:t>
            </a:r>
            <a:r>
              <a:rPr lang="en-US" sz="1500" dirty="0" err="1"/>
              <a:t>Notifier</a:t>
            </a:r>
            <a:r>
              <a:rPr lang="en-US" sz="1500" dirty="0"/>
              <a:t>,-</a:t>
            </a:r>
            <a:r>
              <a:rPr lang="en-US" sz="1500" b="1" dirty="0" err="1"/>
              <a:t>1,Attachment</a:t>
            </a:r>
            <a:r>
              <a:rPr lang="en-US" sz="1500" b="1" dirty="0"/>
              <a:t> size is beyond the maximum allowed value so not sending it with the </a:t>
            </a:r>
            <a:r>
              <a:rPr lang="en-US" sz="1500" b="1" dirty="0" smtClean="0"/>
              <a:t>notification</a:t>
            </a:r>
            <a:endParaRPr lang="en-US" sz="1400" b="1" dirty="0"/>
          </a:p>
          <a:p>
            <a:pPr marL="603504" lvl="2" indent="0">
              <a:buNone/>
            </a:pPr>
            <a:endParaRPr lang="en-US" sz="1400" dirty="0"/>
          </a:p>
          <a:p>
            <a:pPr marL="603504" lvl="2" indent="0">
              <a:buNone/>
            </a:pPr>
            <a:endParaRPr lang="en-US" sz="1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Snippet of Logs </a:t>
            </a:r>
            <a:r>
              <a:rPr lang="en-US" sz="3600" dirty="0" err="1" smtClean="0"/>
              <a:t>diag_CuNotifier</a:t>
            </a:r>
            <a:r>
              <a:rPr lang="en-US" sz="3600" dirty="0" smtClean="0"/>
              <a:t>_*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23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1600"/>
            <a:ext cx="7696200" cy="4724400"/>
          </a:xfrm>
        </p:spPr>
        <p:txBody>
          <a:bodyPr>
            <a:normAutofit fontScale="62500" lnSpcReduction="20000"/>
          </a:bodyPr>
          <a:lstStyle/>
          <a:p>
            <a:pPr lvl="2">
              <a:buNone/>
            </a:pPr>
            <a:endParaRPr lang="en-US" sz="3800" dirty="0" smtClean="0"/>
          </a:p>
          <a:p>
            <a:pPr>
              <a:buFont typeface="Lucida Sans Unicode" pitchFamily="34" charset="0"/>
              <a:buChar char="‣"/>
            </a:pPr>
            <a:r>
              <a:rPr lang="en-US" sz="4000" dirty="0" smtClean="0"/>
              <a:t>Voicemail is not sent as an attachment</a:t>
            </a:r>
          </a:p>
          <a:p>
            <a:pPr lvl="1">
              <a:buFont typeface="Lucida Sans Unicode" pitchFamily="34" charset="0"/>
              <a:buChar char="‣"/>
            </a:pPr>
            <a:r>
              <a:rPr lang="en-US" sz="3600" i="1" dirty="0" smtClean="0"/>
              <a:t>Check the message should not be secure or private or both</a:t>
            </a:r>
          </a:p>
          <a:p>
            <a:pPr lvl="1">
              <a:buFont typeface="Lucida Sans Unicode" pitchFamily="34" charset="0"/>
              <a:buChar char="‣"/>
            </a:pPr>
            <a:r>
              <a:rPr lang="en-US" sz="3600" i="1" dirty="0" smtClean="0"/>
              <a:t>Check for the maximum size of attachments allowed </a:t>
            </a:r>
          </a:p>
          <a:p>
            <a:pPr lvl="1">
              <a:buFont typeface="Lucida Sans Unicode" pitchFamily="34" charset="0"/>
              <a:buChar char="‣"/>
            </a:pPr>
            <a:r>
              <a:rPr lang="en-US" sz="3600" i="1" dirty="0" smtClean="0"/>
              <a:t>In case of forwarded message only latest voicemail will be sent as attachment</a:t>
            </a:r>
          </a:p>
          <a:p>
            <a:pPr>
              <a:buFont typeface="Lucida Sans Unicode" pitchFamily="34" charset="0"/>
              <a:buChar char="‣"/>
            </a:pPr>
            <a:endParaRPr lang="en-US" sz="4000" i="1" dirty="0" smtClean="0"/>
          </a:p>
          <a:p>
            <a:endParaRPr lang="en-US" sz="2400" dirty="0" smtClean="0"/>
          </a:p>
          <a:p>
            <a:pPr lvl="1">
              <a:buNone/>
            </a:pPr>
            <a:endParaRPr lang="en-US" sz="2700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</p:spPr>
        <p:txBody>
          <a:bodyPr>
            <a:normAutofit/>
          </a:bodyPr>
          <a:lstStyle/>
          <a:p>
            <a:r>
              <a:rPr lang="en-US" sz="3200" dirty="0"/>
              <a:t>Troubleshooting tips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752601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>
          <a:xfrm>
            <a:off x="304800" y="6613525"/>
            <a:ext cx="7848600" cy="24447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Presentation_ID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© 2012, Cisco Systems, Inc. All rights reserved.  		Cisco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3322</TotalTime>
  <Words>465</Words>
  <Application>Microsoft Office PowerPoint</Application>
  <PresentationFormat>On-screen Show (4:3)</PresentationFormat>
  <Paragraphs>89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                                                                                                                                    IN as Wav attachment TOI Connection</vt:lpstr>
      <vt:lpstr>Agenda</vt:lpstr>
      <vt:lpstr>Existing Functionality of IN</vt:lpstr>
      <vt:lpstr>What’s New?</vt:lpstr>
      <vt:lpstr>What’s New?</vt:lpstr>
      <vt:lpstr>Snippet of Logs diag_CuNotifier_* </vt:lpstr>
      <vt:lpstr>Troubleshooting tips</vt:lpstr>
      <vt:lpstr>PowerPoint Presentation</vt:lpstr>
      <vt:lpstr>PowerPoint Presentation</vt:lpstr>
    </vt:vector>
  </TitlesOfParts>
  <Company>Cisco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API Feature TOI Connection 8.5.1ES</dc:title>
  <dc:creator>duchaudh</dc:creator>
  <cp:lastModifiedBy>ashisaxe</cp:lastModifiedBy>
  <cp:revision>238</cp:revision>
  <dcterms:created xsi:type="dcterms:W3CDTF">2012-07-12T05:00:16Z</dcterms:created>
  <dcterms:modified xsi:type="dcterms:W3CDTF">2013-08-29T08:27:34Z</dcterms:modified>
</cp:coreProperties>
</file>