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27"/>
  </p:notesMasterIdLst>
  <p:sldIdLst>
    <p:sldId id="257" r:id="rId2"/>
    <p:sldId id="324" r:id="rId3"/>
    <p:sldId id="326" r:id="rId4"/>
    <p:sldId id="281" r:id="rId5"/>
    <p:sldId id="323" r:id="rId6"/>
    <p:sldId id="335" r:id="rId7"/>
    <p:sldId id="303" r:id="rId8"/>
    <p:sldId id="330" r:id="rId9"/>
    <p:sldId id="322" r:id="rId10"/>
    <p:sldId id="334" r:id="rId11"/>
    <p:sldId id="329" r:id="rId12"/>
    <p:sldId id="325" r:id="rId13"/>
    <p:sldId id="317" r:id="rId14"/>
    <p:sldId id="333" r:id="rId15"/>
    <p:sldId id="296" r:id="rId16"/>
    <p:sldId id="327" r:id="rId17"/>
    <p:sldId id="328" r:id="rId18"/>
    <p:sldId id="331" r:id="rId19"/>
    <p:sldId id="321" r:id="rId20"/>
    <p:sldId id="336" r:id="rId21"/>
    <p:sldId id="293" r:id="rId22"/>
    <p:sldId id="332" r:id="rId23"/>
    <p:sldId id="312" r:id="rId24"/>
    <p:sldId id="272" r:id="rId25"/>
    <p:sldId id="25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5" autoAdjust="0"/>
    <p:restoredTop sz="94660"/>
  </p:normalViewPr>
  <p:slideViewPr>
    <p:cSldViewPr>
      <p:cViewPr>
        <p:scale>
          <a:sx n="76" d="100"/>
          <a:sy n="76" d="100"/>
        </p:scale>
        <p:origin x="-1248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5669FF-A7F3-49F1-BF5A-EBAFDFD3F4BF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33D24-A40D-47B1-B680-6901F0DB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41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33D24-A40D-47B1-B680-6901F0DBF31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49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33D24-A40D-47B1-B680-6901F0DBF31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49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149DA3F-C9EA-4B8B-A1ED-B72728C94FC4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19" descr="Cisco_Logo_rgb_large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black">
          <a:xfrm>
            <a:off x="3248872" y="2420939"/>
            <a:ext cx="2647449" cy="1857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49DA3F-C9EA-4B8B-A1ED-B72728C94FC4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149DA3F-C9EA-4B8B-A1ED-B72728C94FC4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in-eng.cisco.com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133600"/>
            <a:ext cx="7696200" cy="17526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PROMPTING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RECIPENTS WHILE REPLYING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b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PROMPTING MESSAGE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SENSITIVITY 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en-US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TOI 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CONNECTION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"/>
            <a:ext cx="16764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04800" y="6611779"/>
            <a:ext cx="8839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000" dirty="0" err="1" smtClean="0">
                <a:solidFill>
                  <a:schemeClr val="bg1">
                    <a:lumMod val="65000"/>
                  </a:schemeClr>
                </a:solidFill>
              </a:rPr>
              <a:t>Presentation_ID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   © 2012, Cisco Systems, Inc. All rights reserved.  		Cisco Confidential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419600" y="4343400"/>
            <a:ext cx="4495800" cy="533400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0516612"/>
              </p:ext>
            </p:extLst>
          </p:nvPr>
        </p:nvGraphicFramePr>
        <p:xfrm>
          <a:off x="685799" y="1600198"/>
          <a:ext cx="7962901" cy="3922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8109"/>
                <a:gridCol w="2840027"/>
                <a:gridCol w="2914765"/>
              </a:tblGrid>
              <a:tr h="13716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Announce Recipients list to User(s) while Replying  is Enabled</a:t>
                      </a:r>
                    </a:p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Prompts  while 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reply to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Prompts  while  reply (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independent of threshold value</a:t>
                      </a:r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/>
                </a:tc>
              </a:tr>
              <a:tr h="13563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Reply list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&lt;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Threshold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number</a:t>
                      </a:r>
                      <a:endParaRPr lang="en-US" sz="18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Message to &lt;recipient list&gt;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Okay Reply to the Message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Record your Reply to All at the Tone Then Press Pound</a:t>
                      </a:r>
                      <a:endParaRPr kumimoji="0" lang="en-US" sz="16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Message to &lt;recipient &gt;.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Okay Reply to the Message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Record your Reply at the tone then hold or press pound</a:t>
                      </a:r>
                    </a:p>
                  </a:txBody>
                  <a:tcPr/>
                </a:tc>
              </a:tr>
              <a:tr h="11031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Reply list 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&gt;=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Threshold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No Change(Default Prompt)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Message to &lt;recipient &gt;.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Okay Reply to the Message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Record your Reply at the tone then hold or press pound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Truth table for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Recipient list Prompt -VUI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30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48200"/>
          </a:xfrm>
        </p:spPr>
        <p:txBody>
          <a:bodyPr>
            <a:normAutofit fontScale="40000" lnSpcReduction="20000"/>
          </a:bodyPr>
          <a:lstStyle/>
          <a:p>
            <a:pPr marL="109728" indent="0">
              <a:buNone/>
            </a:pPr>
            <a:endParaRPr lang="en-US" sz="2600" dirty="0" smtClean="0"/>
          </a:p>
          <a:p>
            <a:pPr marL="109728" indent="0">
              <a:buNone/>
            </a:pP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12:06:43.182 |14189,PhoneSystem-2-001,E01D31207DB748B4882EA7D33B12A960,ConvSub,3,Reply_OnEntry: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ICsNamedProps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::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SetPropBool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AnnounceRecipientsList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to value: true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returned 0x00043210 S_NP_PROP_REPLACED [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Src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/PlayMsg.cpp:1786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 marL="109728" indent="0">
              <a:buNone/>
            </a:pP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12:06:30.647 |14189,PhoneSystem-2-001,E01D31207DB748B4882EA7D33B12A960,ConvSub,3,CheckReplyAllRecipientCount_OnEntry: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ICsNamedProps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::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SetPropLong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WarnOnRecipientCountForReplyAll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to value: 4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returned 0x00000000 S_OK [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Src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/PlayMsg.cpp:3310]</a:t>
            </a:r>
          </a:p>
          <a:p>
            <a:pPr marL="109728" indent="0">
              <a:buNone/>
            </a:pP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0,ConvSub,3,CheckReplyAllRecipientCount_OnEntry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ICsNamedProps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::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SetPropLong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RecipientDistributionListSize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to value: 0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returned 0x00000000 S_OK [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Src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/PlayMsg.cpp:3407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 marL="109728" indent="0">
              <a:buNone/>
            </a:pP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12:06:30.779 |14189,PhoneSystem-2-001,E01D31207DB748B4882EA7D33B12A960,ConvSub,3,CheckReplyAllRecipientCount_OnEntry: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ICsNamedProps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::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SetPropLong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ReplyAllRecipientListSize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to value: 2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returned 0x00000000 S_OK [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Src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/PlayMsg.cpp:3409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 marL="109728" indent="0">
              <a:buNone/>
            </a:pP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16:30:13.868 |2926,PhoneSystem-2-001,16D751E0028C40298B41802D574F9FDD,ConvSub,1,CheckReplyAllRecipientCount_OnEntry: 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Recipient list contains less than 4 addresses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Src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/PlayMsg.cpp:3422</a:t>
            </a:r>
            <a:r>
              <a:rPr lang="en-US" sz="3600" dirty="0"/>
              <a:t>]</a:t>
            </a:r>
          </a:p>
          <a:p>
            <a:pPr marL="109728" indent="0">
              <a:buNone/>
            </a:pPr>
            <a:endParaRPr lang="en-US" sz="3400" dirty="0" smtClean="0"/>
          </a:p>
          <a:p>
            <a:pPr marL="109728" indent="0">
              <a:buNone/>
            </a:pPr>
            <a:endParaRPr lang="en-US" sz="4900" dirty="0"/>
          </a:p>
          <a:p>
            <a:pPr marL="109728" indent="0">
              <a:buNone/>
            </a:pPr>
            <a:endParaRPr lang="en-US" sz="3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Cucsmgr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logs</a:t>
            </a: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304800" y="6613525"/>
            <a:ext cx="7848600" cy="24447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Presentation_ID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	© 2012, Cisco Systems, Inc. All rights reserved.  		Cisco Confidential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029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>
            <a:normAutofit fontScale="25000" lnSpcReduction="20000"/>
          </a:bodyPr>
          <a:lstStyle/>
          <a:p>
            <a:pPr marL="109728" indent="0">
              <a:buNone/>
            </a:pPr>
            <a:endParaRPr lang="en-US" sz="2800" dirty="0" smtClean="0"/>
          </a:p>
          <a:p>
            <a:pPr marL="109728" indent="0">
              <a:buNone/>
            </a:pP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16:30:13.868 |2926,PhoneSystem-2-001,16D751E0028C40298B41802D574F9FDD,ConvSub,5,CheckReplyAllRecipientCount_OnEntry: </a:t>
            </a:r>
            <a:r>
              <a:rPr lang="en-US" sz="5600" dirty="0" err="1">
                <a:latin typeface="Times New Roman" pitchFamily="18" charset="0"/>
                <a:cs typeface="Times New Roman" pitchFamily="18" charset="0"/>
              </a:rPr>
              <a:t>ICsEventQueue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::</a:t>
            </a:r>
            <a:r>
              <a:rPr lang="en-US" sz="5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PushFrontID</a:t>
            </a:r>
            <a:r>
              <a:rPr lang="en-US" sz="5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(PLAYRECIPIENT_EVENT) returned 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0x00000000 S_OK [</a:t>
            </a:r>
            <a:r>
              <a:rPr lang="en-US" sz="5600" dirty="0" err="1">
                <a:latin typeface="Times New Roman" pitchFamily="18" charset="0"/>
                <a:cs typeface="Times New Roman" pitchFamily="18" charset="0"/>
              </a:rPr>
              <a:t>Src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/PlayMsg.cpp:3423]</a:t>
            </a:r>
          </a:p>
          <a:p>
            <a:pPr marL="109728" indent="0">
              <a:buNone/>
            </a:pP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:168]</a:t>
            </a:r>
          </a:p>
          <a:p>
            <a:pPr marL="109728" indent="0">
              <a:buNone/>
            </a:pPr>
            <a:endParaRPr lang="en-US" sz="56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16:30:13.869 |2926,PhoneSystem-2-001,16D751E0028C40298B41802D574F9FDD,CDE,10,CCsStateMachine::</a:t>
            </a:r>
            <a:r>
              <a:rPr lang="en-US" sz="5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Execute : Calling </a:t>
            </a:r>
            <a:r>
              <a:rPr lang="en-US" sz="5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OnEntry</a:t>
            </a:r>
            <a:r>
              <a:rPr lang="en-US" sz="5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for state [/opt/cisco/connection/share/</a:t>
            </a:r>
            <a:r>
              <a:rPr lang="en-US" sz="5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tui</a:t>
            </a:r>
            <a:r>
              <a:rPr lang="en-US" sz="5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5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SubMsgPlay.cde!PlayReplyAllRecipients</a:t>
            </a:r>
            <a:r>
              <a:rPr lang="en-US" sz="5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 [</a:t>
            </a:r>
            <a:r>
              <a:rPr lang="en-US" sz="5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Src</a:t>
            </a:r>
            <a:r>
              <a:rPr lang="en-US" sz="5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/CsStateMachine.cpp:139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 marL="109728" indent="0">
              <a:buNone/>
            </a:pPr>
            <a:endParaRPr lang="en-US" sz="56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12:06:32.310 |14189,PhoneSystem-2-001,E01D31207DB748B4882EA7D33B12A960,PhraseServer,1,CCsPhrase::Play() :     [12:06:32 PM 07/08/2013</a:t>
            </a:r>
            <a:r>
              <a:rPr lang="en-US" sz="5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sz="5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PhraseID</a:t>
            </a:r>
            <a:r>
              <a:rPr lang="en-US" sz="5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5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ListRecipients</a:t>
            </a:r>
            <a:r>
              <a:rPr lang="en-US" sz="5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en-US" sz="5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Src</a:t>
            </a:r>
            <a:r>
              <a:rPr lang="en-US" sz="5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/CsPhrase.cpp:318]</a:t>
            </a:r>
          </a:p>
          <a:p>
            <a:pPr marL="109728" indent="0">
              <a:buNone/>
            </a:pPr>
            <a:endParaRPr lang="en-US" sz="5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12:06:32.310 |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14189,PhoneSystem-2-001,E01D31207DB748B4882EA7D33B12A960,PhraseServer,6,CCsPhrase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::ConvertStrFileName() :         </a:t>
            </a:r>
            <a:r>
              <a:rPr lang="en-US" sz="5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Prompt Name - /opt/cisco/connection/share/prompts/ENU/PCM/</a:t>
            </a:r>
            <a:r>
              <a:rPr lang="en-US" sz="5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SubMsgPlay</a:t>
            </a:r>
            <a:r>
              <a:rPr lang="en-US" sz="5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/AvSubMsgPlayENU166.wav [</a:t>
            </a:r>
            <a:r>
              <a:rPr lang="en-US" sz="5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Src</a:t>
            </a:r>
            <a:r>
              <a:rPr lang="en-US" sz="5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/CsPhrase.cpp:1374]</a:t>
            </a:r>
            <a:endParaRPr lang="en-US" sz="5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Cucsmgr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logs</a:t>
            </a:r>
          </a:p>
        </p:txBody>
      </p:sp>
    </p:spTree>
    <p:extLst>
      <p:ext uri="{BB962C8B-B14F-4D97-AF65-F5344CB8AC3E}">
        <p14:creationId xmlns:p14="http://schemas.microsoft.com/office/powerpoint/2010/main" val="367786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While using the feature ,enable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Flag.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Advanced-&gt;conversations</a:t>
            </a:r>
          </a:p>
          <a:p>
            <a:pPr marL="109728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Announce recipient list to users while replying</a:t>
            </a:r>
          </a:p>
          <a:p>
            <a:pPr marL="109728" indent="0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feature to work the number of recipient need to be less than threshold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value.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more details refer to diag_CuCsMgr_00* traces by enabling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ConvSub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PhraseServer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microtraces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09728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09728" indent="0">
              <a:buNone/>
            </a:pPr>
            <a:r>
              <a:rPr lang="en-US" sz="2400" dirty="0" smtClean="0"/>
              <a:t>	</a:t>
            </a:r>
            <a:endParaRPr lang="en-US" sz="2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Troubleshooting Tips</a:t>
            </a: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304800" y="6613525"/>
            <a:ext cx="7848600" cy="24447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Presentation_ID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	© 2012, Cisco Systems, Inc. All rights reserved.  		Cisco Confidential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432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16562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PROMPTING</a:t>
            </a:r>
            <a:r>
              <a:rPr lang="en-US" sz="4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MESSAG SENSITIVITY WHILE REPLYING FEATURE</a:t>
            </a:r>
            <a:r>
              <a:rPr lang="en-US" sz="4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en-US" sz="4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2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2973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Existing Functionality in Connection </a:t>
            </a:r>
          </a:p>
          <a:p>
            <a:endParaRPr lang="en-US" sz="2400" dirty="0" smtClean="0"/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What’s New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Provisioning via CUCA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Truth table for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Prompts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while Reply and Reply to all with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“Prompting Message status” feature introduced</a:t>
            </a:r>
          </a:p>
          <a:p>
            <a:pPr marL="109728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Troubleshooting Tips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Prompting Message status while replying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Currently Connection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does not  plays  message status while replying 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message.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2400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Existing Functionality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6611779"/>
            <a:ext cx="8458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000" dirty="0" err="1" smtClean="0">
                <a:solidFill>
                  <a:schemeClr val="bg1">
                    <a:lumMod val="65000"/>
                  </a:schemeClr>
                </a:solidFill>
              </a:rPr>
              <a:t>Presentation_ID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      	© 2012, Cisco Systems, Inc. All rights reserved.  		Cisco Confidential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87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19200"/>
            <a:ext cx="8229600" cy="46482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prompt message status while Reply and Reply to all a checkbox/flag at administrative interface under System Settings -&gt; Advanced -&gt; Conversations is being introduced, which admin should be able to enable or disable(Disable by default ).</a:t>
            </a:r>
          </a:p>
          <a:p>
            <a:pPr marL="690372" lvl="2" indent="-342900">
              <a:spcBef>
                <a:spcPts val="400"/>
              </a:spcBef>
              <a:buSzPct val="68000"/>
              <a:buFont typeface="Wingdings" pitchFamily="2" charset="2"/>
              <a:buChar char="§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Announce Message Status to User(s) while Replying -&gt; specifies whether message urgency and sensitivity status shall be echoed or not, while replying to a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message.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7472" lvl="2" indent="0">
              <a:spcBef>
                <a:spcPts val="400"/>
              </a:spcBef>
              <a:buSzPct val="68000"/>
              <a:buNone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109728" lvl="1" indent="0">
              <a:spcBef>
                <a:spcPts val="400"/>
              </a:spcBef>
              <a:buSzPct val="68000"/>
              <a:buNone/>
            </a:pPr>
            <a:endParaRPr lang="en-US" sz="2800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982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What’s New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6611779"/>
            <a:ext cx="8458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000" dirty="0" err="1" smtClean="0">
                <a:solidFill>
                  <a:schemeClr val="bg1">
                    <a:lumMod val="65000"/>
                  </a:schemeClr>
                </a:solidFill>
              </a:rPr>
              <a:t>Presentation_ID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      	© 2012, Cisco Systems, Inc. All rights reserved.  		Cisco Confidential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67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Provisioning via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cuca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371599"/>
            <a:ext cx="7772400" cy="4343401"/>
          </a:xfrm>
          <a:effectLst>
            <a:glow rad="127000">
              <a:schemeClr val="accent1"/>
            </a:glow>
          </a:effectLst>
        </p:spPr>
      </p:pic>
    </p:spTree>
    <p:extLst>
      <p:ext uri="{BB962C8B-B14F-4D97-AF65-F5344CB8AC3E}">
        <p14:creationId xmlns:p14="http://schemas.microsoft.com/office/powerpoint/2010/main" val="85349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8535827"/>
              </p:ext>
            </p:extLst>
          </p:nvPr>
        </p:nvGraphicFramePr>
        <p:xfrm>
          <a:off x="685799" y="1371599"/>
          <a:ext cx="7924801" cy="4135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1138"/>
                <a:gridCol w="2924246"/>
                <a:gridCol w="2819417"/>
              </a:tblGrid>
              <a:tr h="109728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Announce Message Status to User(s) while Replying   </a:t>
                      </a:r>
                    </a:p>
                    <a:p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Prompts while 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Reply To All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Prompts  while 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Reply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0982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Enabled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“ Marked &lt;message urgency&gt;. Marked &lt;message sensitivity&gt;”Record your reply to all at the tone, then press pound”. </a:t>
                      </a:r>
                      <a:endParaRPr kumimoji="0" lang="en-US" sz="16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Marked &lt;message urgency&gt;. Marked &lt;message sensitivity&gt;Record your reply at the tone, then press pound”.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50498">
                <a:tc>
                  <a:txBody>
                    <a:bodyPr/>
                    <a:lstStyle/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</a:p>
                    <a:p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Disabled</a:t>
                      </a: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Record your reply to all at the tone, then press pound”. </a:t>
                      </a:r>
                    </a:p>
                    <a:p>
                      <a:endParaRPr kumimoji="0" lang="en-US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Record your reply at the tone, then press pound”.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Truth table for Message Status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Prompt-TUI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66800" y="5562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7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16562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PROMPTING RECIPENTS WHILE REPLYING FEATURE</a:t>
            </a:r>
          </a:p>
        </p:txBody>
      </p:sp>
    </p:spTree>
    <p:extLst>
      <p:ext uri="{BB962C8B-B14F-4D97-AF65-F5344CB8AC3E}">
        <p14:creationId xmlns:p14="http://schemas.microsoft.com/office/powerpoint/2010/main" val="202783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660729"/>
              </p:ext>
            </p:extLst>
          </p:nvPr>
        </p:nvGraphicFramePr>
        <p:xfrm>
          <a:off x="533400" y="1447801"/>
          <a:ext cx="8305799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1583"/>
                <a:gridCol w="2985623"/>
                <a:gridCol w="2878593"/>
              </a:tblGrid>
              <a:tr h="1219199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Announce Message Status to User(s) while Replying   </a:t>
                      </a:r>
                    </a:p>
                    <a:p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Prompts while 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Reply To All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Prompts  while 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Reply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9165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Enabled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“ Marked &lt;message urgency&gt;. Marked &lt;message sensitivity&gt;” Okay Reply to the Message</a:t>
                      </a:r>
                    </a:p>
                    <a:p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</a:t>
                      </a:r>
                    </a:p>
                    <a:p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Record your Reply to All at the Tone Then Press Pound</a:t>
                      </a:r>
                      <a:endParaRPr kumimoji="0" lang="en-US" sz="16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Marked &lt;message urgency&gt;. Marked &lt;message sensitivity&gt;</a:t>
                      </a:r>
                    </a:p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Okay Reply to the Message</a:t>
                      </a:r>
                    </a:p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</a:t>
                      </a:r>
                    </a:p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Record your Reply at the tone then hold or press pound.</a:t>
                      </a:r>
                    </a:p>
                  </a:txBody>
                  <a:tcPr/>
                </a:tc>
              </a:tr>
              <a:tr h="1403907">
                <a:tc>
                  <a:txBody>
                    <a:bodyPr/>
                    <a:lstStyle/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</a:p>
                    <a:p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Disabled</a:t>
                      </a: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Okay Reply to the Message</a:t>
                      </a:r>
                    </a:p>
                    <a:p>
                      <a:endParaRPr kumimoji="0" lang="en-US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Record your Reply to All at the Tone Then Press Pound.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Okay Reply to the Message</a:t>
                      </a:r>
                    </a:p>
                    <a:p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Record your Reply at the tone then hold or press pound.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Truth table for Message Status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Prompt-VUI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66800" y="5562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44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48200"/>
          </a:xfrm>
        </p:spPr>
        <p:txBody>
          <a:bodyPr>
            <a:normAutofit fontScale="25000" lnSpcReduction="20000"/>
          </a:bodyPr>
          <a:lstStyle/>
          <a:p>
            <a:pPr marL="109728" indent="0">
              <a:buNone/>
            </a:pPr>
            <a:endParaRPr lang="en-US" sz="2600" dirty="0" smtClean="0"/>
          </a:p>
          <a:p>
            <a:pPr marL="109728" indent="0">
              <a:buNone/>
            </a:pP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12:06:43.182 |14189,PhoneSystem-2-001,E01D31207DB748B4882EA7D33B12A960,ConvSub,3,Reply_OnEntry: </a:t>
            </a:r>
            <a:r>
              <a:rPr lang="en-US" sz="5600" dirty="0" err="1">
                <a:latin typeface="Times New Roman" pitchFamily="18" charset="0"/>
                <a:cs typeface="Times New Roman" pitchFamily="18" charset="0"/>
              </a:rPr>
              <a:t>ICsNamedProps</a:t>
            </a:r>
            <a:r>
              <a:rPr lang="en-US" sz="5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::</a:t>
            </a:r>
            <a:r>
              <a:rPr lang="en-US" sz="5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SetPropBool</a:t>
            </a:r>
            <a:r>
              <a:rPr lang="en-US" sz="5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PlayMessageStatus</a:t>
            </a:r>
            <a:r>
              <a:rPr lang="en-US" sz="5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to value: true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 returned 0x00043210 S_NP_PROP_REPLACED [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Src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/PlayMsg.cpp:1787</a:t>
            </a:r>
          </a:p>
          <a:p>
            <a:pPr marL="109728" indent="0">
              <a:buNone/>
            </a:pPr>
            <a:endParaRPr lang="en-US" sz="56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14:39:14.530 |11377,PhoneSystem-2-001,AEF17BC29D784A9AB75F71AC86E044A1,CDE,11,JS_EXT::</a:t>
            </a:r>
            <a:r>
              <a:rPr lang="en-US" sz="5600" dirty="0" err="1">
                <a:latin typeface="Times New Roman" pitchFamily="18" charset="0"/>
                <a:cs typeface="Times New Roman" pitchFamily="18" charset="0"/>
              </a:rPr>
              <a:t>GetPropString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5600" dirty="0" err="1">
                <a:latin typeface="Times New Roman" pitchFamily="18" charset="0"/>
                <a:cs typeface="Times New Roman" pitchFamily="18" charset="0"/>
              </a:rPr>
              <a:t>ICsNamedProps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::</a:t>
            </a:r>
            <a:r>
              <a:rPr lang="en-US" sz="5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GetPropString</a:t>
            </a:r>
            <a:r>
              <a:rPr lang="en-US" sz="5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() found property </a:t>
            </a:r>
            <a:r>
              <a:rPr lang="en-US" sz="5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MsgPriority</a:t>
            </a:r>
            <a:r>
              <a:rPr lang="en-US" sz="5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Urgent.  </a:t>
            </a:r>
            <a:r>
              <a:rPr lang="en-US" sz="5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GetPropString</a:t>
            </a:r>
            <a:r>
              <a:rPr lang="en-US" sz="5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() returned 0x00000000 S_OK [Include/JsExtensions.h:217</a:t>
            </a:r>
            <a:r>
              <a:rPr lang="en-US" sz="5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 marL="109728" indent="0">
              <a:buNone/>
            </a:pPr>
            <a:endParaRPr lang="en-US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14:39:14.495 |11377,PhoneSystem-2-001,AEF17BC29D784A9AB75F71AC86E044A1,ConvSub,3,Reply_OnEntry: </a:t>
            </a:r>
            <a:r>
              <a:rPr lang="en-US" sz="5600" dirty="0" err="1">
                <a:latin typeface="Times New Roman" pitchFamily="18" charset="0"/>
                <a:cs typeface="Times New Roman" pitchFamily="18" charset="0"/>
              </a:rPr>
              <a:t>ICsNamedProps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::</a:t>
            </a:r>
            <a:r>
              <a:rPr lang="en-US" sz="5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SetPropBool</a:t>
            </a:r>
            <a:r>
              <a:rPr lang="en-US" sz="5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bOrigMsgSecure</a:t>
            </a:r>
            <a:r>
              <a:rPr lang="en-US" sz="5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to value: true returned 0x00043210 S_NP_PROP_REPLACED [</a:t>
            </a:r>
            <a:r>
              <a:rPr lang="en-US" sz="5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Src</a:t>
            </a:r>
            <a:r>
              <a:rPr lang="en-US" sz="5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/PlayMsg.cpp:1900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 marL="109728" indent="0">
              <a:buNone/>
            </a:pPr>
            <a:endParaRPr lang="en-US" sz="56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14:39:14.531 |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11377,PhoneSystem-2-001,AEF17BC29D784A9AB75F71AC86E044A1 ,PhraseServer,6,CCsPhrase:: ConvertStrFileName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() 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5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Prompt </a:t>
            </a:r>
            <a:r>
              <a:rPr lang="en-US" sz="5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Name - /</a:t>
            </a:r>
            <a:r>
              <a:rPr lang="en-US" sz="5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opt/cisco/connection/share/prompts/ENU/PCM/</a:t>
            </a:r>
            <a:r>
              <a:rPr lang="en-US" sz="5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StreamlinedSendMsg</a:t>
            </a:r>
            <a:r>
              <a:rPr lang="en-US" sz="5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/StreamlinedSendMsgENU023.wav </a:t>
            </a:r>
            <a:r>
              <a:rPr lang="en-US" sz="5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5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Src</a:t>
            </a:r>
            <a:r>
              <a:rPr lang="en-US" sz="5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/CsPhrase.cpp:1374]</a:t>
            </a:r>
            <a:endParaRPr lang="en-US" sz="5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sz="56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14:39:14.531 |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11377,PhoneSystem-2-001,AEF17BC29D784A9AB75F71AC86E044A1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PhraseServer,6,CCsPhrase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:: ConvertStrFileName() : </a:t>
            </a:r>
            <a:r>
              <a:rPr lang="en-US" sz="5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Prompt Name - /opt/cisco/connection/share/prompts/ENU/PCM/</a:t>
            </a:r>
            <a:r>
              <a:rPr lang="en-US" sz="5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StreamlinedSendMsg</a:t>
            </a:r>
            <a:r>
              <a:rPr lang="en-US" sz="5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StreamlinedSendMsgENU046.wav </a:t>
            </a:r>
            <a:r>
              <a:rPr lang="en-US" sz="5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5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Src</a:t>
            </a:r>
            <a:r>
              <a:rPr lang="en-US" sz="5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/CsPhrase.cpp:1374]</a:t>
            </a:r>
            <a:endParaRPr lang="en-US" sz="56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sz="3400" dirty="0" smtClean="0"/>
          </a:p>
          <a:p>
            <a:pPr marL="109728" indent="0">
              <a:buNone/>
            </a:pPr>
            <a:endParaRPr lang="en-US" sz="4900" dirty="0"/>
          </a:p>
          <a:p>
            <a:pPr marL="109728" indent="0">
              <a:buNone/>
            </a:pPr>
            <a:endParaRPr lang="en-US" sz="3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Cucsmgr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logs</a:t>
            </a: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304800" y="6613525"/>
            <a:ext cx="7848600" cy="24447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Presentation_ID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	© 2012, Cisco Systems, Inc. All rights reserved.  		Cisco Confidential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While using the feature ,enable the Flag.</a:t>
            </a:r>
          </a:p>
          <a:p>
            <a:pPr marL="109728" indent="0">
              <a:lnSpc>
                <a:spcPct val="90000"/>
              </a:lnSpc>
              <a:buFont typeface="Wingdings 3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Advanced-&gt;conversations</a:t>
            </a:r>
          </a:p>
          <a:p>
            <a:pPr marL="109728" indent="0">
              <a:lnSpc>
                <a:spcPct val="90000"/>
              </a:lnSpc>
              <a:buFont typeface="Wingdings 3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Announce  Message status to users while replying</a:t>
            </a:r>
          </a:p>
          <a:p>
            <a:pPr marL="109728" indent="0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more details refer to diag_CuCsMgr_00* traces by enabling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ConvSub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PhraseServer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microtraces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09728" indent="0">
              <a:lnSpc>
                <a:spcPct val="90000"/>
              </a:lnSpc>
              <a:buFont typeface="Wingdings 3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09728" indent="0">
              <a:buNone/>
            </a:pPr>
            <a:r>
              <a:rPr lang="en-US" sz="2400" dirty="0" smtClean="0"/>
              <a:t>	</a:t>
            </a:r>
            <a:endParaRPr lang="en-US" sz="2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Troubleshooting Tips</a:t>
            </a: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304800" y="6613525"/>
            <a:ext cx="7848600" cy="24447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Presentation_ID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	© 2012, Cisco Systems, Inc. All rights reserved.  		Cisco Confidential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888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EDCS link: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http://wwwin-eng.cisco.com/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Eng/VTG/ UCBU/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Unity_Connection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/Oz/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Program_Plans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/ReplyToAll_and_Urgency_DesignDoc.docx</a:t>
            </a:r>
          </a:p>
          <a:p>
            <a:pPr>
              <a:lnSpc>
                <a:spcPct val="9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Doc no : EDCS-1274458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Documentation link : To be shared later ….CCO Posting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For more Information</a:t>
            </a: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304800" y="6613525"/>
            <a:ext cx="7848600" cy="24447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Presentation_ID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	© 2012, Cisco Systems, Inc. All rights reserved.  		Cisco Confidential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239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752601"/>
            <a:ext cx="7772400" cy="2590799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5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   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Thank 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You</a:t>
            </a:r>
          </a:p>
        </p:txBody>
      </p:sp>
      <p:sp>
        <p:nvSpPr>
          <p:cNvPr id="3" name="Footer Placeholder 3"/>
          <p:cNvSpPr txBox="1">
            <a:spLocks/>
          </p:cNvSpPr>
          <p:nvPr/>
        </p:nvSpPr>
        <p:spPr>
          <a:xfrm>
            <a:off x="304800" y="6613525"/>
            <a:ext cx="7848600" cy="24447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Presentation_ID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	© 2012, Cisco Systems, Inc. All rights reserved.  		Cisco Confidential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2973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Existing Functionality in Connection </a:t>
            </a:r>
          </a:p>
          <a:p>
            <a:endParaRPr lang="en-US" sz="2400" dirty="0" smtClean="0"/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What’s New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Provisioning via CUCA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Truth table for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Prompts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while Reply and Reply to all with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“Prompting recipients list while replying “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eature introduced</a:t>
            </a:r>
          </a:p>
          <a:p>
            <a:pPr marL="109728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Troubleshooting Tips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Prompting Recipients list while replying</a:t>
            </a:r>
          </a:p>
        </p:txBody>
      </p:sp>
    </p:spTree>
    <p:extLst>
      <p:ext uri="{BB962C8B-B14F-4D97-AF65-F5344CB8AC3E}">
        <p14:creationId xmlns:p14="http://schemas.microsoft.com/office/powerpoint/2010/main" val="347180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Currently there is a configurable field in CUCA, which specifies the maximum number of recipients before Reply-All-Warning.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the current implementation, if the maximum number of recipients before Reply-All-Warning is set to N, then below are the prompts played for different scenarios.</a:t>
            </a:r>
          </a:p>
          <a:p>
            <a:pPr marL="109728" lv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2400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Existing Functionality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6611779"/>
            <a:ext cx="8458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000" dirty="0" err="1" smtClean="0">
                <a:solidFill>
                  <a:schemeClr val="bg1">
                    <a:lumMod val="65000"/>
                  </a:schemeClr>
                </a:solidFill>
              </a:rPr>
              <a:t>Presentation_ID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      	© 2012, Cisco Systems, Inc. All rights reserved.  		Cisco Confidential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525728"/>
              </p:ext>
            </p:extLst>
          </p:nvPr>
        </p:nvGraphicFramePr>
        <p:xfrm>
          <a:off x="609599" y="1371600"/>
          <a:ext cx="7924801" cy="4293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5797"/>
                <a:gridCol w="3124502"/>
                <a:gridCol w="3124502"/>
              </a:tblGrid>
              <a:tr h="1143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Prompts while Reply 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to  all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Prompts  while 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Reply 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(independent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of threshold      value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25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Reply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list &lt;threshold value(N)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Record your reply to all at the tone, then press pound”. </a:t>
                      </a:r>
                    </a:p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Record your reply at the tone,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then press pound </a:t>
                      </a:r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kumimoji="0"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15265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Reply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list &gt;=threshold value(N)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This reply to all contain many recipients. To continue recording press 1 To review the original recipient list press 2 To cancel press *”.When user presses respective key to reply , the prompt echoed is “ ”Record your reply to all at the tone, then press pound”.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Record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your reply at the tone, then press pound </a:t>
                      </a:r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TUI-Prompts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for existing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functionality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14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9897438"/>
              </p:ext>
            </p:extLst>
          </p:nvPr>
        </p:nvGraphicFramePr>
        <p:xfrm>
          <a:off x="609599" y="1371600"/>
          <a:ext cx="7924801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5797"/>
                <a:gridCol w="3124502"/>
                <a:gridCol w="3124502"/>
              </a:tblGrid>
              <a:tr h="914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Prompts while Reply 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to  all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Prompts  while 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Reply 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(independent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of threshold      value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Reply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list &lt;threshold value(N)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Okay Reply to the Message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Record your Reply to All at the Tone Then Press Pound.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Okay Reply to the Message</a:t>
                      </a:r>
                    </a:p>
                    <a:p>
                      <a:endParaRPr kumimoji="0" lang="en-US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Record your Reply at the tone then hold or press pound.</a:t>
                      </a:r>
                      <a:endParaRPr kumimoji="0"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98120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Reply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list &gt;=threshold value(N)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This Reply to all contain many recipients are u sure u want to reply to all.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YES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Okay Reply to the Message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Record your Reply to All at the Tone Then Press Pound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Okay Reply to the Message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Record your Reply at the tone then hold or press pound.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VUI-Prompts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for existing functionality</a:t>
            </a:r>
          </a:p>
        </p:txBody>
      </p:sp>
    </p:spTree>
    <p:extLst>
      <p:ext uri="{BB962C8B-B14F-4D97-AF65-F5344CB8AC3E}">
        <p14:creationId xmlns:p14="http://schemas.microsoft.com/office/powerpoint/2010/main" val="185787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19200"/>
            <a:ext cx="8229600" cy="46482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Connection does not automatically plays recipient list, while replying to a message, though there is an option available at connection for playing original recipients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list.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prompt recipient list while Reply and Reply to all ,a checkbox/flag at administrative interface under System Settings -&gt; Advanced -&gt; Conversations is being introduced, which admin should be able to enable or disable(Disable by default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en-US" sz="2400" dirty="0"/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recipient list can be DL and Contacts also and in case of DL , distribution list name 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prompted.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690372" lvl="2" indent="-342900">
              <a:spcBef>
                <a:spcPts val="400"/>
              </a:spcBef>
              <a:buSzPct val="68000"/>
              <a:buFont typeface="Wingdings" pitchFamily="2" charset="2"/>
              <a:buChar char="§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Announce Recipients list to User(s) while Replying -&gt; specifies whether recipient list shall be echoed or not, while replying to a message.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109728" lvl="1" indent="0">
              <a:spcBef>
                <a:spcPts val="400"/>
              </a:spcBef>
              <a:buSzPct val="68000"/>
              <a:buNone/>
            </a:pPr>
            <a:endParaRPr lang="en-US" sz="2800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What’s New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6611779"/>
            <a:ext cx="8458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000" dirty="0" err="1" smtClean="0">
                <a:solidFill>
                  <a:schemeClr val="bg1">
                    <a:lumMod val="65000"/>
                  </a:schemeClr>
                </a:solidFill>
              </a:rPr>
              <a:t>Presentation_ID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      	© 2012, Cisco Systems, Inc. All rights reserved.  		Cisco Confidential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95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Provisioning via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CUCA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371600"/>
            <a:ext cx="7924800" cy="4190999"/>
          </a:xfrm>
          <a:effectLst>
            <a:glow rad="127000">
              <a:schemeClr val="bg2">
                <a:lumMod val="5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06506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527754"/>
              </p:ext>
            </p:extLst>
          </p:nvPr>
        </p:nvGraphicFramePr>
        <p:xfrm>
          <a:off x="685799" y="1600198"/>
          <a:ext cx="7962901" cy="3863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8109"/>
                <a:gridCol w="2840027"/>
                <a:gridCol w="2914765"/>
              </a:tblGrid>
              <a:tr h="13716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Announce Recipients list to User(s) while Replying  is Enabled</a:t>
                      </a:r>
                    </a:p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Prompts  while 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reply to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Prompts  while  reply (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independent of threshold value</a:t>
                      </a:r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/>
                </a:tc>
              </a:tr>
              <a:tr h="11512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Reply list &lt;     Threshold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number</a:t>
                      </a:r>
                      <a:endParaRPr lang="en-US" sz="18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Message to &lt;recipient list&gt;. Record your reply to all at the tone, then press pound”. </a:t>
                      </a:r>
                      <a:endParaRPr kumimoji="0" lang="en-US" sz="16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Message to &lt;recipient &gt;. Record your reply at the tone, then press pound”. </a:t>
                      </a:r>
                      <a:endParaRPr kumimoji="0" lang="en-US" sz="16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031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Reply list &gt;=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Threshold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No Change(Default Prompt)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Message to &lt;recipient &gt;. Record your reply at the tone, then press pound”.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Truth table for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Recipient list Prompt -TUI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92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4506</TotalTime>
  <Words>1394</Words>
  <Application>Microsoft Office PowerPoint</Application>
  <PresentationFormat>On-screen Show (4:3)</PresentationFormat>
  <Paragraphs>247</Paragraphs>
  <Slides>25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Concourse</vt:lpstr>
      <vt:lpstr>   PROMPTING RECIPENTS WHILE REPLYING  AND        PROMPTING MESSAGE SENSITIVITY   TOI CONNECTION</vt:lpstr>
      <vt:lpstr>PROMPTING RECIPENTS WHILE REPLYING FEATURE</vt:lpstr>
      <vt:lpstr>Prompting Recipients list while replying</vt:lpstr>
      <vt:lpstr>Existing Functionality</vt:lpstr>
      <vt:lpstr>TUI-Prompts for existing functionality </vt:lpstr>
      <vt:lpstr>VUI-Prompts for existing functionality</vt:lpstr>
      <vt:lpstr>What’s New</vt:lpstr>
      <vt:lpstr>Provisioning via CUCA</vt:lpstr>
      <vt:lpstr>Truth table for Recipient list Prompt -TUI</vt:lpstr>
      <vt:lpstr>Truth table for Recipient list Prompt -VUI </vt:lpstr>
      <vt:lpstr>Cucsmgr logs</vt:lpstr>
      <vt:lpstr>Cucsmgr logs</vt:lpstr>
      <vt:lpstr>Troubleshooting Tips</vt:lpstr>
      <vt:lpstr>PROMPTING MESSAG SENSITIVITY WHILE REPLYING FEATURE  </vt:lpstr>
      <vt:lpstr>Prompting Message status while replying</vt:lpstr>
      <vt:lpstr>Existing Functionality</vt:lpstr>
      <vt:lpstr>What’s New</vt:lpstr>
      <vt:lpstr>Provisioning via cuca</vt:lpstr>
      <vt:lpstr>Truth table for Message Status Prompt-TUI</vt:lpstr>
      <vt:lpstr>Truth table for Message Status Prompt-VUI</vt:lpstr>
      <vt:lpstr>Cucsmgr logs</vt:lpstr>
      <vt:lpstr>Troubleshooting Tips</vt:lpstr>
      <vt:lpstr>For more Information</vt:lpstr>
      <vt:lpstr>PowerPoint Presentation</vt:lpstr>
      <vt:lpstr>PowerPoint Presentation</vt:lpstr>
    </vt:vector>
  </TitlesOfParts>
  <Company>Cisco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 API Feature TOI Connection 8.5.1ES</dc:title>
  <dc:creator>duchaudh</dc:creator>
  <cp:lastModifiedBy>duchaudh</cp:lastModifiedBy>
  <cp:revision>324</cp:revision>
  <dcterms:created xsi:type="dcterms:W3CDTF">2012-07-12T05:00:16Z</dcterms:created>
  <dcterms:modified xsi:type="dcterms:W3CDTF">2013-08-13T06:58:03Z</dcterms:modified>
</cp:coreProperties>
</file>