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96" r:id="rId3"/>
    <p:sldId id="281" r:id="rId4"/>
    <p:sldId id="276" r:id="rId5"/>
    <p:sldId id="305" r:id="rId6"/>
    <p:sldId id="279" r:id="rId7"/>
    <p:sldId id="306" r:id="rId8"/>
    <p:sldId id="289" r:id="rId9"/>
    <p:sldId id="303" r:id="rId10"/>
    <p:sldId id="301" r:id="rId11"/>
    <p:sldId id="288" r:id="rId12"/>
    <p:sldId id="292" r:id="rId13"/>
    <p:sldId id="293" r:id="rId14"/>
    <p:sldId id="272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71" autoAdjust="0"/>
  </p:normalViewPr>
  <p:slideViewPr>
    <p:cSldViewPr>
      <p:cViewPr>
        <p:scale>
          <a:sx n="50" d="100"/>
          <a:sy n="50" d="100"/>
        </p:scale>
        <p:origin x="-196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2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19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3248872" y="2420939"/>
            <a:ext cx="2647449" cy="1857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49DA3F-C9EA-4B8B-A1ED-B72728C94FC4}" type="datetimeFigureOut">
              <a:rPr lang="en-US" smtClean="0"/>
              <a:pPr/>
              <a:t>7/8/2013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85D4EE-7768-41C2-9029-86A6C3103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82" y="2660073"/>
            <a:ext cx="8991600" cy="1676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dirty="0">
                <a:solidFill>
                  <a:schemeClr val="bg2">
                    <a:lumMod val="25000"/>
                  </a:schemeClr>
                </a:solidFill>
              </a:rPr>
              <a:t>TUI PIN RESET BEHAVIOR ENHANCEMENT 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</a:rPr>
              <a:t>TOI</a:t>
            </a: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3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Connection</a:t>
            </a:r>
            <a:endParaRPr lang="en-US" sz="34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1676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6611779"/>
            <a:ext cx="8839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19600" y="4343400"/>
            <a:ext cx="4495800" cy="53340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endParaRPr lang="en-US" sz="1800" dirty="0"/>
          </a:p>
          <a:p>
            <a:r>
              <a:rPr lang="en-US" sz="2400" dirty="0" smtClean="0"/>
              <a:t>CDL Traces</a:t>
            </a:r>
            <a:endParaRPr lang="en-US" sz="2400" b="1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r>
              <a:rPr lang="en-US" sz="1500" dirty="0" smtClean="0"/>
              <a:t>12:51:02.832 </a:t>
            </a:r>
            <a:r>
              <a:rPr lang="en-US" sz="1500" dirty="0"/>
              <a:t>|22080,PhoneSystem-1-001,3FD57374162C44EC8EDD934F48628DB4,CDL,10,CCsCdlCommon::</a:t>
            </a:r>
            <a:r>
              <a:rPr lang="en-US" sz="1500" dirty="0" err="1"/>
              <a:t>DbQuery</a:t>
            </a:r>
            <a:r>
              <a:rPr lang="en-US" sz="1500" dirty="0"/>
              <a:t>: Executed query </a:t>
            </a:r>
            <a:r>
              <a:rPr lang="en-US" sz="1500" b="1" i="1" dirty="0"/>
              <a:t>select (</a:t>
            </a:r>
            <a:r>
              <a:rPr lang="en-US" sz="1500" b="1" i="1" dirty="0" err="1"/>
              <a:t>ExpiryWarningInterval</a:t>
            </a:r>
            <a:r>
              <a:rPr lang="en-US" sz="1500" b="1" i="1" dirty="0"/>
              <a:t>),(</a:t>
            </a:r>
            <a:r>
              <a:rPr lang="en-US" sz="1500" b="1" i="1" dirty="0" err="1"/>
              <a:t>WarningFlag</a:t>
            </a:r>
            <a:r>
              <a:rPr lang="en-US" sz="1500" b="1" i="1" dirty="0"/>
              <a:t>) from </a:t>
            </a:r>
            <a:r>
              <a:rPr lang="en-US" sz="1500" b="1" i="1" dirty="0" err="1"/>
              <a:t>UnityDirDb:vw_credentialpolicy</a:t>
            </a:r>
            <a:r>
              <a:rPr lang="en-US" sz="1500" b="1" i="1" dirty="0"/>
              <a:t> where (</a:t>
            </a:r>
            <a:r>
              <a:rPr lang="en-US" sz="1500" b="1" i="1" dirty="0" err="1"/>
              <a:t>Objectid</a:t>
            </a:r>
            <a:r>
              <a:rPr lang="en-US" sz="1500" b="1" i="1" dirty="0"/>
              <a:t>) = ?; </a:t>
            </a:r>
            <a:r>
              <a:rPr lang="en-US" sz="1500" dirty="0"/>
              <a:t>Got 1 matches; Processing Time(</a:t>
            </a:r>
            <a:r>
              <a:rPr lang="en-US" sz="1500" dirty="0" err="1"/>
              <a:t>millisec</a:t>
            </a:r>
            <a:r>
              <a:rPr lang="en-US" sz="1500" dirty="0"/>
              <a:t>): 1</a:t>
            </a:r>
          </a:p>
          <a:p>
            <a:pPr marL="109728" indent="0">
              <a:buNone/>
            </a:pPr>
            <a:r>
              <a:rPr lang="en-US" sz="1500" dirty="0"/>
              <a:t>12:51:02.832 |22080,PhoneSystem-1-001,3FD57374162C44EC8EDD934F48628DB4,CDL,10,CCsCdlCommon::</a:t>
            </a:r>
            <a:r>
              <a:rPr lang="en-US" sz="1500" dirty="0" err="1"/>
              <a:t>GetData</a:t>
            </a:r>
            <a:r>
              <a:rPr lang="en-US" sz="1500" dirty="0"/>
              <a:t>: Retrieved Column: </a:t>
            </a:r>
            <a:r>
              <a:rPr lang="en-US" sz="1500" dirty="0" err="1"/>
              <a:t>ExpiryWarningInterval</a:t>
            </a:r>
            <a:r>
              <a:rPr lang="en-US" sz="1500" dirty="0"/>
              <a:t> from </a:t>
            </a:r>
            <a:r>
              <a:rPr lang="en-US" sz="1500" dirty="0" err="1"/>
              <a:t>CCsRow</a:t>
            </a:r>
            <a:r>
              <a:rPr lang="en-US" sz="1500" dirty="0"/>
              <a:t>; Type: 7</a:t>
            </a:r>
          </a:p>
          <a:p>
            <a:pPr marL="109728" indent="0">
              <a:buNone/>
            </a:pPr>
            <a:r>
              <a:rPr lang="en-US" sz="1500" dirty="0"/>
              <a:t>12:51:02.832 |22080,PhoneSystem-1-001,3FD57374162C44EC8EDD934F48628DB4,CDL,10,CCsCdlCommon::</a:t>
            </a:r>
            <a:r>
              <a:rPr lang="en-US" sz="1500" dirty="0" err="1"/>
              <a:t>GetStringData</a:t>
            </a:r>
            <a:r>
              <a:rPr lang="en-US" sz="1500" dirty="0"/>
              <a:t>: Retrieved Column: </a:t>
            </a:r>
            <a:r>
              <a:rPr lang="en-US" sz="1500" b="1" i="1" dirty="0" err="1"/>
              <a:t>ExpiryWarningInterval</a:t>
            </a:r>
            <a:r>
              <a:rPr lang="en-US" sz="1500" dirty="0"/>
              <a:t> from </a:t>
            </a:r>
            <a:r>
              <a:rPr lang="en-US" sz="1500" dirty="0" err="1"/>
              <a:t>recordset</a:t>
            </a:r>
            <a:r>
              <a:rPr lang="en-US" sz="1500" dirty="0"/>
              <a:t>; </a:t>
            </a:r>
            <a:r>
              <a:rPr lang="en-US" sz="1500" b="1" i="1" dirty="0"/>
              <a:t>Value: 12:00-02:00</a:t>
            </a:r>
          </a:p>
          <a:p>
            <a:pPr marL="109728" indent="0">
              <a:buNone/>
            </a:pPr>
            <a:r>
              <a:rPr lang="en-US" sz="1500" dirty="0"/>
              <a:t>12:51:02.832 |22080,PhoneSystem-1-001,3FD57374162C44EC8EDD934F48628DB4,CDL,10,CCsCdlCommon::</a:t>
            </a:r>
            <a:r>
              <a:rPr lang="en-US" sz="1500" dirty="0" err="1"/>
              <a:t>GetData</a:t>
            </a:r>
            <a:r>
              <a:rPr lang="en-US" sz="1500" dirty="0"/>
              <a:t>: Retrieved Column: </a:t>
            </a:r>
            <a:r>
              <a:rPr lang="en-US" sz="1500" dirty="0" err="1"/>
              <a:t>WarningFlag</a:t>
            </a:r>
            <a:r>
              <a:rPr lang="en-US" sz="1500" dirty="0"/>
              <a:t> from </a:t>
            </a:r>
            <a:r>
              <a:rPr lang="en-US" sz="1500" dirty="0" err="1"/>
              <a:t>CCsRow</a:t>
            </a:r>
            <a:r>
              <a:rPr lang="en-US" sz="1500" dirty="0"/>
              <a:t>; Type: 2</a:t>
            </a:r>
          </a:p>
          <a:p>
            <a:pPr marL="109728" indent="0">
              <a:buNone/>
            </a:pPr>
            <a:r>
              <a:rPr lang="en-US" sz="1500" dirty="0"/>
              <a:t>12:51:02.832 |22080,PhoneSystem-1-001,3FD57374162C44EC8EDD934F48628DB4,CDL,10,CCsCdlCommon::</a:t>
            </a:r>
            <a:r>
              <a:rPr lang="en-US" sz="1500" dirty="0" err="1"/>
              <a:t>GetLongData</a:t>
            </a:r>
            <a:r>
              <a:rPr lang="en-US" sz="1500" dirty="0"/>
              <a:t>: Retrieved Column: </a:t>
            </a:r>
            <a:r>
              <a:rPr lang="en-US" sz="1500" b="1" i="1" dirty="0" err="1"/>
              <a:t>WarningFlag</a:t>
            </a:r>
            <a:r>
              <a:rPr lang="en-US" sz="1500" dirty="0"/>
              <a:t> from </a:t>
            </a:r>
            <a:r>
              <a:rPr lang="en-US" sz="1500" dirty="0" err="1"/>
              <a:t>recordset</a:t>
            </a:r>
            <a:r>
              <a:rPr lang="en-US" sz="1500" dirty="0"/>
              <a:t>; </a:t>
            </a:r>
            <a:r>
              <a:rPr lang="en-US" sz="1500" b="1" i="1" dirty="0"/>
              <a:t>Value: 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Snippet of Logs </a:t>
            </a:r>
            <a:r>
              <a:rPr lang="en-US" sz="3600" dirty="0"/>
              <a:t>diag_CuCsMgr_00*</a:t>
            </a:r>
            <a:r>
              <a:rPr lang="en-US" sz="4400" dirty="0"/>
              <a:t/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0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7696200" cy="5334000"/>
          </a:xfrm>
        </p:spPr>
        <p:txBody>
          <a:bodyPr>
            <a:noAutofit/>
          </a:bodyPr>
          <a:lstStyle/>
          <a:p>
            <a:endParaRPr lang="en-US" sz="1000" dirty="0" smtClean="0"/>
          </a:p>
          <a:p>
            <a:pPr marL="109728" indent="0">
              <a:buNone/>
            </a:pPr>
            <a:r>
              <a:rPr lang="en-US" sz="1400" dirty="0"/>
              <a:t>12:51:02.832 |22080,PhoneSystem-1-001,3FD57374162C44EC8EDD934F48628DB4,ConvSub,1,CheckForExpirationWarning_OnEntry: </a:t>
            </a:r>
            <a:r>
              <a:rPr lang="en-US" sz="1400" b="1" i="1" dirty="0"/>
              <a:t>warning flag:[1] ,</a:t>
            </a:r>
            <a:r>
              <a:rPr lang="en-US" sz="1400" b="1" i="1" dirty="0" err="1"/>
              <a:t>warningInterval</a:t>
            </a:r>
            <a:r>
              <a:rPr lang="en-US" sz="1400" b="1" i="1" dirty="0"/>
              <a:t>:[12:00-02:00]</a:t>
            </a:r>
            <a:r>
              <a:rPr lang="en-US" sz="1400" dirty="0"/>
              <a:t>  [</a:t>
            </a:r>
            <a:r>
              <a:rPr lang="en-US" sz="1400" dirty="0" err="1"/>
              <a:t>Src</a:t>
            </a:r>
            <a:r>
              <a:rPr lang="en-US" sz="1400" dirty="0"/>
              <a:t>/SubAuthenticate.cpp:3005]</a:t>
            </a:r>
          </a:p>
          <a:p>
            <a:pPr marL="109728" indent="0">
              <a:buNone/>
            </a:pPr>
            <a:r>
              <a:rPr lang="en-US" sz="1400" dirty="0"/>
              <a:t>12:51:02.832 |22080,PhoneSystem-1-001,3FD57374162C44EC8EDD934F48628DB4,ConvSub,1,CheckForExpirationWarning_OnEntry: </a:t>
            </a:r>
            <a:r>
              <a:rPr lang="en-US" sz="1400" b="1" i="1" dirty="0"/>
              <a:t>Credential policy calls for PIN expiration warning [8] days in advance of expiration</a:t>
            </a:r>
            <a:r>
              <a:rPr lang="en-US" sz="1400" i="1" dirty="0"/>
              <a:t>.</a:t>
            </a:r>
            <a:r>
              <a:rPr lang="en-US" sz="1400" dirty="0"/>
              <a:t> [</a:t>
            </a:r>
            <a:r>
              <a:rPr lang="en-US" sz="1400" dirty="0" err="1"/>
              <a:t>Src</a:t>
            </a:r>
            <a:r>
              <a:rPr lang="en-US" sz="1400" dirty="0"/>
              <a:t>/SubAuthenticate.cpp:3007]</a:t>
            </a:r>
          </a:p>
          <a:p>
            <a:pPr marL="109728" indent="0">
              <a:buNone/>
            </a:pPr>
            <a:r>
              <a:rPr lang="en-US" sz="1400" dirty="0"/>
              <a:t>12:51:02.832 |22080,PhoneSystem-1-001,3FD57374162C44EC8EDD934F48628DB4,ConvSub,1,CheckForExpirationWarning_OnEntry: </a:t>
            </a:r>
            <a:r>
              <a:rPr lang="en-US" sz="1400" b="1" i="1" dirty="0"/>
              <a:t>Credential expires in [8] days</a:t>
            </a:r>
            <a:r>
              <a:rPr lang="en-US" sz="1400" i="1" dirty="0"/>
              <a:t>. </a:t>
            </a:r>
            <a:r>
              <a:rPr lang="en-US" sz="1400" dirty="0"/>
              <a:t>[</a:t>
            </a:r>
            <a:r>
              <a:rPr lang="en-US" sz="1400" dirty="0" err="1"/>
              <a:t>Src</a:t>
            </a:r>
            <a:r>
              <a:rPr lang="en-US" sz="1400" dirty="0"/>
              <a:t>/SubAuthenticate.cpp:3034]</a:t>
            </a:r>
          </a:p>
          <a:p>
            <a:pPr marL="109728" indent="0">
              <a:buNone/>
            </a:pPr>
            <a:r>
              <a:rPr lang="en-US" sz="1400" dirty="0" smtClean="0"/>
              <a:t>12:51:02.834 </a:t>
            </a:r>
            <a:r>
              <a:rPr lang="en-US" sz="1400" dirty="0"/>
              <a:t>|22080,PhoneSystem-1-001,3FD57374162C44EC8EDD934F48628DB4,ConvSub,1,ComputeWarning_Interval: </a:t>
            </a:r>
            <a:r>
              <a:rPr lang="en-US" sz="1400" b="1" i="1" dirty="0" err="1"/>
              <a:t>StartTimeinterval</a:t>
            </a:r>
            <a:r>
              <a:rPr lang="en-US" sz="1400" b="1" i="1" dirty="0"/>
              <a:t>:[2013-06-17T12:00] and </a:t>
            </a:r>
            <a:r>
              <a:rPr lang="en-US" sz="1400" b="1" i="1" dirty="0" err="1"/>
              <a:t>EndTimeinterval</a:t>
            </a:r>
            <a:r>
              <a:rPr lang="en-US" sz="1400" b="1" i="1" dirty="0"/>
              <a:t>:[2013-06-17T02:00] </a:t>
            </a:r>
            <a:r>
              <a:rPr lang="en-US" sz="1400" dirty="0"/>
              <a:t>is Configured by the Administrator  for Conditional Warning Prompt Play  [</a:t>
            </a:r>
            <a:r>
              <a:rPr lang="en-US" sz="1400" dirty="0" err="1"/>
              <a:t>Src</a:t>
            </a:r>
            <a:r>
              <a:rPr lang="en-US" sz="1400" dirty="0"/>
              <a:t>/SubAuthenticate.cpp:2955]</a:t>
            </a:r>
          </a:p>
          <a:p>
            <a:pPr marL="109728" indent="0">
              <a:buNone/>
            </a:pPr>
            <a:r>
              <a:rPr lang="en-US" sz="1400" dirty="0" smtClean="0"/>
              <a:t>12:51:02.836 </a:t>
            </a:r>
            <a:r>
              <a:rPr lang="en-US" sz="1400" dirty="0"/>
              <a:t>|22080,PhoneSystem-1-001,3FD57374162C44EC8EDD934F48628DB4,ConvSub,1,CheckForExpirationWarning_OnEntry: </a:t>
            </a:r>
            <a:r>
              <a:rPr lang="en-US" sz="1400" b="1" i="1" dirty="0"/>
              <a:t>Conditional warning Prompt Play is Enabled for Expiration Warning Day[8] during </a:t>
            </a:r>
            <a:r>
              <a:rPr lang="en-US" sz="1400" b="1" i="1" dirty="0" err="1"/>
              <a:t>WarningInterval</a:t>
            </a:r>
            <a:r>
              <a:rPr lang="en-US" sz="1400" b="1" i="1" dirty="0"/>
              <a:t>:[12:00-02:00] </a:t>
            </a:r>
            <a:r>
              <a:rPr lang="en-US" sz="1400" dirty="0"/>
              <a:t>[</a:t>
            </a:r>
            <a:r>
              <a:rPr lang="en-US" sz="1400" dirty="0" err="1"/>
              <a:t>Src</a:t>
            </a:r>
            <a:r>
              <a:rPr lang="en-US" sz="1400" dirty="0"/>
              <a:t>/SubAuthenticate.cpp:3099]</a:t>
            </a:r>
          </a:p>
          <a:p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 lvl="1"/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		</a:t>
            </a:r>
          </a:p>
          <a:p>
            <a:endParaRPr lang="en-US" sz="1000" dirty="0" smtClean="0"/>
          </a:p>
          <a:p>
            <a:pPr lvl="1">
              <a:buNone/>
            </a:pPr>
            <a:endParaRPr lang="en-US" sz="1000" dirty="0" smtClean="0"/>
          </a:p>
          <a:p>
            <a:pPr lvl="2">
              <a:buNone/>
            </a:pPr>
            <a:endParaRPr lang="en-US" sz="1000" dirty="0" smtClean="0"/>
          </a:p>
          <a:p>
            <a:pPr lvl="2">
              <a:buNone/>
            </a:pPr>
            <a:endParaRPr lang="en-US" sz="1000" dirty="0" smtClean="0"/>
          </a:p>
          <a:p>
            <a:pPr lvl="2">
              <a:buNone/>
            </a:pPr>
            <a:endParaRPr lang="en-US" sz="1000" dirty="0" smtClean="0"/>
          </a:p>
          <a:p>
            <a:pPr lvl="1"/>
            <a:endParaRPr lang="en-US" sz="1000" dirty="0" smtClean="0"/>
          </a:p>
          <a:p>
            <a:pPr>
              <a:buNone/>
            </a:pPr>
            <a:r>
              <a:rPr lang="en-US" sz="1000" dirty="0" smtClean="0"/>
              <a:t>	</a:t>
            </a:r>
            <a:endParaRPr lang="en-US" sz="1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7924800" cy="792162"/>
          </a:xfrm>
        </p:spPr>
        <p:txBody>
          <a:bodyPr>
            <a:normAutofit/>
          </a:bodyPr>
          <a:lstStyle/>
          <a:p>
            <a:pPr marL="342900" indent="-342900">
              <a:buFont typeface="Lucida Sans Unicode" pitchFamily="34" charset="0"/>
              <a:buChar char="‣"/>
            </a:pPr>
            <a:r>
              <a:rPr lang="en-US" sz="2000" dirty="0" err="1" smtClean="0"/>
              <a:t>ConvSub</a:t>
            </a:r>
            <a:r>
              <a:rPr lang="en-US" sz="2000" dirty="0" smtClean="0"/>
              <a:t> Traces</a:t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7696200" cy="5334000"/>
          </a:xfrm>
        </p:spPr>
        <p:txBody>
          <a:bodyPr>
            <a:normAutofit fontScale="25000" lnSpcReduction="20000"/>
          </a:bodyPr>
          <a:lstStyle/>
          <a:p>
            <a:pPr lvl="2">
              <a:buNone/>
            </a:pPr>
            <a:endParaRPr lang="en-US" sz="18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600" dirty="0"/>
              <a:t>If value other than </a:t>
            </a:r>
            <a:r>
              <a:rPr lang="en-US" sz="6600" dirty="0" smtClean="0"/>
              <a:t>‘0/1’ </a:t>
            </a:r>
            <a:r>
              <a:rPr lang="en-US" sz="6600" dirty="0"/>
              <a:t>is entered ,Error displayed will be “Invalid Response”</a:t>
            </a:r>
          </a:p>
          <a:p>
            <a:pPr marL="109728" indent="0">
              <a:buNone/>
            </a:pPr>
            <a:endParaRPr lang="en-US" sz="64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400" dirty="0" smtClean="0"/>
              <a:t>If admin entered a wrong Time Interval other than 24 </a:t>
            </a:r>
            <a:r>
              <a:rPr lang="en-US" sz="6400" dirty="0" err="1" smtClean="0"/>
              <a:t>hr</a:t>
            </a:r>
            <a:r>
              <a:rPr lang="en-US" sz="6400" dirty="0" smtClean="0"/>
              <a:t> format ,then Error message thrown is “Time Interval Invalid!!”</a:t>
            </a:r>
          </a:p>
          <a:p>
            <a:pPr>
              <a:buFont typeface="Lucida Sans Unicode" pitchFamily="34" charset="0"/>
              <a:buChar char="‣"/>
            </a:pPr>
            <a:endParaRPr lang="en-US" sz="64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400" dirty="0" smtClean="0"/>
              <a:t>Valid time format is 24 </a:t>
            </a:r>
            <a:r>
              <a:rPr lang="en-US" sz="6400" dirty="0" err="1" smtClean="0"/>
              <a:t>hrs</a:t>
            </a:r>
            <a:r>
              <a:rPr lang="en-US" sz="6400" dirty="0" smtClean="0"/>
              <a:t>(</a:t>
            </a:r>
            <a:r>
              <a:rPr lang="en-US" sz="6400" dirty="0" err="1" smtClean="0"/>
              <a:t>hh:mm-hh:mm</a:t>
            </a:r>
            <a:r>
              <a:rPr lang="en-US" sz="6400" dirty="0" smtClean="0"/>
              <a:t>) i.e. (12:00-22:00).No other format is accepted.</a:t>
            </a:r>
          </a:p>
          <a:p>
            <a:pPr>
              <a:buFont typeface="Lucida Sans Unicode" pitchFamily="34" charset="0"/>
              <a:buChar char="‣"/>
            </a:pPr>
            <a:endParaRPr lang="en-US" sz="64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400" dirty="0" smtClean="0"/>
              <a:t>If admin entered wrong “Authentication rule </a:t>
            </a:r>
            <a:r>
              <a:rPr lang="en-US" sz="6400" dirty="0" err="1" smtClean="0"/>
              <a:t>name”.Error</a:t>
            </a:r>
            <a:r>
              <a:rPr lang="en-US" sz="6400" dirty="0" smtClean="0"/>
              <a:t> Message thrown on CLI is</a:t>
            </a:r>
          </a:p>
          <a:p>
            <a:pPr marL="109728" indent="0">
              <a:buNone/>
            </a:pPr>
            <a:r>
              <a:rPr lang="en-US" sz="6400" i="1" dirty="0" smtClean="0"/>
              <a:t>	Invalid </a:t>
            </a:r>
            <a:r>
              <a:rPr lang="en-US" sz="6400" i="1" dirty="0"/>
              <a:t>Authentication Rule Name</a:t>
            </a:r>
          </a:p>
          <a:p>
            <a:pPr marL="109728" indent="0">
              <a:buNone/>
            </a:pPr>
            <a:r>
              <a:rPr lang="en-US" sz="6400" i="1" dirty="0"/>
              <a:t>	</a:t>
            </a:r>
            <a:r>
              <a:rPr lang="en-US" sz="6400" i="1" dirty="0" smtClean="0"/>
              <a:t>Object </a:t>
            </a:r>
            <a:r>
              <a:rPr lang="en-US" sz="6400" i="1" dirty="0"/>
              <a:t>not found.  Object = [Credential policy], Table </a:t>
            </a:r>
            <a:r>
              <a:rPr lang="en-US" sz="6400" i="1" dirty="0" smtClean="0"/>
              <a:t>	= 		[</a:t>
            </a:r>
            <a:r>
              <a:rPr lang="en-US" sz="6400" i="1" dirty="0" err="1"/>
              <a:t>tbl_Credential</a:t>
            </a:r>
            <a:endParaRPr lang="en-US" sz="6400" i="1" dirty="0"/>
          </a:p>
          <a:p>
            <a:pPr marL="109728" indent="0">
              <a:buNone/>
            </a:pPr>
            <a:r>
              <a:rPr lang="en-US" sz="6400" i="1" dirty="0" smtClean="0"/>
              <a:t>	Command failed</a:t>
            </a:r>
          </a:p>
          <a:p>
            <a:pPr marL="109728" indent="0">
              <a:buNone/>
            </a:pPr>
            <a:endParaRPr lang="en-US" sz="6400" i="1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400" dirty="0" smtClean="0"/>
              <a:t>While setting the Warning Flag and Time interval via CLI for a particular Authentication Rule, ensure that ‘User’ must be associated with that ‘Authentication rule’.</a:t>
            </a:r>
          </a:p>
          <a:p>
            <a:pPr>
              <a:buFont typeface="Lucida Sans Unicode" pitchFamily="34" charset="0"/>
              <a:buChar char="‣"/>
            </a:pPr>
            <a:endParaRPr lang="en-US" sz="64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6400" dirty="0" smtClean="0"/>
              <a:t>For more details refer to diag_CuCsMgr_00* traces by enabling the  </a:t>
            </a:r>
            <a:r>
              <a:rPr lang="en-US" sz="6400" dirty="0" err="1" smtClean="0"/>
              <a:t>CDL,ConvSub</a:t>
            </a:r>
            <a:r>
              <a:rPr lang="en-US" sz="6400" dirty="0" smtClean="0"/>
              <a:t> </a:t>
            </a:r>
            <a:r>
              <a:rPr lang="en-US" sz="6400" dirty="0" err="1" smtClean="0"/>
              <a:t>Microtraces</a:t>
            </a:r>
            <a:r>
              <a:rPr lang="en-US" sz="6400" dirty="0" smtClean="0"/>
              <a:t>.</a:t>
            </a:r>
          </a:p>
          <a:p>
            <a:pPr marL="109728" indent="0">
              <a:buNone/>
            </a:pPr>
            <a:endParaRPr lang="en-US" sz="1800" i="1" dirty="0" smtClean="0"/>
          </a:p>
          <a:p>
            <a:pPr>
              <a:buNone/>
            </a:pPr>
            <a:endParaRPr lang="en-US" sz="2300" dirty="0" smtClean="0"/>
          </a:p>
          <a:p>
            <a:endParaRPr lang="en-US" sz="2400" dirty="0" smtClean="0"/>
          </a:p>
          <a:p>
            <a:pPr lvl="1">
              <a:buNone/>
            </a:pPr>
            <a:endParaRPr lang="en-US" sz="27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</p:spPr>
        <p:txBody>
          <a:bodyPr>
            <a:normAutofit/>
          </a:bodyPr>
          <a:lstStyle/>
          <a:p>
            <a:r>
              <a:rPr lang="en-US" sz="3200" dirty="0"/>
              <a:t>Troubleshooting tips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FFC000"/>
                </a:solidFill>
              </a:rPr>
              <a:t>EDCS </a:t>
            </a:r>
            <a:r>
              <a:rPr lang="en-US" sz="2400" dirty="0" err="1" smtClean="0">
                <a:solidFill>
                  <a:srgbClr val="FFC000"/>
                </a:solidFill>
              </a:rPr>
              <a:t>link:http</a:t>
            </a:r>
            <a:r>
              <a:rPr lang="en-US" sz="2400" dirty="0">
                <a:solidFill>
                  <a:srgbClr val="FFC000"/>
                </a:solidFill>
              </a:rPr>
              <a:t>://</a:t>
            </a:r>
            <a:r>
              <a:rPr lang="en-US" sz="2400" dirty="0" smtClean="0">
                <a:solidFill>
                  <a:srgbClr val="FFC000"/>
                </a:solidFill>
              </a:rPr>
              <a:t>wwwin-eng.cisco.com/</a:t>
            </a:r>
            <a:r>
              <a:rPr lang="en-US" sz="2400" dirty="0" err="1" smtClean="0">
                <a:solidFill>
                  <a:srgbClr val="FFC000"/>
                </a:solidFill>
              </a:rPr>
              <a:t>Eng</a:t>
            </a:r>
            <a:r>
              <a:rPr lang="en-US" sz="2400" dirty="0" smtClean="0">
                <a:solidFill>
                  <a:srgbClr val="FFC000"/>
                </a:solidFill>
              </a:rPr>
              <a:t>/VTG/UCBU/</a:t>
            </a:r>
            <a:r>
              <a:rPr lang="en-US" sz="2400" dirty="0" err="1" smtClean="0">
                <a:solidFill>
                  <a:srgbClr val="FFC000"/>
                </a:solidFill>
              </a:rPr>
              <a:t>Unity_Connection</a:t>
            </a:r>
            <a:r>
              <a:rPr lang="en-US" sz="2400" dirty="0" smtClean="0">
                <a:solidFill>
                  <a:srgbClr val="FFC000"/>
                </a:solidFill>
              </a:rPr>
              <a:t>/Oz/</a:t>
            </a:r>
            <a:r>
              <a:rPr lang="en-US" sz="2400" dirty="0" err="1" smtClean="0">
                <a:solidFill>
                  <a:srgbClr val="FFC000"/>
                </a:solidFill>
              </a:rPr>
              <a:t>Program_Plans</a:t>
            </a:r>
            <a:r>
              <a:rPr lang="en-US" sz="2400" dirty="0" smtClean="0">
                <a:solidFill>
                  <a:srgbClr val="FFC000"/>
                </a:solidFill>
              </a:rPr>
              <a:t>/Cisco_IT_Pin_reset_US-Design_Document.docx</a:t>
            </a: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EDCS -1230807</a:t>
            </a:r>
            <a:r>
              <a:rPr lang="en-US" sz="2400" dirty="0" smtClean="0"/>
              <a:t> </a:t>
            </a:r>
          </a:p>
          <a:p>
            <a:endParaRPr lang="en-US" sz="2400" dirty="0" smtClean="0">
              <a:solidFill>
                <a:srgbClr val="FFC000"/>
              </a:solidFill>
            </a:endParaRPr>
          </a:p>
          <a:p>
            <a:r>
              <a:rPr lang="en-US" sz="2400" dirty="0" smtClean="0">
                <a:solidFill>
                  <a:srgbClr val="FFC000"/>
                </a:solidFill>
              </a:rPr>
              <a:t>Documentation Link: To be Shared Later …CCO posting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more Information</a:t>
            </a:r>
            <a:endParaRPr lang="en-US" sz="3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Footer Placeholder 3"/>
          <p:cNvSpPr txBox="1">
            <a:spLocks/>
          </p:cNvSpPr>
          <p:nvPr/>
        </p:nvSpPr>
        <p:spPr>
          <a:xfrm>
            <a:off x="304800" y="6613525"/>
            <a:ext cx="7848600" cy="244475"/>
          </a:xfrm>
          <a:prstGeom prst="rect">
            <a:avLst/>
          </a:prstGeom>
        </p:spPr>
        <p:txBody>
          <a:bodyPr vert="horz"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Presentation_ID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	© 2012, Cisco Systems, Inc. All rights reserved.  		Cisco Confidential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Existing Functionality in Connection </a:t>
            </a:r>
          </a:p>
          <a:p>
            <a:endParaRPr lang="en-US" sz="2400" dirty="0" smtClean="0"/>
          </a:p>
          <a:p>
            <a:r>
              <a:rPr lang="en-US" sz="2400" dirty="0" smtClean="0"/>
              <a:t>What’s New</a:t>
            </a:r>
          </a:p>
          <a:p>
            <a:endParaRPr lang="en-US" sz="2400" dirty="0" smtClean="0"/>
          </a:p>
          <a:p>
            <a:r>
              <a:rPr lang="en-US" sz="2400" dirty="0" smtClean="0"/>
              <a:t>CLI to provision Time </a:t>
            </a:r>
            <a:r>
              <a:rPr lang="en-US" sz="2400" dirty="0"/>
              <a:t>I</a:t>
            </a:r>
            <a:r>
              <a:rPr lang="en-US" sz="2400" dirty="0" smtClean="0"/>
              <a:t>nterval and Flag against Authentication Rule</a:t>
            </a:r>
          </a:p>
          <a:p>
            <a:endParaRPr lang="en-US" sz="2400" dirty="0" smtClean="0"/>
          </a:p>
          <a:p>
            <a:r>
              <a:rPr lang="en-US" sz="2400" dirty="0" smtClean="0"/>
              <a:t>Behavior of the Conversation Prompts based on Flag and Time Interval.</a:t>
            </a:r>
          </a:p>
          <a:p>
            <a:endParaRPr lang="en-US" sz="2400" dirty="0" smtClean="0"/>
          </a:p>
          <a:p>
            <a:r>
              <a:rPr lang="en-US" sz="2400" dirty="0" smtClean="0"/>
              <a:t>Troubleshooting Tips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Lucida Sans Unicode" pitchFamily="34" charset="0"/>
              <a:buChar char="‣"/>
            </a:pPr>
            <a:r>
              <a:rPr lang="en-US" sz="2000" dirty="0" smtClean="0"/>
              <a:t>There </a:t>
            </a:r>
            <a:r>
              <a:rPr lang="en-US" sz="2000" dirty="0"/>
              <a:t>is a configuration on CUCA page to set the number of expiry warning days and number of days after which the credential will </a:t>
            </a:r>
            <a:r>
              <a:rPr lang="en-US" sz="2000" dirty="0" smtClean="0"/>
              <a:t>expire.</a:t>
            </a:r>
          </a:p>
          <a:p>
            <a:pPr lvl="1">
              <a:buFont typeface="Lucida Sans Unicode" pitchFamily="34" charset="0"/>
              <a:buChar char="‣"/>
            </a:pPr>
            <a:endParaRPr lang="en-US" sz="2000" dirty="0" smtClean="0"/>
          </a:p>
          <a:p>
            <a:pPr lvl="1">
              <a:buFont typeface="Lucida Sans Unicode" pitchFamily="34" charset="0"/>
              <a:buChar char="‣"/>
            </a:pPr>
            <a:r>
              <a:rPr lang="en-US" sz="2000" dirty="0" smtClean="0"/>
              <a:t>In </a:t>
            </a:r>
            <a:r>
              <a:rPr lang="en-US" sz="2000" dirty="0"/>
              <a:t>the current implementation if the number of expiry warning days are set to N then prompt of expiry warning will be played every day on each login to the user till N days</a:t>
            </a:r>
            <a:r>
              <a:rPr lang="en-US" sz="2000" dirty="0" smtClean="0"/>
              <a:t>.</a:t>
            </a:r>
          </a:p>
          <a:p>
            <a:pPr lvl="1">
              <a:buFont typeface="Lucida Sans Unicode" pitchFamily="34" charset="0"/>
              <a:buChar char="‣"/>
            </a:pPr>
            <a:endParaRPr lang="en-US" sz="2000" dirty="0" smtClean="0"/>
          </a:p>
          <a:p>
            <a:pPr lvl="1">
              <a:buFont typeface="Lucida Sans Unicode" pitchFamily="34" charset="0"/>
              <a:buChar char="‣"/>
            </a:pPr>
            <a:r>
              <a:rPr lang="en-US" sz="2000" dirty="0" smtClean="0"/>
              <a:t>Playing the warning on each login till N number of days increases the overhead to user .</a:t>
            </a:r>
          </a:p>
          <a:p>
            <a:pPr marL="393192" lvl="1" indent="0">
              <a:buNone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/>
              <a:t>Existing Functionality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71600"/>
            <a:ext cx="8229600" cy="5148072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en-US" sz="1900" dirty="0" smtClean="0"/>
          </a:p>
          <a:p>
            <a:r>
              <a:rPr lang="en-US" sz="6800" dirty="0" smtClean="0"/>
              <a:t>To reduce the frequency of warning being played every time. New CLI is being introduced that will enable and disable the feature.</a:t>
            </a:r>
          </a:p>
          <a:p>
            <a:endParaRPr lang="en-US" sz="6800" dirty="0" smtClean="0"/>
          </a:p>
          <a:p>
            <a:r>
              <a:rPr lang="en-US" sz="6800" dirty="0" smtClean="0"/>
              <a:t>With the help of </a:t>
            </a:r>
            <a:r>
              <a:rPr lang="en-US" sz="6800" dirty="0" err="1" smtClean="0"/>
              <a:t>CLI,administrator</a:t>
            </a:r>
            <a:r>
              <a:rPr lang="en-US" sz="6800" dirty="0" smtClean="0"/>
              <a:t> can set the warning flag and time interval during which Expiry warning will be played.</a:t>
            </a:r>
          </a:p>
          <a:p>
            <a:pPr marL="109728" indent="0">
              <a:buNone/>
            </a:pPr>
            <a:endParaRPr lang="en-US" sz="6800" dirty="0" smtClean="0"/>
          </a:p>
          <a:p>
            <a:r>
              <a:rPr lang="en-US" sz="6800" dirty="0" smtClean="0"/>
              <a:t>CLI Command is :</a:t>
            </a:r>
          </a:p>
          <a:p>
            <a:pPr marL="109728" indent="0">
              <a:buNone/>
            </a:pPr>
            <a:r>
              <a:rPr lang="en-US" sz="6800" b="1" dirty="0" smtClean="0"/>
              <a:t>   </a:t>
            </a:r>
            <a:r>
              <a:rPr lang="en-US" sz="6800" b="1" dirty="0" err="1" smtClean="0"/>
              <a:t>utils</a:t>
            </a:r>
            <a:r>
              <a:rPr lang="en-US" sz="6800" b="1" dirty="0" smtClean="0"/>
              <a:t> </a:t>
            </a:r>
            <a:r>
              <a:rPr lang="en-US" sz="6800" b="1" dirty="0" err="1"/>
              <a:t>cuc</a:t>
            </a:r>
            <a:r>
              <a:rPr lang="en-US" sz="6800" b="1" dirty="0"/>
              <a:t> set </a:t>
            </a:r>
            <a:r>
              <a:rPr lang="en-US" sz="6800" b="1" dirty="0" err="1"/>
              <a:t>PinExpiry_PromptTime</a:t>
            </a:r>
            <a:r>
              <a:rPr lang="en-US" sz="6800" b="1" dirty="0"/>
              <a:t> </a:t>
            </a:r>
            <a:r>
              <a:rPr lang="en-US" sz="6800" i="1" dirty="0"/>
              <a:t>“Authentication Rule Name</a:t>
            </a:r>
            <a:r>
              <a:rPr lang="en-US" sz="6800" i="1" dirty="0" smtClean="0"/>
              <a:t>”</a:t>
            </a:r>
          </a:p>
          <a:p>
            <a:endParaRPr lang="en-US" sz="6800" dirty="0"/>
          </a:p>
          <a:p>
            <a:r>
              <a:rPr lang="en-US" sz="6800" dirty="0" smtClean="0"/>
              <a:t>Authentication Rule Name is the Rule Associated with the </a:t>
            </a:r>
            <a:r>
              <a:rPr lang="en-US" sz="6800" dirty="0" err="1" smtClean="0"/>
              <a:t>user,warning</a:t>
            </a:r>
            <a:r>
              <a:rPr lang="en-US" sz="6800" dirty="0" smtClean="0"/>
              <a:t> flag and time interval will be set against this Rule.</a:t>
            </a:r>
          </a:p>
          <a:p>
            <a:endParaRPr lang="en-US" sz="6800" dirty="0"/>
          </a:p>
          <a:p>
            <a:r>
              <a:rPr lang="en-US" sz="6800" dirty="0"/>
              <a:t>Time interval (based on system </a:t>
            </a:r>
            <a:r>
              <a:rPr lang="en-US" sz="6800" dirty="0" smtClean="0"/>
              <a:t>time zone</a:t>
            </a:r>
            <a:r>
              <a:rPr lang="en-US" sz="6800" dirty="0"/>
              <a:t>) configured by administrator is associated with Authentication Rule </a:t>
            </a:r>
            <a:r>
              <a:rPr lang="en-US" sz="6800" dirty="0" smtClean="0"/>
              <a:t>,not per </a:t>
            </a:r>
            <a:r>
              <a:rPr lang="en-US" sz="6800" dirty="0"/>
              <a:t>user basis. </a:t>
            </a:r>
            <a:endParaRPr lang="en-US" sz="6800" dirty="0" smtClean="0"/>
          </a:p>
          <a:p>
            <a:endParaRPr lang="en-US" sz="6800" dirty="0"/>
          </a:p>
          <a:p>
            <a:r>
              <a:rPr lang="en-US" sz="6800" dirty="0" smtClean="0"/>
              <a:t>Configured </a:t>
            </a:r>
            <a:r>
              <a:rPr lang="en-US" sz="6800" dirty="0"/>
              <a:t>time interval value is mapped with the local </a:t>
            </a:r>
            <a:r>
              <a:rPr lang="en-US" sz="6800" dirty="0" err="1"/>
              <a:t>timezone</a:t>
            </a:r>
            <a:r>
              <a:rPr lang="en-US" sz="6800" dirty="0"/>
              <a:t> associated with the user and accordingly expiry warning prompt is played/echoed.</a:t>
            </a:r>
          </a:p>
          <a:p>
            <a:endParaRPr lang="en-US" sz="1900" dirty="0" smtClean="0"/>
          </a:p>
          <a:p>
            <a:endParaRPr lang="en-US" sz="1900" dirty="0"/>
          </a:p>
          <a:p>
            <a:endParaRPr lang="en-US" sz="1900" dirty="0" smtClean="0"/>
          </a:p>
          <a:p>
            <a:endParaRPr lang="en-US" sz="1900" dirty="0" smtClean="0"/>
          </a:p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35107"/>
            <a:ext cx="8229600" cy="5376672"/>
          </a:xfrm>
        </p:spPr>
        <p:txBody>
          <a:bodyPr>
            <a:normAutofit/>
          </a:bodyPr>
          <a:lstStyle/>
          <a:p>
            <a:pPr marL="914400" lvl="3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27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What’s New?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437386"/>
              </p:ext>
            </p:extLst>
          </p:nvPr>
        </p:nvGraphicFramePr>
        <p:xfrm>
          <a:off x="484496" y="1066800"/>
          <a:ext cx="8382000" cy="4299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599"/>
                <a:gridCol w="2057400"/>
                <a:gridCol w="4953001"/>
              </a:tblGrid>
              <a:tr h="5638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Flag (0/1)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Interval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Frequency</a:t>
                      </a:r>
                      <a:r>
                        <a:rPr lang="en-US" sz="1600" baseline="0" dirty="0" smtClean="0"/>
                        <a:t> of Prompts</a:t>
                      </a:r>
                      <a:endParaRPr lang="en-US" sz="1600" dirty="0"/>
                    </a:p>
                  </a:txBody>
                  <a:tcPr/>
                </a:tc>
              </a:tr>
              <a:tr h="75729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N.A.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Default</a:t>
                      </a:r>
                      <a:r>
                        <a:rPr lang="en-US" sz="1400" baseline="0" dirty="0" smtClean="0"/>
                        <a:t> Behavior(Existing functionality Keeps working).</a:t>
                      </a:r>
                    </a:p>
                    <a:p>
                      <a:r>
                        <a:rPr lang="en-US" sz="1400" baseline="0" dirty="0" smtClean="0"/>
                        <a:t>Play the warning on each login till N days , if expiry warning days are set to N. </a:t>
                      </a:r>
                      <a:endParaRPr lang="en-US" sz="1400" dirty="0"/>
                    </a:p>
                  </a:txBody>
                  <a:tcPr/>
                </a:tc>
              </a:tr>
              <a:tr h="7825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N.A.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Play the warning on each login on 30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,15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,5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dirty="0" smtClean="0"/>
                        <a:t> -1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days of the Pin Expiration Warning Days.**</a:t>
                      </a:r>
                      <a:endParaRPr lang="en-US" sz="1400" dirty="0"/>
                    </a:p>
                  </a:txBody>
                  <a:tcPr/>
                </a:tc>
              </a:tr>
              <a:tr h="219615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Time</a:t>
                      </a:r>
                      <a:r>
                        <a:rPr lang="en-US" sz="1400" baseline="0" dirty="0" smtClean="0"/>
                        <a:t> Interval set </a:t>
                      </a:r>
                    </a:p>
                    <a:p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i.e</a:t>
                      </a:r>
                      <a:r>
                        <a:rPr lang="en-US" sz="1400" baseline="0" dirty="0" smtClean="0"/>
                        <a:t> say (10:00-12:00)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1) Play the expiry warning prompt on 30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,15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 ,5</a:t>
                      </a:r>
                      <a:r>
                        <a:rPr lang="en-US" sz="1400" baseline="30000" dirty="0" smtClean="0"/>
                        <a:t>th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-1</a:t>
                      </a:r>
                      <a:r>
                        <a:rPr lang="en-US" sz="1400" baseline="30000" dirty="0" smtClean="0"/>
                        <a:t>st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day of Pin Expiration Warning Days on each login.**</a:t>
                      </a:r>
                    </a:p>
                    <a:p>
                      <a:endParaRPr lang="en-US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2) On other days ,for “</a:t>
                      </a:r>
                      <a:r>
                        <a:rPr lang="en-US" sz="1400" dirty="0" err="1" smtClean="0"/>
                        <a:t>PinExpirationDays</a:t>
                      </a:r>
                      <a:r>
                        <a:rPr lang="en-US" sz="1400" dirty="0" smtClean="0"/>
                        <a:t> less than or equal to </a:t>
                      </a:r>
                      <a:r>
                        <a:rPr lang="en-US" sz="1400" dirty="0" err="1" smtClean="0"/>
                        <a:t>PinExpiryWarningDays</a:t>
                      </a:r>
                      <a:r>
                        <a:rPr lang="en-US" sz="1400" dirty="0" smtClean="0"/>
                        <a:t> and greater than zero”, conversation would play the </a:t>
                      </a:r>
                      <a:r>
                        <a:rPr lang="en-US" sz="1400" dirty="0" err="1" smtClean="0"/>
                        <a:t>PinExpiry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Warningprompt</a:t>
                      </a:r>
                      <a:r>
                        <a:rPr lang="en-US" sz="1400" dirty="0" smtClean="0"/>
                        <a:t> in the specified interval every time user logs in.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08297" y="5257800"/>
            <a:ext cx="8458199" cy="105344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:  0/1 means Feature Disabled/Enabled</a:t>
            </a:r>
          </a:p>
          <a:p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** Playing Expiry Prompt on every login depends on value configured for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PinExpiryWarningDays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179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CLI &amp; Conversation </a:t>
            </a:r>
          </a:p>
          <a:p>
            <a:pPr algn="ctr">
              <a:buNone/>
            </a:pPr>
            <a:r>
              <a:rPr lang="en-US" sz="4800" dirty="0" smtClean="0"/>
              <a:t>Behavior</a:t>
            </a:r>
          </a:p>
          <a:p>
            <a:pPr algn="ctr">
              <a:buNone/>
            </a:pPr>
            <a:endParaRPr lang="en-US" sz="2000" dirty="0" smtClean="0"/>
          </a:p>
          <a:p>
            <a:pPr algn="ctr"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b="1" dirty="0" smtClean="0"/>
              <a:t>utils </a:t>
            </a:r>
            <a:r>
              <a:rPr lang="en-US" sz="2000" b="1" dirty="0"/>
              <a:t>cuc set PinExpiry_PromptTime </a:t>
            </a:r>
            <a:r>
              <a:rPr lang="en-US" sz="2000" dirty="0"/>
              <a:t>“</a:t>
            </a:r>
            <a:r>
              <a:rPr lang="en-US" sz="2000" i="1" dirty="0"/>
              <a:t>Authentication Rule Name</a:t>
            </a:r>
            <a:r>
              <a:rPr lang="en-US" sz="2000" dirty="0"/>
              <a:t>” </a:t>
            </a:r>
            <a:endParaRPr lang="en-US" sz="2000" dirty="0" smtClean="0"/>
          </a:p>
          <a:p>
            <a:pPr algn="ctr">
              <a:buNone/>
            </a:pP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900" dirty="0" smtClean="0"/>
              <a:t>Set the Warning Flag and Time Interval</a:t>
            </a:r>
            <a:r>
              <a:rPr lang="en-US" sz="3100" dirty="0" smtClean="0"/>
              <a:t/>
            </a:r>
            <a:br>
              <a:rPr lang="en-US" sz="3100" dirty="0" smtClean="0"/>
            </a:b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7200" y="6611779"/>
            <a:ext cx="8686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5503" y="1447800"/>
            <a:ext cx="8645237" cy="4267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Set the Warning Flag as ‘1’ and Time Interval say 12:00-23:00</a:t>
            </a:r>
          </a:p>
          <a:p>
            <a:endParaRPr lang="en-US" sz="1600" dirty="0" smtClean="0"/>
          </a:p>
          <a:p>
            <a:pPr marL="365760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/>
              <a:t>Conversation will play the expiry warning prompt on </a:t>
            </a:r>
            <a:r>
              <a:rPr lang="en-US" sz="1600" dirty="0" smtClean="0"/>
              <a:t>30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-1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 </a:t>
            </a:r>
            <a:r>
              <a:rPr lang="en-US" sz="1600" dirty="0"/>
              <a:t>day of Pin Expiration Warning Days on each login</a:t>
            </a:r>
            <a:r>
              <a:rPr lang="en-US" sz="1600" dirty="0" smtClean="0"/>
              <a:t>.</a:t>
            </a:r>
          </a:p>
          <a:p>
            <a:pPr marL="365760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1600" dirty="0" smtClean="0"/>
          </a:p>
          <a:p>
            <a:r>
              <a:rPr lang="en-US" sz="1600" dirty="0"/>
              <a:t>On days other than mentioned above ,for “</a:t>
            </a:r>
            <a:r>
              <a:rPr lang="en-US" sz="1600" dirty="0" err="1"/>
              <a:t>PinExpirationDays</a:t>
            </a:r>
            <a:r>
              <a:rPr lang="en-US" sz="1600" dirty="0"/>
              <a:t> less than or equal to </a:t>
            </a:r>
            <a:r>
              <a:rPr lang="en-US" sz="1600" dirty="0" err="1"/>
              <a:t>PinExpiryWarningDays</a:t>
            </a:r>
            <a:r>
              <a:rPr lang="en-US" sz="1600" dirty="0"/>
              <a:t> and greater than zero”, conversation would play the </a:t>
            </a:r>
            <a:r>
              <a:rPr lang="en-US" sz="1600" dirty="0" err="1"/>
              <a:t>PinExpiryWarningprompt</a:t>
            </a:r>
            <a:r>
              <a:rPr lang="en-US" sz="1600" dirty="0"/>
              <a:t> in </a:t>
            </a:r>
            <a:r>
              <a:rPr lang="en-US" sz="1600" dirty="0" smtClean="0"/>
              <a:t>the specified </a:t>
            </a:r>
            <a:r>
              <a:rPr lang="en-US" sz="1600" dirty="0"/>
              <a:t>interval </a:t>
            </a:r>
            <a:r>
              <a:rPr lang="en-US" sz="1600" dirty="0" smtClean="0"/>
              <a:t>every time user logs in.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73" y="4114800"/>
            <a:ext cx="8610600" cy="1952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012" y="1143000"/>
            <a:ext cx="8229600" cy="5029199"/>
          </a:xfrm>
        </p:spPr>
        <p:txBody>
          <a:bodyPr>
            <a:normAutofit/>
          </a:bodyPr>
          <a:lstStyle/>
          <a:p>
            <a:pPr>
              <a:buFont typeface="Lucida Sans Unicode" pitchFamily="34" charset="0"/>
              <a:buChar char="‣"/>
            </a:pPr>
            <a:r>
              <a:rPr lang="en-US" sz="1800" dirty="0" smtClean="0"/>
              <a:t>Set the Warning flag as ‘0’.</a:t>
            </a:r>
          </a:p>
          <a:p>
            <a:pPr>
              <a:buFont typeface="Lucida Sans Unicode" pitchFamily="34" charset="0"/>
              <a:buChar char="‣"/>
            </a:pPr>
            <a:endParaRPr lang="en-US" sz="12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Disabling the feature</a:t>
            </a:r>
          </a:p>
          <a:p>
            <a:pPr lvl="1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600" dirty="0"/>
              <a:t>Conversation will behave as per existing implementation, it will play the warning prompt on each login to the user till N days, if the number of expiry warning days are set to N.</a:t>
            </a:r>
          </a:p>
          <a:p>
            <a:pPr marL="109728" indent="0">
              <a:buNone/>
            </a:pPr>
            <a:endParaRPr lang="en-US" sz="1600" dirty="0" smtClean="0"/>
          </a:p>
          <a:p>
            <a:pPr>
              <a:buFont typeface="Lucida Sans Unicode" pitchFamily="34" charset="0"/>
              <a:buChar char="‣"/>
            </a:pPr>
            <a:r>
              <a:rPr lang="en-US" sz="1800" dirty="0"/>
              <a:t>Set the warning Flag as ‘1</a:t>
            </a:r>
            <a:r>
              <a:rPr lang="en-US" sz="1800" dirty="0" smtClean="0"/>
              <a:t>’.</a:t>
            </a:r>
          </a:p>
          <a:p>
            <a:pPr>
              <a:buFont typeface="Lucida Sans Unicode" pitchFamily="34" charset="0"/>
              <a:buChar char="‣"/>
            </a:pPr>
            <a:endParaRPr lang="en-US" sz="18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No </a:t>
            </a:r>
            <a:r>
              <a:rPr lang="en-US" sz="1600" dirty="0"/>
              <a:t>Time Interval is </a:t>
            </a:r>
            <a:r>
              <a:rPr lang="en-US" sz="1600" dirty="0" smtClean="0"/>
              <a:t>entered.</a:t>
            </a:r>
          </a:p>
          <a:p>
            <a:pPr lvl="1">
              <a:buFont typeface="Courier New" pitchFamily="49" charset="0"/>
              <a:buChar char="o"/>
            </a:pPr>
            <a:endParaRPr lang="en-US" sz="1600" dirty="0" smtClean="0"/>
          </a:p>
          <a:p>
            <a:pPr lvl="1">
              <a:buFont typeface="Courier New" pitchFamily="49" charset="0"/>
              <a:buChar char="o"/>
            </a:pPr>
            <a:r>
              <a:rPr lang="en-US" sz="1600" dirty="0" smtClean="0"/>
              <a:t>Conversation </a:t>
            </a:r>
            <a:r>
              <a:rPr lang="en-US" sz="1600" dirty="0"/>
              <a:t>will play the expiry warning prompt on </a:t>
            </a:r>
            <a:r>
              <a:rPr lang="en-US" sz="1600" dirty="0" smtClean="0"/>
              <a:t>30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,15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,5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-1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 </a:t>
            </a:r>
            <a:r>
              <a:rPr lang="en-US" sz="1600" dirty="0"/>
              <a:t>day of Pin Expiration Warning Days on each login.</a:t>
            </a:r>
          </a:p>
          <a:p>
            <a:pPr>
              <a:buFont typeface="Lucida Sans Unicode" pitchFamily="34" charset="0"/>
              <a:buChar char="‣"/>
            </a:pPr>
            <a:endParaRPr lang="en-US" sz="1600" dirty="0" smtClean="0"/>
          </a:p>
          <a:p>
            <a:pPr>
              <a:buFont typeface="Lucida Sans Unicode" pitchFamily="34" charset="0"/>
              <a:buChar char="‣"/>
            </a:pPr>
            <a:endParaRPr lang="en-US" sz="1600" dirty="0" smtClean="0"/>
          </a:p>
          <a:p>
            <a:pPr marL="109728" indent="0">
              <a:buNone/>
            </a:pPr>
            <a:endParaRPr lang="en-US" sz="1600" dirty="0" smtClean="0"/>
          </a:p>
          <a:p>
            <a:pPr algn="ctr">
              <a:buNone/>
            </a:pP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442" y="457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Other Operations via CLI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381000" y="6611779"/>
            <a:ext cx="8458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875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600" dirty="0" smtClean="0"/>
              <a:t>Setting cyclic Time Interval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6611779"/>
            <a:ext cx="83058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Presentation_ID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      	© 2012, Cisco Systems, Inc. All rights reserved.  		Cisco Confidential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8379" y="12954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Example: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1600" dirty="0" smtClean="0"/>
              <a:t>Setting Warning Flag as ‘1’ and admin </a:t>
            </a:r>
            <a:r>
              <a:rPr lang="en-US" sz="1600" dirty="0"/>
              <a:t>has entered the time range like 12:00-10:00</a:t>
            </a:r>
          </a:p>
          <a:p>
            <a:endParaRPr lang="en-US" sz="1600" dirty="0"/>
          </a:p>
          <a:p>
            <a:r>
              <a:rPr lang="en-US" sz="1600" dirty="0"/>
              <a:t>Above range means 12:00-23:59 and 00:00-10:00 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dirty="0"/>
              <a:t>User logs on say when PIN expiry warning days left are 10 ,then Expiry Warning Prompt will be played  in the time range 12:00-23:59 and 00:00-10:00 on that day</a:t>
            </a:r>
          </a:p>
          <a:p>
            <a:endParaRPr lang="en-US" sz="1600" dirty="0" smtClean="0"/>
          </a:p>
          <a:p>
            <a:endParaRPr lang="en-US" sz="1800" dirty="0"/>
          </a:p>
          <a:p>
            <a:pPr marL="109728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80232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2646</TotalTime>
  <Words>945</Words>
  <Application>Microsoft Office PowerPoint</Application>
  <PresentationFormat>On-screen Show (4:3)</PresentationFormat>
  <Paragraphs>189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                                                                                                                                    TUI PIN RESET BEHAVIOR ENHANCEMENT TOI Connection</vt:lpstr>
      <vt:lpstr>Agenda</vt:lpstr>
      <vt:lpstr>Existing Functionality</vt:lpstr>
      <vt:lpstr>What’s New?</vt:lpstr>
      <vt:lpstr>What’s New?</vt:lpstr>
      <vt:lpstr>PowerPoint Presentation</vt:lpstr>
      <vt:lpstr> Set the Warning Flag and Time Interval </vt:lpstr>
      <vt:lpstr>Other Operations via CLI </vt:lpstr>
      <vt:lpstr> Setting cyclic Time Interval </vt:lpstr>
      <vt:lpstr>Snippet of Logs diag_CuCsMgr_00* </vt:lpstr>
      <vt:lpstr>ConvSub Traces </vt:lpstr>
      <vt:lpstr>Troubleshooting tips</vt:lpstr>
      <vt:lpstr>For more Information</vt:lpstr>
      <vt:lpstr>PowerPoint Presentation</vt:lpstr>
      <vt:lpstr>PowerPoint Presentation</vt:lpstr>
    </vt:vector>
  </TitlesOfParts>
  <Company>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 Feature TOI Connection 8.5.1ES</dc:title>
  <dc:creator>duchaudh</dc:creator>
  <cp:lastModifiedBy>pprakas2</cp:lastModifiedBy>
  <cp:revision>193</cp:revision>
  <dcterms:created xsi:type="dcterms:W3CDTF">2012-07-12T05:00:16Z</dcterms:created>
  <dcterms:modified xsi:type="dcterms:W3CDTF">2013-07-08T09:15:49Z</dcterms:modified>
</cp:coreProperties>
</file>