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96" r:id="rId3"/>
    <p:sldId id="281" r:id="rId4"/>
    <p:sldId id="276" r:id="rId5"/>
    <p:sldId id="305" r:id="rId6"/>
    <p:sldId id="306" r:id="rId7"/>
    <p:sldId id="301" r:id="rId8"/>
    <p:sldId id="307" r:id="rId9"/>
    <p:sldId id="292" r:id="rId10"/>
    <p:sldId id="293" r:id="rId11"/>
    <p:sldId id="272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71" autoAdjust="0"/>
  </p:normalViewPr>
  <p:slideViewPr>
    <p:cSldViewPr>
      <p:cViewPr>
        <p:scale>
          <a:sx n="77" d="100"/>
          <a:sy n="77" d="100"/>
        </p:scale>
        <p:origin x="-118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2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9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3248872" y="2420939"/>
            <a:ext cx="2647449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2133600"/>
            <a:ext cx="8991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smtClean="0">
                <a:solidFill>
                  <a:schemeClr val="bg2">
                    <a:lumMod val="25000"/>
                  </a:schemeClr>
                </a:solidFill>
              </a:rPr>
              <a:t>VUI ENHANCEMENTS 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</a:rPr>
              <a:t>TOI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Connection</a:t>
            </a:r>
            <a:endParaRPr lang="en-US" sz="34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1676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6611779"/>
            <a:ext cx="883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4343400"/>
            <a:ext cx="4495800" cy="5334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FFC000"/>
                </a:solidFill>
              </a:rPr>
              <a:t>EDCS link </a:t>
            </a:r>
            <a:r>
              <a:rPr lang="en-US" sz="2400" dirty="0">
                <a:solidFill>
                  <a:srgbClr val="FFC000"/>
                </a:solidFill>
              </a:rPr>
              <a:t>:http://wwwin-eng.cisco.com/</a:t>
            </a:r>
            <a:r>
              <a:rPr lang="en-US" sz="2400" dirty="0" err="1">
                <a:solidFill>
                  <a:srgbClr val="FFC000"/>
                </a:solidFill>
              </a:rPr>
              <a:t>Eng</a:t>
            </a:r>
            <a:r>
              <a:rPr lang="en-US" sz="2400" dirty="0">
                <a:solidFill>
                  <a:srgbClr val="FFC000"/>
                </a:solidFill>
              </a:rPr>
              <a:t>/VTG/UCBU/</a:t>
            </a:r>
            <a:r>
              <a:rPr lang="en-US" sz="2400" dirty="0" err="1">
                <a:solidFill>
                  <a:srgbClr val="FFC000"/>
                </a:solidFill>
              </a:rPr>
              <a:t>Unity_Connection</a:t>
            </a:r>
            <a:r>
              <a:rPr lang="en-US" sz="2400" dirty="0">
                <a:solidFill>
                  <a:srgbClr val="FFC000"/>
                </a:solidFill>
              </a:rPr>
              <a:t>/Oz/</a:t>
            </a:r>
            <a:r>
              <a:rPr lang="en-US" sz="2400" dirty="0" err="1">
                <a:solidFill>
                  <a:srgbClr val="FFC000"/>
                </a:solidFill>
              </a:rPr>
              <a:t>Program_Plans</a:t>
            </a:r>
            <a:r>
              <a:rPr lang="en-US" sz="2400" dirty="0">
                <a:solidFill>
                  <a:srgbClr val="FFC000"/>
                </a:solidFill>
              </a:rPr>
              <a:t>/VUI_Enhancement__</a:t>
            </a:r>
            <a:r>
              <a:rPr lang="en-US" sz="2400" dirty="0" smtClean="0">
                <a:solidFill>
                  <a:srgbClr val="FFC000"/>
                </a:solidFill>
              </a:rPr>
              <a:t>DesignDoc.docx</a:t>
            </a: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Doc No :EDCS -</a:t>
            </a:r>
            <a:r>
              <a:rPr lang="en-US" sz="2400" dirty="0" smtClean="0">
                <a:solidFill>
                  <a:srgbClr val="FFC000"/>
                </a:solidFill>
              </a:rPr>
              <a:t>1274459</a:t>
            </a: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Documentation Link: To be Shared Later …CCO posting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more Information</a:t>
            </a:r>
            <a:endParaRPr lang="en-US" sz="3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Existing Functionality in Connection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What’s New</a:t>
            </a:r>
          </a:p>
          <a:p>
            <a:endParaRPr lang="en-US" sz="2400" dirty="0"/>
          </a:p>
          <a:p>
            <a:r>
              <a:rPr lang="en-US" sz="2400" dirty="0" smtClean="0"/>
              <a:t>Trace Snippets</a:t>
            </a:r>
            <a:endParaRPr lang="en-US" sz="2000" dirty="0" smtClean="0"/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Troubleshooting Tips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Lucida Sans Unicode" pitchFamily="34" charset="0"/>
              <a:buChar char="‣"/>
            </a:pPr>
            <a:r>
              <a:rPr lang="en-US" sz="2000" dirty="0" smtClean="0"/>
              <a:t>In </a:t>
            </a:r>
            <a:r>
              <a:rPr lang="en-US" sz="2000" dirty="0"/>
              <a:t>the current Implementation, there were issues in </a:t>
            </a:r>
            <a:r>
              <a:rPr lang="en-US" sz="2000" dirty="0" smtClean="0"/>
              <a:t>the operation of  voice commands</a:t>
            </a:r>
          </a:p>
          <a:p>
            <a:pPr marL="393192" lvl="1" indent="0">
              <a:buNone/>
            </a:pPr>
            <a:r>
              <a:rPr lang="en-US" sz="2000" b="1" dirty="0" smtClean="0"/>
              <a:t>Main Menu  Voice Commands</a:t>
            </a:r>
          </a:p>
          <a:p>
            <a:pPr lvl="2">
              <a:buFont typeface="Lucida Sans Unicode" pitchFamily="34" charset="0"/>
              <a:buChar char="‣"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Existing Functionality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789"/>
              </p:ext>
            </p:extLst>
          </p:nvPr>
        </p:nvGraphicFramePr>
        <p:xfrm>
          <a:off x="533400" y="2286000"/>
          <a:ext cx="84582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264"/>
                <a:gridCol w="1704264"/>
                <a:gridCol w="1514901"/>
                <a:gridCol w="35347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Voice</a:t>
                      </a:r>
                      <a:r>
                        <a:rPr lang="en-US" baseline="0" dirty="0" smtClean="0"/>
                        <a:t>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User Says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 of UC prompt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Play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 Messages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Send</a:t>
                      </a:r>
                      <a:r>
                        <a:rPr lang="en-US" baseline="0" dirty="0" smtClean="0"/>
                        <a:t> Message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 Voice Messages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 Voice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Send Message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 Messages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</a:t>
                      </a:r>
                      <a:r>
                        <a:rPr lang="en-US" baseline="0" dirty="0" smtClean="0"/>
                        <a:t> to Play Message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Voice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 Voice Messages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Play</a:t>
                      </a:r>
                      <a:r>
                        <a:rPr lang="en-US" baseline="0" dirty="0" smtClean="0"/>
                        <a:t> Message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838200"/>
            <a:ext cx="8229600" cy="5148072"/>
          </a:xfrm>
        </p:spPr>
        <p:txBody>
          <a:bodyPr>
            <a:normAutofit/>
          </a:bodyPr>
          <a:lstStyle/>
          <a:p>
            <a:endParaRPr lang="en-US" sz="1900" dirty="0" smtClean="0"/>
          </a:p>
          <a:p>
            <a:pPr marL="109728" indent="0">
              <a:buNone/>
            </a:pPr>
            <a:r>
              <a:rPr lang="en-US" sz="1900" b="1" dirty="0"/>
              <a:t> </a:t>
            </a:r>
            <a:r>
              <a:rPr lang="en-US" sz="1900" b="1" dirty="0" smtClean="0"/>
              <a:t>  Message Menu Voice Commands</a:t>
            </a:r>
            <a:endParaRPr lang="en-US" sz="1900" b="1" dirty="0"/>
          </a:p>
          <a:p>
            <a:pPr marL="914400" lvl="3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648200"/>
            <a:ext cx="8229600" cy="13716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/>
              <a:t>Note: Issues in the voice commands were because of the fact that there   was no grammar for the command that user could say , that’s why Nuance Speech Server returned the best matched grammar it had, leading to wrong Request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00554"/>
              </p:ext>
            </p:extLst>
          </p:nvPr>
        </p:nvGraphicFramePr>
        <p:xfrm>
          <a:off x="762000" y="1981200"/>
          <a:ext cx="7162800" cy="243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  <a:gridCol w="1790700"/>
                <a:gridCol w="1790700"/>
              </a:tblGrid>
              <a:tr h="882463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voice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User says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 of UC prompt</a:t>
                      </a:r>
                      <a:endParaRPr lang="en-US" dirty="0"/>
                    </a:p>
                  </a:txBody>
                  <a:tcPr/>
                </a:tc>
              </a:tr>
              <a:tr h="511268">
                <a:tc>
                  <a:txBody>
                    <a:bodyPr/>
                    <a:lstStyle/>
                    <a:p>
                      <a:r>
                        <a:rPr lang="en-US" dirty="0" smtClean="0"/>
                        <a:t>Repeat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Delete Message</a:t>
                      </a:r>
                      <a:endParaRPr lang="en-US" dirty="0"/>
                    </a:p>
                  </a:txBody>
                  <a:tcPr/>
                </a:tc>
              </a:tr>
              <a:tr h="511268">
                <a:tc>
                  <a:txBody>
                    <a:bodyPr/>
                    <a:lstStyle/>
                    <a:p>
                      <a:r>
                        <a:rPr lang="en-US" dirty="0" smtClean="0"/>
                        <a:t>Reply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Reply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</a:t>
                      </a:r>
                      <a:r>
                        <a:rPr lang="en-US" baseline="0" dirty="0" smtClean="0"/>
                        <a:t> Play Message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376672"/>
          </a:xfrm>
        </p:spPr>
        <p:txBody>
          <a:bodyPr>
            <a:normAutofit/>
          </a:bodyPr>
          <a:lstStyle/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sz="1600" dirty="0"/>
          </a:p>
          <a:p>
            <a:pPr lvl="1"/>
            <a:r>
              <a:rPr lang="en-US" sz="1700" dirty="0" smtClean="0"/>
              <a:t>Grammar for New voice commands has been added ,so that Nuance Speech server returns the correct request.</a:t>
            </a:r>
          </a:p>
          <a:p>
            <a:pPr marL="393192" lvl="1" indent="0">
              <a:buNone/>
            </a:pPr>
            <a:r>
              <a:rPr lang="en-US" sz="1700" dirty="0" smtClean="0"/>
              <a:t>	</a:t>
            </a:r>
            <a:r>
              <a:rPr lang="en-US" sz="1700" b="1" dirty="0" smtClean="0"/>
              <a:t>Main Menu Voice Commands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76180"/>
              </p:ext>
            </p:extLst>
          </p:nvPr>
        </p:nvGraphicFramePr>
        <p:xfrm>
          <a:off x="685800" y="1828800"/>
          <a:ext cx="8153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 Voice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Voice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says Command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 of UC Prompt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Play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Messages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Message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Starts Playing </a:t>
                      </a:r>
                      <a:r>
                        <a:rPr lang="en-US" baseline="0" dirty="0" smtClean="0"/>
                        <a:t>Message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Voice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Messages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Play Voice Message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Starts Playing Message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 Message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 Messages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Send Message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operation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Voice Message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 Voice Messages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Goes to Send Message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7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76672"/>
          </a:xfrm>
        </p:spPr>
        <p:txBody>
          <a:bodyPr>
            <a:normAutofit/>
          </a:bodyPr>
          <a:lstStyle/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b="1" dirty="0" smtClean="0"/>
              <a:t>Message Menu Voice Commands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27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563732"/>
              </p:ext>
            </p:extLst>
          </p:nvPr>
        </p:nvGraphicFramePr>
        <p:xfrm>
          <a:off x="609600" y="22098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 Voice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Voice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says Command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 of UC Prompt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Repeat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Repeats</a:t>
                      </a:r>
                      <a:r>
                        <a:rPr lang="en-US" baseline="0" dirty="0" smtClean="0"/>
                        <a:t> the message being listened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Reply</a:t>
                      </a:r>
                    </a:p>
                    <a:p>
                      <a:r>
                        <a:rPr lang="en-US" dirty="0" err="1" smtClean="0"/>
                        <a:t>Opertion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Reply 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Any(Actual</a:t>
                      </a:r>
                      <a:r>
                        <a:rPr lang="en-US" baseline="0" dirty="0" smtClean="0"/>
                        <a:t> or New)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Reply</a:t>
                      </a:r>
                      <a:r>
                        <a:rPr lang="en-US" baseline="0" dirty="0" smtClean="0"/>
                        <a:t> to the message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5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en-US" sz="1800" dirty="0"/>
          </a:p>
          <a:p>
            <a:r>
              <a:rPr lang="en-US" sz="2400" dirty="0" smtClean="0"/>
              <a:t>Port Status Monitor Traces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b="1" dirty="0" smtClean="0"/>
              <a:t>‘Send Message’  Voice Command</a:t>
            </a:r>
          </a:p>
          <a:p>
            <a:pPr marL="603504" lvl="2" indent="0">
              <a:buNone/>
            </a:pPr>
            <a:r>
              <a:rPr lang="en-US" sz="2200" dirty="0" smtClean="0"/>
              <a:t>05:26:37</a:t>
            </a:r>
            <a:r>
              <a:rPr lang="en-US" sz="2200" dirty="0"/>
              <a:t>,                         State - </a:t>
            </a:r>
            <a:r>
              <a:rPr lang="en-US" sz="2200" dirty="0" err="1"/>
              <a:t>VuiSubMenu_Standard.cde!PlaySubMenu</a:t>
            </a:r>
            <a:endParaRPr lang="en-US" sz="2200" dirty="0"/>
          </a:p>
          <a:p>
            <a:pPr marL="603504" lvl="2" indent="0">
              <a:buNone/>
            </a:pPr>
            <a:r>
              <a:rPr lang="en-US" sz="2200" dirty="0"/>
              <a:t>05:26:42,                         Speech: Input=</a:t>
            </a:r>
            <a:r>
              <a:rPr lang="en-US" sz="2200" b="1" dirty="0"/>
              <a:t>'send message</a:t>
            </a:r>
            <a:r>
              <a:rPr lang="en-US" sz="2200" dirty="0"/>
              <a:t>',  Confidence='88',  Meaning='</a:t>
            </a:r>
            <a:r>
              <a:rPr lang="en-US" sz="2200" b="1" dirty="0" err="1"/>
              <a:t>SendRequest</a:t>
            </a:r>
            <a:r>
              <a:rPr lang="en-US" sz="2200" dirty="0"/>
              <a:t>'</a:t>
            </a:r>
          </a:p>
          <a:p>
            <a:pPr marL="603504" lvl="2" indent="0">
              <a:buNone/>
            </a:pPr>
            <a:r>
              <a:rPr lang="en-US" sz="2200" dirty="0"/>
              <a:t>05:26:43,                         Event is [</a:t>
            </a:r>
            <a:r>
              <a:rPr lang="en-US" sz="2200" dirty="0" err="1"/>
              <a:t>SendRequest</a:t>
            </a:r>
            <a:r>
              <a:rPr lang="en-US" sz="2200" dirty="0"/>
              <a:t>]</a:t>
            </a:r>
          </a:p>
          <a:p>
            <a:pPr marL="603504" lvl="2" indent="0">
              <a:buNone/>
            </a:pPr>
            <a:r>
              <a:rPr lang="en-US" sz="2200" dirty="0"/>
              <a:t>05:26:43,                         State - </a:t>
            </a:r>
            <a:r>
              <a:rPr lang="en-US" sz="2200" dirty="0" err="1"/>
              <a:t>VuiSubMenu_Standard.cde!HandleSendRequest</a:t>
            </a:r>
            <a:endParaRPr lang="en-US" sz="2200" dirty="0"/>
          </a:p>
          <a:p>
            <a:pPr marL="603504" lvl="2" indent="0">
              <a:buNone/>
            </a:pPr>
            <a:r>
              <a:rPr lang="en-US" sz="2200" dirty="0"/>
              <a:t>05:26:43,                         Event is [</a:t>
            </a:r>
            <a:r>
              <a:rPr lang="en-US" sz="2200" dirty="0" err="1"/>
              <a:t>YesEvent</a:t>
            </a:r>
            <a:r>
              <a:rPr lang="en-US" sz="2200" dirty="0"/>
              <a:t>]</a:t>
            </a:r>
          </a:p>
          <a:p>
            <a:pPr marL="603504" lvl="2" indent="0">
              <a:buNone/>
            </a:pPr>
            <a:r>
              <a:rPr lang="en-US" sz="2200" dirty="0"/>
              <a:t>05:26:43,                         State - </a:t>
            </a:r>
            <a:r>
              <a:rPr lang="en-US" sz="2200" dirty="0" err="1"/>
              <a:t>VuiSubMenu_Standard.cde!RunVuiSubSend</a:t>
            </a:r>
            <a:endParaRPr lang="en-US" sz="2200" dirty="0"/>
          </a:p>
          <a:p>
            <a:pPr marL="603504" lvl="2" indent="0">
              <a:buNone/>
            </a:pPr>
            <a:r>
              <a:rPr lang="en-US" sz="2200" dirty="0"/>
              <a:t>05:26:43,                         --&gt;</a:t>
            </a:r>
            <a:r>
              <a:rPr lang="en-US" sz="2200" dirty="0" err="1" smtClean="0"/>
              <a:t>VuiSubSend</a:t>
            </a:r>
            <a:endParaRPr lang="en-US" sz="2200" dirty="0" smtClean="0"/>
          </a:p>
          <a:p>
            <a:pPr marL="603504" lvl="2" indent="0">
              <a:buNone/>
            </a:pPr>
            <a:endParaRPr lang="en-US" sz="2200" dirty="0"/>
          </a:p>
          <a:p>
            <a:pPr marL="946404" lvl="2" indent="-342900">
              <a:buFont typeface="Courier New" pitchFamily="49" charset="0"/>
              <a:buChar char="o"/>
            </a:pPr>
            <a:r>
              <a:rPr lang="en-US" sz="2200" b="1" dirty="0" smtClean="0"/>
              <a:t>‘Send messages’  Voice Command</a:t>
            </a:r>
          </a:p>
          <a:p>
            <a:pPr marL="603504" lvl="2" indent="0">
              <a:buNone/>
            </a:pPr>
            <a:r>
              <a:rPr lang="en-US" dirty="0"/>
              <a:t>05:26:52,                         State - </a:t>
            </a:r>
            <a:r>
              <a:rPr lang="en-US" dirty="0" err="1"/>
              <a:t>VuiSubMenu_Standard.cde!PlaySubMenu</a:t>
            </a:r>
            <a:endParaRPr lang="en-US" dirty="0"/>
          </a:p>
          <a:p>
            <a:pPr marL="603504" lvl="2" indent="0">
              <a:buNone/>
            </a:pPr>
            <a:r>
              <a:rPr lang="en-US" dirty="0"/>
              <a:t>05:26:56,                         Speech: Input=</a:t>
            </a:r>
            <a:r>
              <a:rPr lang="en-US" b="1" dirty="0"/>
              <a:t>'send messages</a:t>
            </a:r>
            <a:r>
              <a:rPr lang="en-US" dirty="0"/>
              <a:t>',  Confidence='93',  Meaning='</a:t>
            </a:r>
            <a:r>
              <a:rPr lang="en-US" b="1" dirty="0" err="1"/>
              <a:t>SendRequest</a:t>
            </a:r>
            <a:r>
              <a:rPr lang="en-US" dirty="0"/>
              <a:t>'</a:t>
            </a:r>
          </a:p>
          <a:p>
            <a:pPr marL="603504" lvl="2" indent="0">
              <a:buNone/>
            </a:pPr>
            <a:r>
              <a:rPr lang="en-US" dirty="0"/>
              <a:t>05:26:57,                         Event is [</a:t>
            </a:r>
            <a:r>
              <a:rPr lang="en-US" dirty="0" err="1"/>
              <a:t>SendRequest</a:t>
            </a:r>
            <a:r>
              <a:rPr lang="en-US" dirty="0"/>
              <a:t>]</a:t>
            </a:r>
          </a:p>
          <a:p>
            <a:pPr marL="603504" lvl="2" indent="0">
              <a:buNone/>
            </a:pPr>
            <a:r>
              <a:rPr lang="en-US" dirty="0"/>
              <a:t>05:26:57,                         State - </a:t>
            </a:r>
            <a:r>
              <a:rPr lang="en-US" dirty="0" err="1"/>
              <a:t>VuiSubMenu_Standard.cde!HandleSendRequest</a:t>
            </a:r>
            <a:endParaRPr lang="en-US" dirty="0"/>
          </a:p>
          <a:p>
            <a:pPr marL="603504" lvl="2" indent="0">
              <a:buNone/>
            </a:pPr>
            <a:r>
              <a:rPr lang="en-US" dirty="0"/>
              <a:t>05:26:57,                         Event is [</a:t>
            </a:r>
            <a:r>
              <a:rPr lang="en-US" dirty="0" err="1"/>
              <a:t>YesEvent</a:t>
            </a:r>
            <a:r>
              <a:rPr lang="en-US" dirty="0"/>
              <a:t>]</a:t>
            </a:r>
          </a:p>
          <a:p>
            <a:pPr marL="603504" lvl="2" indent="0">
              <a:buNone/>
            </a:pPr>
            <a:r>
              <a:rPr lang="en-US" dirty="0"/>
              <a:t>05:26:57,                         State - </a:t>
            </a:r>
            <a:r>
              <a:rPr lang="en-US" dirty="0" err="1"/>
              <a:t>VuiSubMenu_Standard.cde!RunVuiSubSend</a:t>
            </a:r>
            <a:endParaRPr lang="en-US" dirty="0"/>
          </a:p>
          <a:p>
            <a:pPr marL="603504" lvl="2" indent="0">
              <a:buNone/>
            </a:pPr>
            <a:r>
              <a:rPr lang="en-US" dirty="0"/>
              <a:t>05:26:57,                         --&gt;</a:t>
            </a:r>
            <a:r>
              <a:rPr lang="en-US" dirty="0" err="1"/>
              <a:t>VuiSubSend</a:t>
            </a:r>
            <a:endParaRPr lang="en-US" dirty="0" smtClean="0"/>
          </a:p>
          <a:p>
            <a:pPr marL="603504" lvl="2" indent="0"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Snippet of Logs 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 marL="603504" lvl="2" indent="0">
              <a:buNone/>
            </a:pPr>
            <a:r>
              <a:rPr lang="en-US" sz="1400" b="1" dirty="0" err="1" smtClean="0"/>
              <a:t>Rtsp</a:t>
            </a:r>
            <a:r>
              <a:rPr lang="en-US" sz="1400" b="1" dirty="0" smtClean="0"/>
              <a:t> Message Xml content for ‘Send Message’ from Nuance Server</a:t>
            </a:r>
          </a:p>
          <a:p>
            <a:pPr marL="603504" lvl="2" indent="0">
              <a:buNone/>
            </a:pPr>
            <a:r>
              <a:rPr lang="en-US" sz="1500" dirty="0"/>
              <a:t>17:26:53.622 |31684,PhoneSystem-1-001,21837C7475CE498C90938768524F1903,MiuIO,25,             &lt;?xml version='1.0'?&gt;&lt;result&gt;&lt;interpretation grammar="</a:t>
            </a:r>
            <a:r>
              <a:rPr lang="en-US" sz="1500" dirty="0" err="1"/>
              <a:t>session:VuiSubMenuGrammar</a:t>
            </a:r>
            <a:r>
              <a:rPr lang="en-US" sz="1500" dirty="0"/>
              <a:t>" confidence="88"&gt;&lt;input mode="speech"&gt;</a:t>
            </a:r>
            <a:r>
              <a:rPr lang="en-US" sz="1500" b="1" dirty="0"/>
              <a:t>send message</a:t>
            </a:r>
            <a:r>
              <a:rPr lang="en-US" sz="1500" dirty="0"/>
              <a:t>&lt;/input&gt;&lt;instance&gt;&lt;cisco&gt;&lt;MEANING confidence="88"&gt;</a:t>
            </a:r>
            <a:r>
              <a:rPr lang="en-US" sz="1500" b="1" dirty="0" err="1"/>
              <a:t>SendRequest</a:t>
            </a:r>
            <a:r>
              <a:rPr lang="en-US" sz="1500" dirty="0"/>
              <a:t>&lt;/MEANING&gt;&lt;/cisco&gt;&lt;</a:t>
            </a:r>
            <a:r>
              <a:rPr lang="en-US" sz="1500" dirty="0" err="1"/>
              <a:t>SWI_literal</a:t>
            </a:r>
            <a:r>
              <a:rPr lang="en-US" sz="1500" dirty="0"/>
              <a:t>&gt;send message&lt;/</a:t>
            </a:r>
            <a:r>
              <a:rPr lang="en-US" sz="1500" dirty="0" err="1"/>
              <a:t>SWI_literal</a:t>
            </a:r>
            <a:r>
              <a:rPr lang="en-US" sz="1500" dirty="0"/>
              <a:t>&gt;&lt;</a:t>
            </a:r>
            <a:r>
              <a:rPr lang="en-US" sz="1500" dirty="0" err="1"/>
              <a:t>SWI_grammarName</a:t>
            </a:r>
            <a:r>
              <a:rPr lang="en-US" sz="1500" dirty="0"/>
              <a:t>&gt;</a:t>
            </a:r>
            <a:r>
              <a:rPr lang="en-US" sz="1500" dirty="0" err="1"/>
              <a:t>session:VuiSubMenuGrammar</a:t>
            </a:r>
            <a:r>
              <a:rPr lang="en-US" sz="1500" dirty="0"/>
              <a:t>&lt;/</a:t>
            </a:r>
            <a:r>
              <a:rPr lang="en-US" sz="1500" dirty="0" err="1"/>
              <a:t>SWI_grammarName</a:t>
            </a:r>
            <a:r>
              <a:rPr lang="en-US" sz="1500" dirty="0"/>
              <a:t>&gt;&lt;</a:t>
            </a:r>
            <a:r>
              <a:rPr lang="en-US" sz="1500" dirty="0" err="1"/>
              <a:t>SWI_meaning</a:t>
            </a:r>
            <a:r>
              <a:rPr lang="en-US" sz="1500" dirty="0"/>
              <a:t>&gt;{cisco:{</a:t>
            </a:r>
            <a:r>
              <a:rPr lang="en-US" sz="1500" dirty="0" err="1"/>
              <a:t>MEANING:SendRequest</a:t>
            </a:r>
            <a:r>
              <a:rPr lang="en-US" sz="1500" dirty="0"/>
              <a:t>}}&lt;/</a:t>
            </a:r>
            <a:r>
              <a:rPr lang="en-US" sz="1500" dirty="0" err="1"/>
              <a:t>SWI_meaning</a:t>
            </a:r>
            <a:r>
              <a:rPr lang="en-US" sz="1500" dirty="0"/>
              <a:t>&gt;&lt;/instance&gt;&lt;/interpretation&gt;&lt;/result</a:t>
            </a:r>
            <a:r>
              <a:rPr lang="en-US" sz="1500" dirty="0" smtClean="0"/>
              <a:t>&gt;</a:t>
            </a:r>
          </a:p>
          <a:p>
            <a:pPr marL="603504" lvl="2" indent="0">
              <a:buNone/>
            </a:pPr>
            <a:endParaRPr lang="en-US" sz="1400" dirty="0"/>
          </a:p>
          <a:p>
            <a:pPr marL="603504" lvl="2" indent="0">
              <a:buNone/>
            </a:pPr>
            <a:r>
              <a:rPr lang="en-US" sz="1400" b="1" dirty="0" err="1"/>
              <a:t>Rtsp</a:t>
            </a:r>
            <a:r>
              <a:rPr lang="en-US" sz="1400" b="1" dirty="0"/>
              <a:t> Message Xml content for ‘Send </a:t>
            </a:r>
            <a:r>
              <a:rPr lang="en-US" sz="1400" b="1" dirty="0" smtClean="0"/>
              <a:t>Messages’ </a:t>
            </a:r>
            <a:r>
              <a:rPr lang="en-US" sz="1400" b="1" dirty="0"/>
              <a:t>from Nuance </a:t>
            </a:r>
            <a:r>
              <a:rPr lang="en-US" sz="1400" b="1" dirty="0" smtClean="0"/>
              <a:t>Server</a:t>
            </a:r>
          </a:p>
          <a:p>
            <a:pPr marL="603504" lvl="2" indent="0">
              <a:buNone/>
            </a:pPr>
            <a:r>
              <a:rPr lang="en-US" sz="1500" dirty="0"/>
              <a:t>17:27:07.712 |31684,PhoneSystem-1-001,21837C7475CE498C90938768524F1903,MiuIO,25,             &lt;?xml version='1.0'?&gt;&lt;result&gt;&lt;interpretation grammar="</a:t>
            </a:r>
            <a:r>
              <a:rPr lang="en-US" sz="1500" dirty="0" err="1"/>
              <a:t>session:VuiSubMenuGrammar</a:t>
            </a:r>
            <a:r>
              <a:rPr lang="en-US" sz="1500" dirty="0"/>
              <a:t>" confidence="93"&gt;&lt;input mode="speech"&gt;</a:t>
            </a:r>
            <a:r>
              <a:rPr lang="en-US" sz="1500" b="1" dirty="0"/>
              <a:t>send messages</a:t>
            </a:r>
            <a:r>
              <a:rPr lang="en-US" sz="1500" dirty="0"/>
              <a:t>&lt;/input&gt;&lt;instance&gt;&lt;cisco&gt;&lt;MEANING confidence="93"&gt;</a:t>
            </a:r>
            <a:r>
              <a:rPr lang="en-US" sz="1500" b="1" dirty="0" err="1"/>
              <a:t>SendRequest</a:t>
            </a:r>
            <a:r>
              <a:rPr lang="en-US" sz="1500" dirty="0"/>
              <a:t>&lt;/MEANING&gt;&lt;/cisco&gt;&lt;</a:t>
            </a:r>
            <a:r>
              <a:rPr lang="en-US" sz="1500" dirty="0" err="1"/>
              <a:t>SWI_literal</a:t>
            </a:r>
            <a:r>
              <a:rPr lang="en-US" sz="1500" dirty="0"/>
              <a:t>&gt;send messages&lt;/</a:t>
            </a:r>
            <a:r>
              <a:rPr lang="en-US" sz="1500" dirty="0" err="1"/>
              <a:t>SWI_literal</a:t>
            </a:r>
            <a:r>
              <a:rPr lang="en-US" sz="1500" dirty="0"/>
              <a:t>&gt;&lt;</a:t>
            </a:r>
            <a:r>
              <a:rPr lang="en-US" sz="1500" dirty="0" err="1"/>
              <a:t>SWI_grammarName</a:t>
            </a:r>
            <a:r>
              <a:rPr lang="en-US" sz="1500" dirty="0"/>
              <a:t>&gt;</a:t>
            </a:r>
            <a:r>
              <a:rPr lang="en-US" sz="1500" dirty="0" err="1"/>
              <a:t>session:VuiSubMenuGrammar</a:t>
            </a:r>
            <a:r>
              <a:rPr lang="en-US" sz="1500" dirty="0"/>
              <a:t>&lt;/</a:t>
            </a:r>
            <a:r>
              <a:rPr lang="en-US" sz="1500" dirty="0" err="1"/>
              <a:t>SWI_grammarName</a:t>
            </a:r>
            <a:r>
              <a:rPr lang="en-US" sz="1500" dirty="0"/>
              <a:t>&gt;&lt;</a:t>
            </a:r>
            <a:r>
              <a:rPr lang="en-US" sz="1500" dirty="0" err="1"/>
              <a:t>SWI_meaning</a:t>
            </a:r>
            <a:r>
              <a:rPr lang="en-US" sz="1500" dirty="0"/>
              <a:t>&gt;{cisco:{</a:t>
            </a:r>
            <a:r>
              <a:rPr lang="en-US" sz="1500" dirty="0" err="1"/>
              <a:t>MEANING:SendRequest</a:t>
            </a:r>
            <a:r>
              <a:rPr lang="en-US" sz="1500" dirty="0"/>
              <a:t>}}&lt;/</a:t>
            </a:r>
            <a:r>
              <a:rPr lang="en-US" sz="1500" dirty="0" err="1"/>
              <a:t>SWI_meaning</a:t>
            </a:r>
            <a:r>
              <a:rPr lang="en-US" sz="1500" dirty="0"/>
              <a:t>&gt;&lt;/instance&gt;&lt;/interpretation&gt;&lt;/result&gt;</a:t>
            </a:r>
          </a:p>
          <a:p>
            <a:pPr marL="603504" lvl="2" indent="0">
              <a:buNone/>
            </a:pPr>
            <a:endParaRPr lang="en-US" sz="1400" b="1" dirty="0"/>
          </a:p>
          <a:p>
            <a:pPr marL="603504" lvl="2" indent="0">
              <a:buNone/>
            </a:pPr>
            <a:endParaRPr lang="en-US" sz="1400" dirty="0"/>
          </a:p>
          <a:p>
            <a:pPr marL="603504" lvl="2" indent="0"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Snippet of Logs diag_CuCsMgr_0*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7696200" cy="5334000"/>
          </a:xfrm>
        </p:spPr>
        <p:txBody>
          <a:bodyPr>
            <a:normAutofit fontScale="40000" lnSpcReduction="20000"/>
          </a:bodyPr>
          <a:lstStyle/>
          <a:p>
            <a:pPr lvl="2">
              <a:buNone/>
            </a:pPr>
            <a:endParaRPr lang="en-US" sz="38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4000" dirty="0" smtClean="0"/>
              <a:t>There should be no noise around the phone when executing the scenarios for voice commands, else UC will continue to prompt as ‘Sorry, I missed that’.</a:t>
            </a:r>
          </a:p>
          <a:p>
            <a:pPr>
              <a:buFont typeface="Lucida Sans Unicode" pitchFamily="34" charset="0"/>
              <a:buChar char="‣"/>
            </a:pPr>
            <a:endParaRPr lang="en-US" sz="4000" i="1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4000" dirty="0" smtClean="0"/>
              <a:t>Enable the micro traces of the </a:t>
            </a:r>
            <a:r>
              <a:rPr lang="en-US" sz="4000" dirty="0" err="1" smtClean="0"/>
              <a:t>VUI,ConvSub,MiuIO,Phrase</a:t>
            </a:r>
            <a:r>
              <a:rPr lang="en-US" sz="4000" dirty="0" smtClean="0"/>
              <a:t> server and check the </a:t>
            </a:r>
            <a:r>
              <a:rPr lang="en-US" sz="4000" dirty="0" err="1" smtClean="0"/>
              <a:t>CuCsMgr</a:t>
            </a:r>
            <a:r>
              <a:rPr lang="en-US" sz="4000" dirty="0" smtClean="0"/>
              <a:t> </a:t>
            </a:r>
            <a:r>
              <a:rPr lang="en-US" sz="4000" dirty="0" err="1" smtClean="0"/>
              <a:t>diags</a:t>
            </a:r>
            <a:r>
              <a:rPr lang="en-US" sz="4000" dirty="0" smtClean="0"/>
              <a:t>.</a:t>
            </a:r>
          </a:p>
          <a:p>
            <a:pPr>
              <a:buFont typeface="Lucida Sans Unicode" pitchFamily="34" charset="0"/>
              <a:buChar char="‣"/>
            </a:pPr>
            <a:endParaRPr lang="en-US" sz="40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4000" dirty="0" smtClean="0"/>
              <a:t>As mentioned in the trace snippet ,similar traces should be checked for different voice commands like </a:t>
            </a:r>
          </a:p>
          <a:p>
            <a:pPr>
              <a:buFont typeface="Lucida Sans Unicode" pitchFamily="34" charset="0"/>
              <a:buChar char="‣"/>
            </a:pPr>
            <a:endParaRPr lang="en-US" sz="4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‘Play message’ and ‘Play Messages’</a:t>
            </a:r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‘Play voice Message’ and ‘Play voice Messages’ </a:t>
            </a:r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‘Send Message’ and ‘Send Messages’</a:t>
            </a:r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‘Send Voice Message’ and ‘Send Voice Messages’</a:t>
            </a:r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‘Repeat’ and ‘Repeat Message’</a:t>
            </a:r>
          </a:p>
          <a:p>
            <a:pPr lvl="1">
              <a:buFont typeface="Courier New" pitchFamily="49" charset="0"/>
              <a:buChar char="o"/>
            </a:pPr>
            <a:r>
              <a:rPr lang="en-US" sz="4000" dirty="0" smtClean="0"/>
              <a:t>‘Reply ‘ and ‘Reply Message’</a:t>
            </a:r>
          </a:p>
          <a:p>
            <a:pPr>
              <a:buNone/>
            </a:pPr>
            <a:endParaRPr lang="en-US" sz="23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7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>
            <a:normAutofit/>
          </a:bodyPr>
          <a:lstStyle/>
          <a:p>
            <a:r>
              <a:rPr lang="en-US" sz="3200" dirty="0"/>
              <a:t>Troubleshooting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3138</TotalTime>
  <Words>760</Words>
  <Application>Microsoft Office PowerPoint</Application>
  <PresentationFormat>On-screen Show (4:3)</PresentationFormat>
  <Paragraphs>170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                                                                                                                                    VUI ENHANCEMENTS TOI Connection</vt:lpstr>
      <vt:lpstr>Agenda</vt:lpstr>
      <vt:lpstr>Existing Functionality</vt:lpstr>
      <vt:lpstr>Note: Issues in the voice commands were because of the fact that there   was no grammar for the command that user could say , that’s why Nuance Speech Server returned the best matched grammar it had, leading to wrong Request</vt:lpstr>
      <vt:lpstr>What’s New?</vt:lpstr>
      <vt:lpstr>What’s New?</vt:lpstr>
      <vt:lpstr>Snippet of Logs  </vt:lpstr>
      <vt:lpstr>Snippet of Logs diag_CuCsMgr_0* </vt:lpstr>
      <vt:lpstr>Troubleshooting tips</vt:lpstr>
      <vt:lpstr>For more Information</vt:lpstr>
      <vt:lpstr>PowerPoint Presentation</vt:lpstr>
      <vt:lpstr>PowerPoint Presentation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 Feature TOI Connection 8.5.1ES</dc:title>
  <dc:creator>duchaudh</dc:creator>
  <cp:lastModifiedBy>duchaudh</cp:lastModifiedBy>
  <cp:revision>226</cp:revision>
  <dcterms:created xsi:type="dcterms:W3CDTF">2012-07-12T05:00:16Z</dcterms:created>
  <dcterms:modified xsi:type="dcterms:W3CDTF">2013-08-13T06:56:44Z</dcterms:modified>
</cp:coreProperties>
</file>