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32" r:id="rId1"/>
  </p:sldMasterIdLst>
  <p:notesMasterIdLst>
    <p:notesMasterId r:id="rId132"/>
  </p:notesMasterIdLst>
  <p:sldIdLst>
    <p:sldId id="456" r:id="rId2"/>
    <p:sldId id="457" r:id="rId3"/>
    <p:sldId id="559" r:id="rId4"/>
    <p:sldId id="560" r:id="rId5"/>
    <p:sldId id="627" r:id="rId6"/>
    <p:sldId id="628" r:id="rId7"/>
    <p:sldId id="644" r:id="rId8"/>
    <p:sldId id="459" r:id="rId9"/>
    <p:sldId id="460" r:id="rId10"/>
    <p:sldId id="461" r:id="rId11"/>
    <p:sldId id="528" r:id="rId12"/>
    <p:sldId id="529" r:id="rId13"/>
    <p:sldId id="530" r:id="rId14"/>
    <p:sldId id="630" r:id="rId15"/>
    <p:sldId id="463" r:id="rId16"/>
    <p:sldId id="505" r:id="rId17"/>
    <p:sldId id="465" r:id="rId18"/>
    <p:sldId id="643" r:id="rId19"/>
    <p:sldId id="650" r:id="rId20"/>
    <p:sldId id="603" r:id="rId21"/>
    <p:sldId id="471" r:id="rId22"/>
    <p:sldId id="647" r:id="rId23"/>
    <p:sldId id="648" r:id="rId24"/>
    <p:sldId id="649" r:id="rId25"/>
    <p:sldId id="646" r:id="rId26"/>
    <p:sldId id="473" r:id="rId27"/>
    <p:sldId id="629" r:id="rId28"/>
    <p:sldId id="512" r:id="rId29"/>
    <p:sldId id="574" r:id="rId30"/>
    <p:sldId id="513" r:id="rId31"/>
    <p:sldId id="476" r:id="rId32"/>
    <p:sldId id="517" r:id="rId33"/>
    <p:sldId id="518" r:id="rId34"/>
    <p:sldId id="520" r:id="rId35"/>
    <p:sldId id="578" r:id="rId36"/>
    <p:sldId id="575" r:id="rId37"/>
    <p:sldId id="576" r:id="rId38"/>
    <p:sldId id="577" r:id="rId39"/>
    <p:sldId id="579" r:id="rId40"/>
    <p:sldId id="478" r:id="rId41"/>
    <p:sldId id="514" r:id="rId42"/>
    <p:sldId id="482" r:id="rId43"/>
    <p:sldId id="511" r:id="rId44"/>
    <p:sldId id="614" r:id="rId45"/>
    <p:sldId id="551" r:id="rId46"/>
    <p:sldId id="485" r:id="rId47"/>
    <p:sldId id="508" r:id="rId48"/>
    <p:sldId id="509" r:id="rId49"/>
    <p:sldId id="536" r:id="rId50"/>
    <p:sldId id="610" r:id="rId51"/>
    <p:sldId id="613" r:id="rId52"/>
    <p:sldId id="611" r:id="rId53"/>
    <p:sldId id="612" r:id="rId54"/>
    <p:sldId id="540" r:id="rId55"/>
    <p:sldId id="541" r:id="rId56"/>
    <p:sldId id="542" r:id="rId57"/>
    <p:sldId id="543" r:id="rId58"/>
    <p:sldId id="580" r:id="rId59"/>
    <p:sldId id="544" r:id="rId60"/>
    <p:sldId id="545" r:id="rId61"/>
    <p:sldId id="546" r:id="rId62"/>
    <p:sldId id="548" r:id="rId63"/>
    <p:sldId id="549" r:id="rId64"/>
    <p:sldId id="539" r:id="rId65"/>
    <p:sldId id="489" r:id="rId66"/>
    <p:sldId id="490" r:id="rId67"/>
    <p:sldId id="615" r:id="rId68"/>
    <p:sldId id="604" r:id="rId69"/>
    <p:sldId id="605" r:id="rId70"/>
    <p:sldId id="606" r:id="rId71"/>
    <p:sldId id="607" r:id="rId72"/>
    <p:sldId id="552" r:id="rId73"/>
    <p:sldId id="616" r:id="rId74"/>
    <p:sldId id="617" r:id="rId75"/>
    <p:sldId id="495" r:id="rId76"/>
    <p:sldId id="496" r:id="rId77"/>
    <p:sldId id="497" r:id="rId78"/>
    <p:sldId id="498" r:id="rId79"/>
    <p:sldId id="499" r:id="rId80"/>
    <p:sldId id="618" r:id="rId81"/>
    <p:sldId id="585" r:id="rId82"/>
    <p:sldId id="586" r:id="rId83"/>
    <p:sldId id="587" r:id="rId84"/>
    <p:sldId id="621" r:id="rId85"/>
    <p:sldId id="620" r:id="rId86"/>
    <p:sldId id="622" r:id="rId87"/>
    <p:sldId id="591" r:id="rId88"/>
    <p:sldId id="594" r:id="rId89"/>
    <p:sldId id="596" r:id="rId90"/>
    <p:sldId id="619" r:id="rId91"/>
    <p:sldId id="556" r:id="rId92"/>
    <p:sldId id="593" r:id="rId93"/>
    <p:sldId id="599" r:id="rId94"/>
    <p:sldId id="563" r:id="rId95"/>
    <p:sldId id="581" r:id="rId96"/>
    <p:sldId id="600" r:id="rId97"/>
    <p:sldId id="601" r:id="rId98"/>
    <p:sldId id="565" r:id="rId99"/>
    <p:sldId id="564" r:id="rId100"/>
    <p:sldId id="597" r:id="rId101"/>
    <p:sldId id="602" r:id="rId102"/>
    <p:sldId id="623" r:id="rId103"/>
    <p:sldId id="624" r:id="rId104"/>
    <p:sldId id="625" r:id="rId105"/>
    <p:sldId id="626" r:id="rId106"/>
    <p:sldId id="569" r:id="rId107"/>
    <p:sldId id="570" r:id="rId108"/>
    <p:sldId id="571" r:id="rId109"/>
    <p:sldId id="572" r:id="rId110"/>
    <p:sldId id="573" r:id="rId111"/>
    <p:sldId id="588" r:id="rId112"/>
    <p:sldId id="645" r:id="rId113"/>
    <p:sldId id="642" r:id="rId114"/>
    <p:sldId id="631" r:id="rId115"/>
    <p:sldId id="632" r:id="rId116"/>
    <p:sldId id="635" r:id="rId117"/>
    <p:sldId id="638" r:id="rId118"/>
    <p:sldId id="636" r:id="rId119"/>
    <p:sldId id="639" r:id="rId120"/>
    <p:sldId id="640" r:id="rId121"/>
    <p:sldId id="641" r:id="rId122"/>
    <p:sldId id="527" r:id="rId123"/>
    <p:sldId id="502" r:id="rId124"/>
    <p:sldId id="510" r:id="rId125"/>
    <p:sldId id="590" r:id="rId126"/>
    <p:sldId id="589" r:id="rId127"/>
    <p:sldId id="598" r:id="rId128"/>
    <p:sldId id="504" r:id="rId129"/>
    <p:sldId id="582" r:id="rId130"/>
    <p:sldId id="584" r:id="rId1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urpreet S. Sachdeva" initials="GSS" lastIdx="46" clrIdx="0"/>
  <p:cmAuthor id="1" name="nikkumar" initials="n" lastIdx="10" clrIdx="1"/>
  <p:cmAuthor id="2" name="gusachde" initials="GSS" lastIdx="2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22F"/>
    <a:srgbClr val="09242D"/>
    <a:srgbClr val="0A2730"/>
    <a:srgbClr val="0B2D37"/>
    <a:srgbClr val="08222A"/>
    <a:srgbClr val="0C3440"/>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2" autoAdjust="0"/>
    <p:restoredTop sz="93094" autoAdjust="0"/>
  </p:normalViewPr>
  <p:slideViewPr>
    <p:cSldViewPr>
      <p:cViewPr>
        <p:scale>
          <a:sx n="75" d="100"/>
          <a:sy n="75" d="100"/>
        </p:scale>
        <p:origin x="-1236" y="-4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53" d="100"/>
          <a:sy n="53" d="100"/>
        </p:scale>
        <p:origin x="-290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commentAuthors" Target="commentAuthor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1DA1A64-EDA4-451E-A858-112D5A5BBA06}" type="datetimeFigureOut">
              <a:rPr lang="en-US"/>
              <a:pPr>
                <a:defRPr/>
              </a:pPr>
              <a:t>7/19/2013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EFFD637-9BD9-4793-A615-8C7AA4EC6411}" type="slidenum">
              <a:rPr lang="en-US"/>
              <a:pPr>
                <a:defRPr/>
              </a:pPr>
              <a:t>‹#›</a:t>
            </a:fld>
            <a:endParaRPr lang="en-US" dirty="0"/>
          </a:p>
        </p:txBody>
      </p:sp>
    </p:spTree>
    <p:extLst>
      <p:ext uri="{BB962C8B-B14F-4D97-AF65-F5344CB8AC3E}">
        <p14:creationId xmlns:p14="http://schemas.microsoft.com/office/powerpoint/2010/main" val="30743678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837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12F1D5E0-D44A-4385-964F-8CB86F72B262}" type="slidenum">
              <a:rPr lang="en-US" smtClean="0">
                <a:solidFill>
                  <a:srgbClr val="000000"/>
                </a:solidFill>
                <a:latin typeface="Calibri" pitchFamily="34" charset="0"/>
              </a:rPr>
              <a:pPr fontAlgn="base">
                <a:spcBef>
                  <a:spcPct val="0"/>
                </a:spcBef>
                <a:spcAft>
                  <a:spcPct val="0"/>
                </a:spcAft>
                <a:defRPr/>
              </a:pPr>
              <a:t>1</a:t>
            </a:fld>
            <a:endParaRPr lang="en-US" dirty="0" smtClean="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“Legacy” we are addressing the old networking</a:t>
            </a:r>
            <a:r>
              <a:rPr lang="en-US" baseline="0" dirty="0" smtClean="0"/>
              <a:t> solution. In future slides we will call digital networking as Legacy digital networking. Also “Legacy Networking” is a reference to both Digital networking and Intersite networking. </a:t>
            </a:r>
          </a:p>
          <a:p>
            <a:r>
              <a:rPr lang="en-US" baseline="0" dirty="0" smtClean="0"/>
              <a:t>NOTE : To avoid confusion, VPIM will not be addressed as a part of “Legacy Networking” as VPIM will be used in HTTP(S) Networking as well.</a:t>
            </a:r>
            <a:endParaRPr lang="en-US" dirty="0"/>
          </a:p>
        </p:txBody>
      </p:sp>
      <p:sp>
        <p:nvSpPr>
          <p:cNvPr id="4" name="Slide Number Placeholder 3"/>
          <p:cNvSpPr>
            <a:spLocks noGrp="1"/>
          </p:cNvSpPr>
          <p:nvPr>
            <p:ph type="sldNum" sz="quarter" idx="10"/>
          </p:nvPr>
        </p:nvSpPr>
        <p:spPr/>
        <p:txBody>
          <a:bodyPr/>
          <a:lstStyle/>
          <a:p>
            <a:pPr>
              <a:defRPr/>
            </a:pPr>
            <a:fld id="{0EFFD637-9BD9-4793-A615-8C7AA4EC6411}" type="slidenum">
              <a:rPr lang="en-US" smtClean="0"/>
              <a:pPr>
                <a:defRPr/>
              </a:pPr>
              <a:t>11</a:t>
            </a:fld>
            <a:endParaRPr lang="en-US" dirty="0"/>
          </a:p>
        </p:txBody>
      </p:sp>
    </p:spTree>
    <p:extLst>
      <p:ext uri="{BB962C8B-B14F-4D97-AF65-F5344CB8AC3E}">
        <p14:creationId xmlns:p14="http://schemas.microsoft.com/office/powerpoint/2010/main" val="319165425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NOTE that </a:t>
            </a:r>
            <a:r>
              <a:rPr lang="en-US" sz="1400" dirty="0" smtClean="0">
                <a:solidFill>
                  <a:srgbClr val="FF522F"/>
                </a:solidFill>
              </a:rPr>
              <a:t>Automatic flash cut approach&lt;TBD&gt;</a:t>
            </a:r>
          </a:p>
        </p:txBody>
      </p:sp>
      <p:sp>
        <p:nvSpPr>
          <p:cNvPr id="4" name="Slide Number Placeholder 3"/>
          <p:cNvSpPr>
            <a:spLocks noGrp="1"/>
          </p:cNvSpPr>
          <p:nvPr>
            <p:ph type="sldNum" sz="quarter" idx="5"/>
          </p:nvPr>
        </p:nvSpPr>
        <p:spPr/>
        <p:txBody>
          <a:bodyPr/>
          <a:lstStyle/>
          <a:p>
            <a:pPr>
              <a:defRPr/>
            </a:pPr>
            <a:fld id="{37F0E68F-D2B1-4387-9709-D5174BF1ED43}" type="slidenum">
              <a:rPr lang="en-US" smtClean="0"/>
              <a:pPr>
                <a:defRPr/>
              </a:pPr>
              <a:t>118</a:t>
            </a:fld>
            <a:endParaRPr 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7F0E68F-D2B1-4387-9709-D5174BF1ED43}" type="slidenum">
              <a:rPr lang="en-US" smtClean="0"/>
              <a:pPr>
                <a:defRPr/>
              </a:pPr>
              <a:t>119</a:t>
            </a:fld>
            <a:endParaRPr 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7F0E68F-D2B1-4387-9709-D5174BF1ED43}" type="slidenum">
              <a:rPr lang="en-US" smtClean="0"/>
              <a:pPr>
                <a:defRPr/>
              </a:pPr>
              <a:t>120</a:t>
            </a:fld>
            <a:endParaRPr 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7F0E68F-D2B1-4387-9709-D5174BF1ED43}" type="slidenum">
              <a:rPr lang="en-US" smtClean="0"/>
              <a:pPr>
                <a:defRPr/>
              </a:pPr>
              <a:t>121</a:t>
            </a:fld>
            <a:endParaRPr 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NOTE – By complete replication we mean data of the entire network. The directly connected nodes can</a:t>
            </a:r>
            <a:r>
              <a:rPr lang="en-US" baseline="0" dirty="0" smtClean="0"/>
              <a:t> exchange data without any intermediate hops but the subsequent nodes in the network receive the data via hops and thus the entire data takes time to reach other indirect nodes in the hierarchy.</a:t>
            </a:r>
            <a:endParaRPr lang="en-US" dirty="0" smtClean="0"/>
          </a:p>
        </p:txBody>
      </p:sp>
      <p:sp>
        <p:nvSpPr>
          <p:cNvPr id="4" name="Slide Number Placeholder 3"/>
          <p:cNvSpPr>
            <a:spLocks noGrp="1"/>
          </p:cNvSpPr>
          <p:nvPr>
            <p:ph type="sldNum" sz="quarter" idx="5"/>
          </p:nvPr>
        </p:nvSpPr>
        <p:spPr/>
        <p:txBody>
          <a:bodyPr/>
          <a:lstStyle/>
          <a:p>
            <a:pPr>
              <a:defRPr/>
            </a:pPr>
            <a:fld id="{05D7F0BB-1059-45CF-8F31-D9BBA4983068}" type="slidenum">
              <a:rPr lang="en-US" smtClean="0"/>
              <a:pPr>
                <a:defRPr/>
              </a:pPr>
              <a:t>122</a:t>
            </a:fld>
            <a:endParaRPr 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F155710E-242D-45D3-8F39-78D247A6DF52}" type="slidenum">
              <a:rPr lang="en-US" smtClean="0">
                <a:latin typeface="Calibri" pitchFamily="34" charset="0"/>
              </a:rPr>
              <a:pPr fontAlgn="base">
                <a:spcBef>
                  <a:spcPct val="0"/>
                </a:spcBef>
                <a:spcAft>
                  <a:spcPct val="0"/>
                </a:spcAft>
                <a:defRPr/>
              </a:pPr>
              <a:t>123</a:t>
            </a:fld>
            <a:endParaRPr lang="en-US" dirty="0" smtClean="0">
              <a:latin typeface="Calibri"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NOTE – If there is still a need for testing migration in a lab setup, we can do a COBRAS  backup of the SMTP networked servers and restore them to a system that is configured for HTTP networking on a separate network. Such a migration scenario is not yet tested. Moreover a more sophisticated “standing migration” will come later. The migration tool is yet to be done.</a:t>
            </a:r>
            <a:endParaRPr lang="en-US" dirty="0" smtClean="0">
              <a:solidFill>
                <a:srgbClr val="FF522F"/>
              </a:solidFill>
            </a:endParaRPr>
          </a:p>
          <a:p>
            <a:endParaRPr lang="en-US" dirty="0" smtClean="0"/>
          </a:p>
        </p:txBody>
      </p:sp>
      <p:sp>
        <p:nvSpPr>
          <p:cNvPr id="4" name="Slide Number Placeholder 3"/>
          <p:cNvSpPr>
            <a:spLocks noGrp="1"/>
          </p:cNvSpPr>
          <p:nvPr>
            <p:ph type="sldNum" sz="quarter" idx="5"/>
          </p:nvPr>
        </p:nvSpPr>
        <p:spPr/>
        <p:txBody>
          <a:bodyPr/>
          <a:lstStyle/>
          <a:p>
            <a:pPr>
              <a:defRPr/>
            </a:pPr>
            <a:fld id="{37F0E68F-D2B1-4387-9709-D5174BF1ED43}" type="slidenum">
              <a:rPr lang="en-US" smtClean="0"/>
              <a:pPr>
                <a:defRPr/>
              </a:pPr>
              <a:t>126</a:t>
            </a:fld>
            <a:endParaRPr 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7E1B3548-56FA-4C6D-9952-D47835044E50}" type="slidenum">
              <a:rPr lang="en-US" smtClean="0">
                <a:latin typeface="Calibri" pitchFamily="34" charset="0"/>
              </a:rPr>
              <a:pPr fontAlgn="base">
                <a:spcBef>
                  <a:spcPct val="0"/>
                </a:spcBef>
                <a:spcAft>
                  <a:spcPct val="0"/>
                </a:spcAft>
                <a:defRPr/>
              </a:pPr>
              <a:t>128</a:t>
            </a:fld>
            <a:endParaRPr lang="en-US" dirty="0" smtClean="0">
              <a:latin typeface="Calibri" pitchFamily="34"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FFD637-9BD9-4793-A615-8C7AA4EC6411}" type="slidenum">
              <a:rPr lang="en-US" smtClean="0"/>
              <a:pPr>
                <a:defRPr/>
              </a:pPr>
              <a:t>129</a:t>
            </a:fld>
            <a:endParaRPr lang="en-US" dirty="0"/>
          </a:p>
        </p:txBody>
      </p:sp>
    </p:spTree>
    <p:extLst>
      <p:ext uri="{BB962C8B-B14F-4D97-AF65-F5344CB8AC3E}">
        <p14:creationId xmlns:p14="http://schemas.microsoft.com/office/powerpoint/2010/main" val="341233640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13724212-0B88-4038-B9DC-6208A945AACA}" type="slidenum">
              <a:rPr lang="en-US" smtClean="0">
                <a:latin typeface="Calibri" pitchFamily="34" charset="0"/>
              </a:rPr>
              <a:pPr fontAlgn="base">
                <a:spcBef>
                  <a:spcPct val="0"/>
                </a:spcBef>
                <a:spcAft>
                  <a:spcPct val="0"/>
                </a:spcAft>
                <a:defRPr/>
              </a:pPr>
              <a:t>130</a:t>
            </a:fld>
            <a:endParaRPr lang="en-US" dirty="0"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B948E207-1A8A-4C32-8348-2589E8F9F88A}" type="slidenum">
              <a:rPr lang="en-US" smtClean="0"/>
              <a:pPr>
                <a:defRPr/>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FFD637-9BD9-4793-A615-8C7AA4EC6411}" type="slidenum">
              <a:rPr lang="en-US" smtClean="0"/>
              <a:pPr>
                <a:defRPr/>
              </a:pPr>
              <a:t>14</a:t>
            </a:fld>
            <a:endParaRPr lang="en-US" dirty="0"/>
          </a:p>
        </p:txBody>
      </p:sp>
    </p:spTree>
    <p:extLst>
      <p:ext uri="{BB962C8B-B14F-4D97-AF65-F5344CB8AC3E}">
        <p14:creationId xmlns:p14="http://schemas.microsoft.com/office/powerpoint/2010/main" val="3191654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349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9F2175F5-2566-4AB8-8730-B91C99ADA749}" type="slidenum">
              <a:rPr lang="en-US" smtClean="0">
                <a:latin typeface="Calibri" pitchFamily="34" charset="0"/>
              </a:rPr>
              <a:pPr fontAlgn="base">
                <a:spcBef>
                  <a:spcPct val="0"/>
                </a:spcBef>
                <a:spcAft>
                  <a:spcPct val="0"/>
                </a:spcAft>
                <a:defRPr/>
              </a:pPr>
              <a:t>15</a:t>
            </a:fld>
            <a:endParaRPr lang="en-US" dirty="0"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451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22E42518-2FD4-4228-9482-A1037EBC62B9}" type="slidenum">
              <a:rPr lang="en-US" smtClean="0">
                <a:latin typeface="Calibri" pitchFamily="34" charset="0"/>
              </a:rPr>
              <a:pPr fontAlgn="base">
                <a:spcBef>
                  <a:spcPct val="0"/>
                </a:spcBef>
                <a:spcAft>
                  <a:spcPct val="0"/>
                </a:spcAft>
                <a:defRPr/>
              </a:pPr>
              <a:t>16</a:t>
            </a:fld>
            <a:endParaRPr lang="en-US" dirty="0"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NOTE that </a:t>
            </a:r>
            <a:r>
              <a:rPr lang="en-US" sz="1200" dirty="0" smtClean="0">
                <a:solidFill>
                  <a:srgbClr val="FF522F"/>
                </a:solidFill>
              </a:rPr>
              <a:t>nested lists within distribution lists cannot exceed 20. </a:t>
            </a:r>
          </a:p>
          <a:p>
            <a:endParaRPr lang="en-US" dirty="0" smtClean="0"/>
          </a:p>
        </p:txBody>
      </p:sp>
      <p:sp>
        <p:nvSpPr>
          <p:cNvPr id="4" name="Slide Number Placeholder 3"/>
          <p:cNvSpPr>
            <a:spLocks noGrp="1"/>
          </p:cNvSpPr>
          <p:nvPr>
            <p:ph type="sldNum" sz="quarter" idx="5"/>
          </p:nvPr>
        </p:nvSpPr>
        <p:spPr/>
        <p:txBody>
          <a:bodyPr/>
          <a:lstStyle/>
          <a:p>
            <a:pPr>
              <a:defRPr/>
            </a:pPr>
            <a:fld id="{9D642237-0941-4D5D-BE20-91EE1D59DF02}" type="slidenum">
              <a:rPr lang="en-US" smtClean="0"/>
              <a:pPr>
                <a:defRPr/>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3782A46-0701-485D-8602-E4DF3A12C45A}" type="slidenum">
              <a:rPr lang="en-US" smtClean="0"/>
              <a:pPr>
                <a:defRPr/>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3782A46-0701-485D-8602-E4DF3A12C45A}" type="slidenum">
              <a:rPr lang="en-US" smtClean="0"/>
              <a:pPr>
                <a:defRPr/>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41CFBEF2-52FB-4945-B820-57C919197A7B}" type="slidenum">
              <a:rPr lang="en-US" smtClean="0"/>
              <a:pPr>
                <a:defRPr/>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8B56007-9346-4172-B736-F9D8A1FB65F2}" type="slidenum">
              <a:rPr lang="en-US" smtClean="0">
                <a:latin typeface="Calibri" pitchFamily="34" charset="0"/>
              </a:rPr>
              <a:pPr fontAlgn="base">
                <a:spcBef>
                  <a:spcPct val="0"/>
                </a:spcBef>
                <a:spcAft>
                  <a:spcPct val="0"/>
                </a:spcAft>
                <a:defRPr/>
              </a:pPr>
              <a:t>21</a:t>
            </a:fld>
            <a:endParaRPr lang="en-US" dirty="0"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3" rIns="91404" bIns="45703" anchor="b"/>
          <a:lstStyle>
            <a:lvl1pPr defTabSz="928688" eaLnBrk="0" hangingPunct="0">
              <a:defRPr>
                <a:solidFill>
                  <a:schemeClr val="tx1"/>
                </a:solidFill>
                <a:latin typeface="Arial" charset="0"/>
                <a:cs typeface="Arial" charset="0"/>
              </a:defRPr>
            </a:lvl1pPr>
            <a:lvl2pPr marL="742950" indent="-285750" defTabSz="928688" eaLnBrk="0" hangingPunct="0">
              <a:defRPr>
                <a:solidFill>
                  <a:schemeClr val="tx1"/>
                </a:solidFill>
                <a:latin typeface="Arial" charset="0"/>
                <a:cs typeface="Arial" charset="0"/>
              </a:defRPr>
            </a:lvl2pPr>
            <a:lvl3pPr marL="1143000" indent="-228600" defTabSz="928688" eaLnBrk="0" hangingPunct="0">
              <a:defRPr>
                <a:solidFill>
                  <a:schemeClr val="tx1"/>
                </a:solidFill>
                <a:latin typeface="Arial" charset="0"/>
                <a:cs typeface="Arial" charset="0"/>
              </a:defRPr>
            </a:lvl3pPr>
            <a:lvl4pPr marL="1600200" indent="-228600" defTabSz="928688" eaLnBrk="0" hangingPunct="0">
              <a:defRPr>
                <a:solidFill>
                  <a:schemeClr val="tx1"/>
                </a:solidFill>
                <a:latin typeface="Arial" charset="0"/>
                <a:cs typeface="Arial" charset="0"/>
              </a:defRPr>
            </a:lvl4pPr>
            <a:lvl5pPr marL="2057400" indent="-228600" defTabSz="928688" eaLnBrk="0" hangingPunct="0">
              <a:defRPr>
                <a:solidFill>
                  <a:schemeClr val="tx1"/>
                </a:solidFill>
                <a:latin typeface="Arial" charset="0"/>
                <a:cs typeface="Arial" charset="0"/>
              </a:defRPr>
            </a:lvl5pPr>
            <a:lvl6pPr marL="2514600" indent="-228600" defTabSz="928688" eaLnBrk="0" fontAlgn="base" hangingPunct="0">
              <a:spcBef>
                <a:spcPct val="0"/>
              </a:spcBef>
              <a:spcAft>
                <a:spcPct val="0"/>
              </a:spcAft>
              <a:defRPr>
                <a:solidFill>
                  <a:schemeClr val="tx1"/>
                </a:solidFill>
                <a:latin typeface="Arial" charset="0"/>
                <a:cs typeface="Arial" charset="0"/>
              </a:defRPr>
            </a:lvl6pPr>
            <a:lvl7pPr marL="2971800" indent="-228600" defTabSz="928688" eaLnBrk="0" fontAlgn="base" hangingPunct="0">
              <a:spcBef>
                <a:spcPct val="0"/>
              </a:spcBef>
              <a:spcAft>
                <a:spcPct val="0"/>
              </a:spcAft>
              <a:defRPr>
                <a:solidFill>
                  <a:schemeClr val="tx1"/>
                </a:solidFill>
                <a:latin typeface="Arial" charset="0"/>
                <a:cs typeface="Arial" charset="0"/>
              </a:defRPr>
            </a:lvl7pPr>
            <a:lvl8pPr marL="3429000" indent="-228600" defTabSz="928688" eaLnBrk="0" fontAlgn="base" hangingPunct="0">
              <a:spcBef>
                <a:spcPct val="0"/>
              </a:spcBef>
              <a:spcAft>
                <a:spcPct val="0"/>
              </a:spcAft>
              <a:defRPr>
                <a:solidFill>
                  <a:schemeClr val="tx1"/>
                </a:solidFill>
                <a:latin typeface="Arial" charset="0"/>
                <a:cs typeface="Arial" charset="0"/>
              </a:defRPr>
            </a:lvl8pPr>
            <a:lvl9pPr marL="3886200" indent="-228600" defTabSz="928688" eaLnBrk="0" fontAlgn="base" hangingPunct="0">
              <a:spcBef>
                <a:spcPct val="0"/>
              </a:spcBef>
              <a:spcAft>
                <a:spcPct val="0"/>
              </a:spcAft>
              <a:defRPr>
                <a:solidFill>
                  <a:schemeClr val="tx1"/>
                </a:solidFill>
                <a:latin typeface="Arial" charset="0"/>
                <a:cs typeface="Arial" charset="0"/>
              </a:defRPr>
            </a:lvl9pPr>
          </a:lstStyle>
          <a:p>
            <a:pPr algn="r" eaLnBrk="1" hangingPunct="1"/>
            <a:fld id="{CF48512A-A5AE-4194-A272-CB1B5B675422}" type="slidenum">
              <a:rPr lang="en-US" sz="3000" b="1">
                <a:solidFill>
                  <a:srgbClr val="000000"/>
                </a:solidFill>
                <a:ea typeface="MS PGothic" pitchFamily="34" charset="-128"/>
              </a:rPr>
              <a:pPr algn="r" eaLnBrk="1" hangingPunct="1"/>
              <a:t>2</a:t>
            </a:fld>
            <a:endParaRPr lang="en-US" sz="3000" b="1" dirty="0">
              <a:solidFill>
                <a:srgbClr val="000000"/>
              </a:solidFill>
              <a:ea typeface="MS PGothic" pitchFamily="34" charset="-128"/>
            </a:endParaRPr>
          </a:p>
        </p:txBody>
      </p:sp>
      <p:sp>
        <p:nvSpPr>
          <p:cNvPr id="129027" name="Rectangle 11"/>
          <p:cNvSpPr txBox="1">
            <a:spLocks noGrp="1" noChangeArrowheads="1"/>
          </p:cNvSpPr>
          <p:nvPr/>
        </p:nvSpPr>
        <p:spPr bwMode="auto">
          <a:xfrm>
            <a:off x="5800725" y="8537575"/>
            <a:ext cx="79533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489" tIns="0" rIns="18489" bIns="0" anchor="b"/>
          <a:lstStyle>
            <a:lvl1pPr defTabSz="901700" eaLnBrk="0" hangingPunct="0">
              <a:defRPr>
                <a:solidFill>
                  <a:schemeClr val="tx1"/>
                </a:solidFill>
                <a:latin typeface="Arial" charset="0"/>
                <a:cs typeface="Arial" charset="0"/>
              </a:defRPr>
            </a:lvl1pPr>
            <a:lvl2pPr marL="742950" indent="-285750" defTabSz="901700" eaLnBrk="0" hangingPunct="0">
              <a:defRPr>
                <a:solidFill>
                  <a:schemeClr val="tx1"/>
                </a:solidFill>
                <a:latin typeface="Arial" charset="0"/>
                <a:cs typeface="Arial" charset="0"/>
              </a:defRPr>
            </a:lvl2pPr>
            <a:lvl3pPr marL="1143000" indent="-228600" defTabSz="901700" eaLnBrk="0" hangingPunct="0">
              <a:defRPr>
                <a:solidFill>
                  <a:schemeClr val="tx1"/>
                </a:solidFill>
                <a:latin typeface="Arial" charset="0"/>
                <a:cs typeface="Arial" charset="0"/>
              </a:defRPr>
            </a:lvl3pPr>
            <a:lvl4pPr marL="1600200" indent="-228600" defTabSz="901700" eaLnBrk="0" hangingPunct="0">
              <a:defRPr>
                <a:solidFill>
                  <a:schemeClr val="tx1"/>
                </a:solidFill>
                <a:latin typeface="Arial" charset="0"/>
                <a:cs typeface="Arial" charset="0"/>
              </a:defRPr>
            </a:lvl4pPr>
            <a:lvl5pPr marL="2057400" indent="-228600" defTabSz="901700" eaLnBrk="0" hangingPunct="0">
              <a:defRPr>
                <a:solidFill>
                  <a:schemeClr val="tx1"/>
                </a:solidFill>
                <a:latin typeface="Arial" charset="0"/>
                <a:cs typeface="Arial" charset="0"/>
              </a:defRPr>
            </a:lvl5pPr>
            <a:lvl6pPr marL="2514600" indent="-228600" defTabSz="901700" eaLnBrk="0" fontAlgn="base" hangingPunct="0">
              <a:spcBef>
                <a:spcPct val="0"/>
              </a:spcBef>
              <a:spcAft>
                <a:spcPct val="0"/>
              </a:spcAft>
              <a:defRPr>
                <a:solidFill>
                  <a:schemeClr val="tx1"/>
                </a:solidFill>
                <a:latin typeface="Arial" charset="0"/>
                <a:cs typeface="Arial" charset="0"/>
              </a:defRPr>
            </a:lvl6pPr>
            <a:lvl7pPr marL="2971800" indent="-228600" defTabSz="901700" eaLnBrk="0" fontAlgn="base" hangingPunct="0">
              <a:spcBef>
                <a:spcPct val="0"/>
              </a:spcBef>
              <a:spcAft>
                <a:spcPct val="0"/>
              </a:spcAft>
              <a:defRPr>
                <a:solidFill>
                  <a:schemeClr val="tx1"/>
                </a:solidFill>
                <a:latin typeface="Arial" charset="0"/>
                <a:cs typeface="Arial" charset="0"/>
              </a:defRPr>
            </a:lvl7pPr>
            <a:lvl8pPr marL="3429000" indent="-228600" defTabSz="901700" eaLnBrk="0" fontAlgn="base" hangingPunct="0">
              <a:spcBef>
                <a:spcPct val="0"/>
              </a:spcBef>
              <a:spcAft>
                <a:spcPct val="0"/>
              </a:spcAft>
              <a:defRPr>
                <a:solidFill>
                  <a:schemeClr val="tx1"/>
                </a:solidFill>
                <a:latin typeface="Arial" charset="0"/>
                <a:cs typeface="Arial" charset="0"/>
              </a:defRPr>
            </a:lvl8pPr>
            <a:lvl9pPr marL="3886200" indent="-228600" defTabSz="901700" eaLnBrk="0" fontAlgn="base" hangingPunct="0">
              <a:spcBef>
                <a:spcPct val="0"/>
              </a:spcBef>
              <a:spcAft>
                <a:spcPct val="0"/>
              </a:spcAft>
              <a:defRPr>
                <a:solidFill>
                  <a:schemeClr val="tx1"/>
                </a:solidFill>
                <a:latin typeface="Arial" charset="0"/>
                <a:cs typeface="Arial" charset="0"/>
              </a:defRPr>
            </a:lvl9pPr>
          </a:lstStyle>
          <a:p>
            <a:pPr algn="r" eaLnBrk="1" hangingPunct="1"/>
            <a:fld id="{C2C9DA1F-09DD-4A8A-A558-2A67C95445DA}" type="slidenum">
              <a:rPr lang="en-GB" sz="800" b="1">
                <a:solidFill>
                  <a:srgbClr val="000000"/>
                </a:solidFill>
                <a:ea typeface="MS PGothic" pitchFamily="34" charset="-128"/>
              </a:rPr>
              <a:pPr algn="r" eaLnBrk="1" hangingPunct="1"/>
              <a:t>2</a:t>
            </a:fld>
            <a:endParaRPr lang="en-GB" sz="800" b="1" dirty="0">
              <a:solidFill>
                <a:srgbClr val="000000"/>
              </a:solidFill>
              <a:ea typeface="MS PGothic" pitchFamily="34" charset="-128"/>
            </a:endParaRPr>
          </a:p>
        </p:txBody>
      </p:sp>
      <p:sp>
        <p:nvSpPr>
          <p:cNvPr id="129028" name="Rectangle 2"/>
          <p:cNvSpPr>
            <a:spLocks noGrp="1" noRot="1" noChangeAspect="1" noChangeArrowheads="1" noTextEdit="1"/>
          </p:cNvSpPr>
          <p:nvPr>
            <p:ph type="sldImg"/>
          </p:nvPr>
        </p:nvSpPr>
        <p:spPr bwMode="auto">
          <a:xfrm>
            <a:off x="842963" y="242888"/>
            <a:ext cx="5229225" cy="3922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dirty="0" smtClean="0">
              <a:ea typeface="MS PGothic"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8B56007-9346-4172-B736-F9D8A1FB65F2}" type="slidenum">
              <a:rPr lang="en-US" smtClean="0">
                <a:latin typeface="Calibri" pitchFamily="34" charset="0"/>
              </a:rPr>
              <a:pPr fontAlgn="base">
                <a:spcBef>
                  <a:spcPct val="0"/>
                </a:spcBef>
                <a:spcAft>
                  <a:spcPct val="0"/>
                </a:spcAft>
                <a:defRPr/>
              </a:pPr>
              <a:t>25</a:t>
            </a:fld>
            <a:endParaRPr lang="en-US" dirty="0"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451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397AE25A-CBC2-43EF-A437-9700A8B53679}" type="slidenum">
              <a:rPr lang="en-US" smtClean="0">
                <a:latin typeface="Calibri" pitchFamily="34" charset="0"/>
              </a:rPr>
              <a:pPr fontAlgn="base">
                <a:spcBef>
                  <a:spcPct val="0"/>
                </a:spcBef>
                <a:spcAft>
                  <a:spcPct val="0"/>
                </a:spcAft>
                <a:defRPr/>
              </a:pPr>
              <a:t>26</a:t>
            </a:fld>
            <a:endParaRPr lang="en-US" dirty="0"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Every node in</a:t>
            </a:r>
            <a:r>
              <a:rPr lang="en-US" baseline="0" dirty="0" smtClean="0"/>
              <a:t> the network </a:t>
            </a:r>
            <a:r>
              <a:rPr lang="en-US" dirty="0" smtClean="0"/>
              <a:t>is connected </a:t>
            </a:r>
            <a:r>
              <a:rPr lang="en-US" baseline="0" dirty="0" smtClean="0"/>
              <a:t>over HTTP(S) Networking.</a:t>
            </a:r>
            <a:endParaRPr lang="en-US" dirty="0" smtClean="0"/>
          </a:p>
        </p:txBody>
      </p:sp>
      <p:sp>
        <p:nvSpPr>
          <p:cNvPr id="6349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461F22EF-3931-4F6E-8565-941E6D168B01}" type="slidenum">
              <a:rPr lang="en-US" smtClean="0">
                <a:latin typeface="Calibri" pitchFamily="34" charset="0"/>
              </a:rPr>
              <a:pPr fontAlgn="base">
                <a:spcBef>
                  <a:spcPct val="0"/>
                </a:spcBef>
                <a:spcAft>
                  <a:spcPct val="0"/>
                </a:spcAft>
                <a:defRPr/>
              </a:pPr>
              <a:t>27</a:t>
            </a:fld>
            <a:endParaRPr lang="en-US" dirty="0"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Note that VPIM servers can be connected in the network as well. The</a:t>
            </a:r>
            <a:r>
              <a:rPr lang="en-US" baseline="0" dirty="0" smtClean="0"/>
              <a:t> node with which a VPIM server is connected is the VPIM bridgehead for the network.</a:t>
            </a:r>
            <a:endParaRPr lang="en-US" dirty="0" smtClean="0"/>
          </a:p>
        </p:txBody>
      </p:sp>
      <p:sp>
        <p:nvSpPr>
          <p:cNvPr id="6349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461F22EF-3931-4F6E-8565-941E6D168B01}" type="slidenum">
              <a:rPr lang="en-US" smtClean="0">
                <a:latin typeface="Calibri" pitchFamily="34" charset="0"/>
              </a:rPr>
              <a:pPr fontAlgn="base">
                <a:spcBef>
                  <a:spcPct val="0"/>
                </a:spcBef>
                <a:spcAft>
                  <a:spcPct val="0"/>
                </a:spcAft>
                <a:defRPr/>
              </a:pPr>
              <a:t>28</a:t>
            </a:fld>
            <a:endParaRPr lang="en-US" dirty="0" smtClean="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349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F4CD88F8-4E08-4324-916E-DCE7E275C45C}" type="slidenum">
              <a:rPr lang="en-US" smtClean="0">
                <a:latin typeface="Calibri" pitchFamily="34" charset="0"/>
              </a:rPr>
              <a:pPr fontAlgn="base">
                <a:spcBef>
                  <a:spcPct val="0"/>
                </a:spcBef>
                <a:spcAft>
                  <a:spcPct val="0"/>
                </a:spcAft>
                <a:defRPr/>
              </a:pPr>
              <a:t>29</a:t>
            </a:fld>
            <a:endParaRPr lang="en-US" dirty="0"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dirty="0" smtClean="0">
                <a:solidFill>
                  <a:srgbClr val="FF522F"/>
                </a:solidFill>
              </a:rPr>
              <a:t>NOTE that VPIM networking can be used</a:t>
            </a:r>
            <a:r>
              <a:rPr lang="en-US" baseline="0" dirty="0" smtClean="0">
                <a:solidFill>
                  <a:srgbClr val="FF522F"/>
                </a:solidFill>
              </a:rPr>
              <a:t> simultaneously with HTTP(S) Networking.</a:t>
            </a:r>
            <a:endParaRPr lang="en-US" dirty="0" smtClean="0">
              <a:latin typeface="+mn-lt"/>
              <a:sym typeface="Wingdings" pitchFamily="2" charset="2"/>
            </a:endParaRPr>
          </a:p>
        </p:txBody>
      </p:sp>
      <p:sp>
        <p:nvSpPr>
          <p:cNvPr id="6349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FF1BF527-AB77-49C7-95A4-CD8BBF762985}" type="slidenum">
              <a:rPr lang="en-US" smtClean="0">
                <a:latin typeface="Calibri" pitchFamily="34" charset="0"/>
              </a:rPr>
              <a:pPr fontAlgn="base">
                <a:spcBef>
                  <a:spcPct val="0"/>
                </a:spcBef>
                <a:spcAft>
                  <a:spcPct val="0"/>
                </a:spcAft>
                <a:defRPr/>
              </a:pPr>
              <a:t>30</a:t>
            </a:fld>
            <a:endParaRPr lang="en-US" dirty="0" smtClean="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44F7F1AF-8497-4C86-B3A2-1AE4EA87173F}" type="slidenum">
              <a:rPr lang="en-US" smtClean="0">
                <a:latin typeface="Calibri" pitchFamily="34" charset="0"/>
              </a:rPr>
              <a:pPr fontAlgn="base">
                <a:spcBef>
                  <a:spcPct val="0"/>
                </a:spcBef>
                <a:spcAft>
                  <a:spcPct val="0"/>
                </a:spcAft>
                <a:defRPr/>
              </a:pPr>
              <a:t>31</a:t>
            </a:fld>
            <a:endParaRPr lang="en-US" dirty="0" smtClean="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Every Unity Connection box has a FeedReader and a feeder. The FeedReader has 2 subtasks as Directory synchronizer and Voicename synchronizer.</a:t>
            </a:r>
          </a:p>
          <a:p>
            <a:r>
              <a:rPr lang="en-US" dirty="0" smtClean="0"/>
              <a:t>NOTE that FeedReader may</a:t>
            </a:r>
            <a:r>
              <a:rPr lang="en-US" baseline="0" dirty="0" smtClean="0"/>
              <a:t> also be referred as Reader for simplicity</a:t>
            </a:r>
            <a:endParaRPr lang="en-US" dirty="0" smtClean="0"/>
          </a:p>
        </p:txBody>
      </p:sp>
      <p:sp>
        <p:nvSpPr>
          <p:cNvPr id="4" name="Slide Number Placeholder 3"/>
          <p:cNvSpPr>
            <a:spLocks noGrp="1"/>
          </p:cNvSpPr>
          <p:nvPr>
            <p:ph type="sldNum" sz="quarter" idx="5"/>
          </p:nvPr>
        </p:nvSpPr>
        <p:spPr/>
        <p:txBody>
          <a:bodyPr/>
          <a:lstStyle/>
          <a:p>
            <a:pPr>
              <a:defRPr/>
            </a:pPr>
            <a:fld id="{346BB3AD-B1A5-4466-915B-4DFF12AB123C}" type="slidenum">
              <a:rPr lang="en-US" smtClean="0"/>
              <a:pPr>
                <a:defRPr/>
              </a:pPr>
              <a:t>32</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Every Unity Connection box has a FeedReader and a feeder. The FeedReader fetches (requests) data and Feeder feeds(responds) data.</a:t>
            </a:r>
          </a:p>
        </p:txBody>
      </p:sp>
      <p:sp>
        <p:nvSpPr>
          <p:cNvPr id="4" name="Slide Number Placeholder 3"/>
          <p:cNvSpPr>
            <a:spLocks noGrp="1"/>
          </p:cNvSpPr>
          <p:nvPr>
            <p:ph type="sldNum" sz="quarter" idx="5"/>
          </p:nvPr>
        </p:nvSpPr>
        <p:spPr/>
        <p:txBody>
          <a:bodyPr/>
          <a:lstStyle/>
          <a:p>
            <a:pPr>
              <a:defRPr/>
            </a:pPr>
            <a:fld id="{DC47E695-E2A5-481C-860F-3D2416D0DC29}" type="slidenum">
              <a:rPr lang="en-US" smtClean="0"/>
              <a:pPr>
                <a:defRPr/>
              </a:pPr>
              <a:t>33</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B624957C-5777-4E61-8E9C-51AEA7DF84E1}" type="slidenum">
              <a:rPr lang="en-US" smtClean="0"/>
              <a:pPr>
                <a:defRPr/>
              </a:pPr>
              <a:t>34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93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B03244C6-50E1-4D06-A7F9-50E0EA19A43D}" type="slidenum">
              <a:rPr lang="en-US" smtClean="0">
                <a:latin typeface="Calibri" pitchFamily="34" charset="0"/>
              </a:rPr>
              <a:pPr fontAlgn="base">
                <a:spcBef>
                  <a:spcPct val="0"/>
                </a:spcBef>
                <a:spcAft>
                  <a:spcPct val="0"/>
                </a:spcAft>
                <a:defRPr/>
              </a:pPr>
              <a:t>3</a:t>
            </a:fld>
            <a:endParaRPr lang="en-US" dirty="0"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349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AC94D623-D236-4D36-A680-4C9288DC4D7B}" type="slidenum">
              <a:rPr lang="en-US" smtClean="0">
                <a:latin typeface="Calibri" pitchFamily="34" charset="0"/>
              </a:rPr>
              <a:pPr fontAlgn="base">
                <a:spcBef>
                  <a:spcPct val="0"/>
                </a:spcBef>
                <a:spcAft>
                  <a:spcPct val="0"/>
                </a:spcAft>
                <a:defRPr/>
              </a:pPr>
              <a:t>35</a:t>
            </a:fld>
            <a:endParaRPr lang="en-US" dirty="0" smtClean="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349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A01F1706-3977-4361-B2C3-334F7BAD78F9}" type="slidenum">
              <a:rPr lang="en-US" smtClean="0">
                <a:latin typeface="Calibri" pitchFamily="34" charset="0"/>
              </a:rPr>
              <a:pPr fontAlgn="base">
                <a:spcBef>
                  <a:spcPct val="0"/>
                </a:spcBef>
                <a:spcAft>
                  <a:spcPct val="0"/>
                </a:spcAft>
                <a:defRPr/>
              </a:pPr>
              <a:t>36</a:t>
            </a:fld>
            <a:endParaRPr lang="en-US" dirty="0" smtClean="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synchronization</a:t>
            </a:r>
            <a:r>
              <a:rPr lang="en-US" baseline="0" dirty="0" smtClean="0"/>
              <a:t> happens via the mediator in HTTP(S) Networking. A directly connected node fetches data of the farther and indirectly connected nodes via the mediator for that sub-network</a:t>
            </a:r>
            <a:endParaRPr lang="en-US" dirty="0" smtClean="0"/>
          </a:p>
        </p:txBody>
      </p:sp>
      <p:sp>
        <p:nvSpPr>
          <p:cNvPr id="6349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11D3CD90-1C26-4B0F-8280-AAED01ED19E9}" type="slidenum">
              <a:rPr lang="en-US" smtClean="0">
                <a:latin typeface="Calibri" pitchFamily="34" charset="0"/>
              </a:rPr>
              <a:pPr fontAlgn="base">
                <a:spcBef>
                  <a:spcPct val="0"/>
                </a:spcBef>
                <a:spcAft>
                  <a:spcPct val="0"/>
                </a:spcAft>
                <a:defRPr/>
              </a:pPr>
              <a:t>37</a:t>
            </a:fld>
            <a:endParaRPr lang="en-US" dirty="0" smtClean="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21CB666E-0F06-4B62-B66C-DE3403463F9F}" type="slidenum">
              <a:rPr lang="en-US" smtClean="0">
                <a:latin typeface="Calibri" pitchFamily="34" charset="0"/>
              </a:rPr>
              <a:pPr fontAlgn="base">
                <a:spcBef>
                  <a:spcPct val="0"/>
                </a:spcBef>
                <a:spcAft>
                  <a:spcPct val="0"/>
                </a:spcAft>
                <a:defRPr/>
              </a:pPr>
              <a:t>39</a:t>
            </a:fld>
            <a:endParaRPr lang="en-US" dirty="0" smtClean="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aseline="0" dirty="0" smtClean="0"/>
              <a:t>Un-joining in a busy network is not recommended as a lot of calls might then produce NDR’s due to inaccessibility of users from the un-joined node. It is better to un-join in off-peak hours.</a:t>
            </a:r>
            <a:endParaRPr lang="en-US" dirty="0" smtClean="0"/>
          </a:p>
        </p:txBody>
      </p:sp>
      <p:sp>
        <p:nvSpPr>
          <p:cNvPr id="6349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F6BAA243-B093-4C94-9B25-E25AFB5EB402}" type="slidenum">
              <a:rPr lang="en-US" smtClean="0">
                <a:latin typeface="Calibri" pitchFamily="34" charset="0"/>
              </a:rPr>
              <a:pPr fontAlgn="base">
                <a:spcBef>
                  <a:spcPct val="0"/>
                </a:spcBef>
                <a:spcAft>
                  <a:spcPct val="0"/>
                </a:spcAft>
                <a:defRPr/>
              </a:pPr>
              <a:t>40</a:t>
            </a:fld>
            <a:endParaRPr lang="en-US" dirty="0" smtClean="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ym typeface="Wingdings" pitchFamily="2" charset="2"/>
              </a:rPr>
              <a:t>NOTE that “Manual Link” is not supported anymore unlike</a:t>
            </a:r>
            <a:r>
              <a:rPr lang="en-US" sz="1200" baseline="0" dirty="0" smtClean="0">
                <a:sym typeface="Wingdings" pitchFamily="2" charset="2"/>
              </a:rPr>
              <a:t> legacy networking</a:t>
            </a:r>
            <a:r>
              <a:rPr lang="en-US" sz="1200" dirty="0" smtClean="0">
                <a:sym typeface="Wingdings" pitchFamily="2" charset="2"/>
              </a:rPr>
              <a:t>.</a:t>
            </a:r>
          </a:p>
        </p:txBody>
      </p:sp>
      <p:sp>
        <p:nvSpPr>
          <p:cNvPr id="4" name="Slide Number Placeholder 3"/>
          <p:cNvSpPr>
            <a:spLocks noGrp="1"/>
          </p:cNvSpPr>
          <p:nvPr>
            <p:ph type="sldNum" sz="quarter" idx="5"/>
          </p:nvPr>
        </p:nvSpPr>
        <p:spPr/>
        <p:txBody>
          <a:bodyPr/>
          <a:lstStyle/>
          <a:p>
            <a:pPr>
              <a:defRPr/>
            </a:pPr>
            <a:fld id="{520BB784-2DE3-42E2-B69F-05A5C1D07C5D}" type="slidenum">
              <a:rPr lang="en-US" smtClean="0"/>
              <a:pPr>
                <a:defRPr/>
              </a:pPr>
              <a:t>43</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32A33A8-D35F-4CCE-AB92-10E051D9B496}" type="slidenum">
              <a:rPr lang="en-US" smtClean="0"/>
              <a:pPr>
                <a:defRPr/>
              </a:pPr>
              <a:t>44</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787466BF-5BCE-4F09-AEF5-9EF33E65B332}" type="slidenum">
              <a:rPr lang="en-US" smtClean="0">
                <a:latin typeface="Calibri" pitchFamily="34" charset="0"/>
              </a:rPr>
              <a:pPr fontAlgn="base">
                <a:spcBef>
                  <a:spcPct val="0"/>
                </a:spcBef>
                <a:spcAft>
                  <a:spcPct val="0"/>
                </a:spcAft>
                <a:defRPr/>
              </a:pPr>
              <a:t>45</a:t>
            </a:fld>
            <a:endParaRPr lang="en-US" dirty="0" smtClean="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5C87697-EC3D-497A-BD71-8BB26A847095}" type="slidenum">
              <a:rPr lang="en-US" smtClean="0"/>
              <a:pPr>
                <a:defRPr/>
              </a:pPr>
              <a:t>47</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B70A3FF9-57BC-425A-B542-B982121F4A69}" type="slidenum">
              <a:rPr lang="en-US" smtClean="0"/>
              <a:pPr>
                <a:defRPr/>
              </a:pPr>
              <a:t>48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93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2D9258B5-B960-43D7-99CE-EEACCBD7CBFD}" type="slidenum">
              <a:rPr lang="en-US" smtClean="0">
                <a:latin typeface="Calibri" pitchFamily="34" charset="0"/>
              </a:rPr>
              <a:pPr fontAlgn="base">
                <a:spcBef>
                  <a:spcPct val="0"/>
                </a:spcBef>
                <a:spcAft>
                  <a:spcPct val="0"/>
                </a:spcAft>
                <a:defRPr/>
              </a:pPr>
              <a:t>4</a:t>
            </a:fld>
            <a:endParaRPr lang="en-US" dirty="0" smtClean="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Voicenames can be stored for Users, Contacts, Distribution lists and VPIM Location.</a:t>
            </a:r>
          </a:p>
        </p:txBody>
      </p:sp>
      <p:sp>
        <p:nvSpPr>
          <p:cNvPr id="4" name="Slide Number Placeholder 3"/>
          <p:cNvSpPr>
            <a:spLocks noGrp="1"/>
          </p:cNvSpPr>
          <p:nvPr>
            <p:ph type="sldNum" sz="quarter" idx="5"/>
          </p:nvPr>
        </p:nvSpPr>
        <p:spPr/>
        <p:txBody>
          <a:bodyPr/>
          <a:lstStyle/>
          <a:p>
            <a:pPr>
              <a:defRPr/>
            </a:pPr>
            <a:fld id="{3524D873-B633-419C-8A98-EF88B276D903}" type="slidenum">
              <a:rPr lang="en-US" smtClean="0"/>
              <a:pPr>
                <a:defRPr/>
              </a:pPr>
              <a:t>49</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C60DD75-D7D0-4470-B710-11E5ACD42106}" type="slidenum">
              <a:rPr lang="en-US" smtClean="0"/>
              <a:pPr>
                <a:defRPr/>
              </a:pPr>
              <a:t>50</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Re-synchronization fetches all data from the directly</a:t>
            </a:r>
            <a:r>
              <a:rPr lang="en-US" baseline="0" dirty="0" smtClean="0"/>
              <a:t> connected location and thus it must be performed in off-peak hours.</a:t>
            </a:r>
          </a:p>
          <a:p>
            <a:r>
              <a:rPr lang="en-US" baseline="0" dirty="0" smtClean="0"/>
              <a:t>TBD – Networking guide link for clear recorded names</a:t>
            </a:r>
            <a:endParaRPr lang="en-US" dirty="0" smtClean="0"/>
          </a:p>
        </p:txBody>
      </p:sp>
      <p:sp>
        <p:nvSpPr>
          <p:cNvPr id="4" name="Slide Number Placeholder 3"/>
          <p:cNvSpPr>
            <a:spLocks noGrp="1"/>
          </p:cNvSpPr>
          <p:nvPr>
            <p:ph type="sldNum" sz="quarter" idx="5"/>
          </p:nvPr>
        </p:nvSpPr>
        <p:spPr/>
        <p:txBody>
          <a:bodyPr/>
          <a:lstStyle/>
          <a:p>
            <a:pPr>
              <a:defRPr/>
            </a:pPr>
            <a:fld id="{8335D801-C938-4566-AAB4-C3DB8452B322}" type="slidenum">
              <a:rPr lang="en-US" smtClean="0"/>
              <a:pPr>
                <a:defRPr/>
              </a:pPr>
              <a:t>54</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Note that the</a:t>
            </a:r>
            <a:r>
              <a:rPr lang="en-US" baseline="0" dirty="0" smtClean="0"/>
              <a:t> </a:t>
            </a:r>
            <a:r>
              <a:rPr lang="en-US" dirty="0" smtClean="0"/>
              <a:t>feedreader</a:t>
            </a:r>
            <a:r>
              <a:rPr lang="en-US" baseline="0" dirty="0" smtClean="0"/>
              <a:t> </a:t>
            </a:r>
            <a:r>
              <a:rPr lang="en-US" dirty="0" smtClean="0"/>
              <a:t>is a combination of 2 tasks that work</a:t>
            </a:r>
            <a:r>
              <a:rPr lang="en-US" baseline="0" dirty="0" smtClean="0"/>
              <a:t> together. One synchronizes directory objects and the other synchronizes voice names.</a:t>
            </a:r>
            <a:endParaRPr lang="en-US" dirty="0" smtClean="0"/>
          </a:p>
        </p:txBody>
      </p:sp>
      <p:sp>
        <p:nvSpPr>
          <p:cNvPr id="4" name="Slide Number Placeholder 3"/>
          <p:cNvSpPr>
            <a:spLocks noGrp="1"/>
          </p:cNvSpPr>
          <p:nvPr>
            <p:ph type="sldNum" sz="quarter" idx="5"/>
          </p:nvPr>
        </p:nvSpPr>
        <p:spPr/>
        <p:txBody>
          <a:bodyPr/>
          <a:lstStyle/>
          <a:p>
            <a:pPr>
              <a:defRPr/>
            </a:pPr>
            <a:fld id="{6E5D2F38-4356-4FE4-BB07-1025E4400FB8}" type="slidenum">
              <a:rPr lang="en-US" smtClean="0"/>
              <a:pPr>
                <a:defRPr/>
              </a:pPr>
              <a:t>55</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0C32A1C-1731-4900-8BD7-58A25015D2D0}" type="slidenum">
              <a:rPr lang="en-US" smtClean="0"/>
              <a:pPr>
                <a:defRPr/>
              </a:pPr>
              <a:t>58</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78D16B57-C859-4DC9-B977-25AB2FA110F5}" type="slidenum">
              <a:rPr lang="en-US" smtClean="0"/>
              <a:pPr>
                <a:defRPr/>
              </a:pPr>
              <a:t>59</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When we press “Sync” , immediately synchronization request pending turns up as the request is submitted to the sysagent framework for synchronization.</a:t>
            </a:r>
          </a:p>
        </p:txBody>
      </p:sp>
      <p:sp>
        <p:nvSpPr>
          <p:cNvPr id="4" name="Slide Number Placeholder 3"/>
          <p:cNvSpPr>
            <a:spLocks noGrp="1"/>
          </p:cNvSpPr>
          <p:nvPr>
            <p:ph type="sldNum" sz="quarter" idx="5"/>
          </p:nvPr>
        </p:nvSpPr>
        <p:spPr/>
        <p:txBody>
          <a:bodyPr/>
          <a:lstStyle/>
          <a:p>
            <a:pPr>
              <a:defRPr/>
            </a:pPr>
            <a:fld id="{7E8D4996-0012-4A5E-9783-B3ADC36CEEA3}" type="slidenum">
              <a:rPr lang="en-US" smtClean="0"/>
              <a:pPr>
                <a:defRPr/>
              </a:pPr>
              <a:t>60</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sym typeface="Wingdings" pitchFamily="2" charset="2"/>
              </a:rPr>
              <a:t>The stop button might not be visible if the number of objects to be synced is small and the refresh of the page is delayed. This is because Synchronization would have been done by the time page is refreshed</a:t>
            </a:r>
          </a:p>
          <a:p>
            <a:endParaRPr lang="en-US" dirty="0" smtClean="0"/>
          </a:p>
        </p:txBody>
      </p:sp>
      <p:sp>
        <p:nvSpPr>
          <p:cNvPr id="4" name="Slide Number Placeholder 3"/>
          <p:cNvSpPr>
            <a:spLocks noGrp="1"/>
          </p:cNvSpPr>
          <p:nvPr>
            <p:ph type="sldNum" sz="quarter" idx="5"/>
          </p:nvPr>
        </p:nvSpPr>
        <p:spPr/>
        <p:txBody>
          <a:bodyPr/>
          <a:lstStyle/>
          <a:p>
            <a:pPr>
              <a:defRPr/>
            </a:pPr>
            <a:fld id="{84D888E4-68F9-495E-B6DA-9E3989B5C6E2}" type="slidenum">
              <a:rPr lang="en-US" smtClean="0"/>
              <a:pPr>
                <a:defRPr/>
              </a:pPr>
              <a:t>61</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When we press “ReSync all” , immediately synchronization request pending turns up as the request is submitted to the sysagent framework for re-synchronization.</a:t>
            </a:r>
          </a:p>
        </p:txBody>
      </p:sp>
      <p:sp>
        <p:nvSpPr>
          <p:cNvPr id="4" name="Slide Number Placeholder 3"/>
          <p:cNvSpPr>
            <a:spLocks noGrp="1"/>
          </p:cNvSpPr>
          <p:nvPr>
            <p:ph type="sldNum" sz="quarter" idx="5"/>
          </p:nvPr>
        </p:nvSpPr>
        <p:spPr/>
        <p:txBody>
          <a:bodyPr/>
          <a:lstStyle/>
          <a:p>
            <a:pPr>
              <a:defRPr/>
            </a:pPr>
            <a:fld id="{691D9413-641F-402D-8271-443D2CFF7CFC}" type="slidenum">
              <a:rPr lang="en-US" smtClean="0"/>
              <a:pPr>
                <a:defRPr/>
              </a:pPr>
              <a:t>62</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When we press “Clear recorded Names” , immediately synchronization request pending turns up as the request is submitted to the sysagent framework for clearing the recorded names/Voicenames which were received from location Vm145.</a:t>
            </a:r>
          </a:p>
        </p:txBody>
      </p:sp>
      <p:sp>
        <p:nvSpPr>
          <p:cNvPr id="4" name="Slide Number Placeholder 3"/>
          <p:cNvSpPr>
            <a:spLocks noGrp="1"/>
          </p:cNvSpPr>
          <p:nvPr>
            <p:ph type="sldNum" sz="quarter" idx="5"/>
          </p:nvPr>
        </p:nvSpPr>
        <p:spPr/>
        <p:txBody>
          <a:bodyPr/>
          <a:lstStyle/>
          <a:p>
            <a:pPr>
              <a:defRPr/>
            </a:pPr>
            <a:fld id="{8DAD420F-4C9C-47B0-888B-622EC45A3158}" type="slidenum">
              <a:rPr lang="en-US" smtClean="0"/>
              <a:pPr>
                <a:defRPr/>
              </a:pPr>
              <a:t>63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93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2D9258B5-B960-43D7-99CE-EEACCBD7CBFD}" type="slidenum">
              <a:rPr lang="en-US" smtClean="0">
                <a:latin typeface="Calibri" pitchFamily="34" charset="0"/>
              </a:rPr>
              <a:pPr fontAlgn="base">
                <a:spcBef>
                  <a:spcPct val="0"/>
                </a:spcBef>
                <a:spcAft>
                  <a:spcPct val="0"/>
                </a:spcAft>
                <a:defRPr/>
              </a:pPr>
              <a:t>5</a:t>
            </a:fld>
            <a:endParaRPr lang="en-US" dirty="0" smtClean="0">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 The scheduled task runs after every 15 minutes is default setting. Also note that the first automatic synchronization happens 1 min after link.</a:t>
            </a:r>
          </a:p>
        </p:txBody>
      </p:sp>
      <p:sp>
        <p:nvSpPr>
          <p:cNvPr id="4" name="Slide Number Placeholder 3"/>
          <p:cNvSpPr>
            <a:spLocks noGrp="1"/>
          </p:cNvSpPr>
          <p:nvPr>
            <p:ph type="sldNum" sz="quarter" idx="5"/>
          </p:nvPr>
        </p:nvSpPr>
        <p:spPr/>
        <p:txBody>
          <a:bodyPr/>
          <a:lstStyle/>
          <a:p>
            <a:pPr>
              <a:defRPr/>
            </a:pPr>
            <a:fld id="{5B55A4B7-738A-4780-BAFA-14F19A61EC97}" type="slidenum">
              <a:rPr lang="en-US" smtClean="0"/>
              <a:pPr>
                <a:defRPr/>
              </a:pPr>
              <a:t>64</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local network locations here are only directly connected locations. Indirectly connected locations are not synchronized directly but via their respective HUBS.</a:t>
            </a:r>
          </a:p>
          <a:p>
            <a:r>
              <a:rPr lang="en-US" dirty="0" smtClean="0"/>
              <a:t>Also note that all automatic or manual synchronization results will be documented here in task results.</a:t>
            </a:r>
          </a:p>
        </p:txBody>
      </p:sp>
      <p:sp>
        <p:nvSpPr>
          <p:cNvPr id="4" name="Slide Number Placeholder 3"/>
          <p:cNvSpPr>
            <a:spLocks noGrp="1"/>
          </p:cNvSpPr>
          <p:nvPr>
            <p:ph type="sldNum" sz="quarter" idx="5"/>
          </p:nvPr>
        </p:nvSpPr>
        <p:spPr/>
        <p:txBody>
          <a:bodyPr/>
          <a:lstStyle/>
          <a:p>
            <a:pPr>
              <a:defRPr/>
            </a:pPr>
            <a:fld id="{3244F281-68C5-4BFC-A51F-E8A6750A0883}" type="slidenum">
              <a:rPr lang="en-US" smtClean="0"/>
              <a:pPr>
                <a:defRPr/>
              </a:pPr>
              <a:t>65</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7ECD102C-DDC8-4C41-9768-6BC0EA7954C3}" type="slidenum">
              <a:rPr lang="en-US" smtClean="0"/>
              <a:pPr>
                <a:defRPr/>
              </a:pPr>
              <a:t>66</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32A33A8-D35F-4CCE-AB92-10E051D9B496}" type="slidenum">
              <a:rPr lang="en-US" smtClean="0"/>
              <a:pPr>
                <a:defRPr/>
              </a:pPr>
              <a:t>67</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6E910BF7-B588-4A38-9699-A443C06B5235}" type="slidenum">
              <a:rPr lang="en-US" smtClean="0">
                <a:latin typeface="Calibri" pitchFamily="34" charset="0"/>
              </a:rPr>
              <a:pPr fontAlgn="base">
                <a:spcBef>
                  <a:spcPct val="0"/>
                </a:spcBef>
                <a:spcAft>
                  <a:spcPct val="0"/>
                </a:spcAft>
                <a:defRPr/>
              </a:pPr>
              <a:t>68</a:t>
            </a:fld>
            <a:endParaRPr lang="en-US" dirty="0" smtClean="0">
              <a:latin typeface="Calibri"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For</a:t>
            </a:r>
            <a:r>
              <a:rPr lang="en-US" baseline="0" dirty="0" smtClean="0"/>
              <a:t> sending messages to remote users, </a:t>
            </a:r>
            <a:r>
              <a:rPr lang="en-US" dirty="0" smtClean="0"/>
              <a:t>the partition - search space setting is necessary for messaging from Webinbox</a:t>
            </a:r>
            <a:r>
              <a:rPr lang="en-US" baseline="0" dirty="0" smtClean="0"/>
              <a:t> and TUI interface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Also note that Distributions lists are system distribution lists.</a:t>
            </a:r>
            <a:endParaRPr lang="en-US" dirty="0" smtClean="0"/>
          </a:p>
        </p:txBody>
      </p:sp>
      <p:sp>
        <p:nvSpPr>
          <p:cNvPr id="4" name="Slide Number Placeholder 3"/>
          <p:cNvSpPr>
            <a:spLocks noGrp="1"/>
          </p:cNvSpPr>
          <p:nvPr>
            <p:ph type="sldNum" sz="quarter" idx="5"/>
          </p:nvPr>
        </p:nvSpPr>
        <p:spPr/>
        <p:txBody>
          <a:bodyPr/>
          <a:lstStyle/>
          <a:p>
            <a:pPr>
              <a:defRPr/>
            </a:pPr>
            <a:fld id="{88D9FD42-4943-4F4C-BB43-C4956077A3C5}" type="slidenum">
              <a:rPr lang="en-US" smtClean="0"/>
              <a:pPr>
                <a:defRPr/>
              </a:pPr>
              <a:t>69</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D01FE14B-2057-42CA-BA52-F5BDE4697FBC}" type="slidenum">
              <a:rPr lang="en-US" smtClean="0"/>
              <a:pPr>
                <a:defRPr/>
              </a:pPr>
              <a:t>70</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32A33A8-D35F-4CCE-AB92-10E051D9B496}" type="slidenum">
              <a:rPr lang="en-US" smtClean="0"/>
              <a:pPr>
                <a:defRPr/>
              </a:pPr>
              <a:t>71</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C3FCF67-FE86-45F1-AB9B-0C672ED2EDBA}" type="slidenum">
              <a:rPr lang="en-US" smtClean="0">
                <a:latin typeface="Calibri" pitchFamily="34" charset="0"/>
              </a:rPr>
              <a:pPr fontAlgn="base">
                <a:spcBef>
                  <a:spcPct val="0"/>
                </a:spcBef>
                <a:spcAft>
                  <a:spcPct val="0"/>
                </a:spcAft>
                <a:defRPr/>
              </a:pPr>
              <a:t>72</a:t>
            </a:fld>
            <a:endParaRPr lang="en-US" dirty="0" smtClean="0">
              <a:latin typeface="Calibri"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When a node’s hardware fails , the adjoining</a:t>
            </a:r>
            <a:r>
              <a:rPr lang="en-US" baseline="0" dirty="0" smtClean="0"/>
              <a:t> nodes cannot access it. Thus to bring this failed node we have to reinstall it on a fresh machine. Also the adjoining nodes will un-join the earlier connected node which is inaccessible. Then the adjoining nodes add the newly installed node</a:t>
            </a:r>
            <a:endParaRPr lang="en-US" dirty="0" smtClean="0"/>
          </a:p>
        </p:txBody>
      </p:sp>
      <p:sp>
        <p:nvSpPr>
          <p:cNvPr id="4" name="Slide Number Placeholder 3"/>
          <p:cNvSpPr>
            <a:spLocks noGrp="1"/>
          </p:cNvSpPr>
          <p:nvPr>
            <p:ph type="sldNum" sz="quarter" idx="5"/>
          </p:nvPr>
        </p:nvSpPr>
        <p:spPr/>
        <p:txBody>
          <a:bodyPr/>
          <a:lstStyle/>
          <a:p>
            <a:pPr>
              <a:defRPr/>
            </a:pPr>
            <a:fld id="{A1CCF9FB-CEAE-47E1-9ACD-BD47458B3C25}" type="slidenum">
              <a:rPr lang="en-US" smtClean="0"/>
              <a:pPr>
                <a:defRPr/>
              </a:pPr>
              <a:t>73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93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2D9258B5-B960-43D7-99CE-EEACCBD7CBFD}" type="slidenum">
              <a:rPr lang="en-US" smtClean="0">
                <a:latin typeface="Calibri" pitchFamily="34" charset="0"/>
              </a:rPr>
              <a:pPr fontAlgn="base">
                <a:spcBef>
                  <a:spcPct val="0"/>
                </a:spcBef>
                <a:spcAft>
                  <a:spcPct val="0"/>
                </a:spcAft>
                <a:defRPr/>
              </a:pPr>
              <a:t>6</a:t>
            </a:fld>
            <a:endParaRPr lang="en-US" dirty="0" smtClean="0">
              <a:latin typeface="Calibri"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a:t>
            </a:r>
            <a:r>
              <a:rPr lang="en-US" baseline="0" dirty="0" smtClean="0"/>
              <a:t> a large topology (Say 25 nodes) the information of un-join may take time to replicate to every node. This is because synchronization (By Default) runs in every 15 minutes and so the information synchronization will take time to go to farther nodes. So in some scenarios we might see the information of the deleted node still persisting on farther nodes for a long time. The time will depend on the directory size of the deleted node.</a:t>
            </a:r>
            <a:endParaRPr lang="en-US" dirty="0" smtClean="0"/>
          </a:p>
        </p:txBody>
      </p:sp>
      <p:sp>
        <p:nvSpPr>
          <p:cNvPr id="4" name="Slide Number Placeholder 3"/>
          <p:cNvSpPr>
            <a:spLocks noGrp="1"/>
          </p:cNvSpPr>
          <p:nvPr>
            <p:ph type="sldNum" sz="quarter" idx="5"/>
          </p:nvPr>
        </p:nvSpPr>
        <p:spPr/>
        <p:txBody>
          <a:bodyPr/>
          <a:lstStyle/>
          <a:p>
            <a:pPr>
              <a:defRPr/>
            </a:pPr>
            <a:fld id="{A1CCF9FB-CEAE-47E1-9ACD-BD47458B3C25}" type="slidenum">
              <a:rPr lang="en-US" smtClean="0"/>
              <a:pPr>
                <a:defRPr/>
              </a:pPr>
              <a:t>74</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Also when “Remove self from site” is done, we remove the location triggering it from the entire network. Example – If on Vm144 we checked remove self from site then Vm144 will be removed from the network and in our example it will break the entire network since it is the Hub of the network.</a:t>
            </a:r>
          </a:p>
        </p:txBody>
      </p:sp>
      <p:sp>
        <p:nvSpPr>
          <p:cNvPr id="4" name="Slide Number Placeholder 3"/>
          <p:cNvSpPr>
            <a:spLocks noGrp="1"/>
          </p:cNvSpPr>
          <p:nvPr>
            <p:ph type="sldNum" sz="quarter" idx="5"/>
          </p:nvPr>
        </p:nvSpPr>
        <p:spPr/>
        <p:txBody>
          <a:bodyPr/>
          <a:lstStyle/>
          <a:p>
            <a:pPr>
              <a:defRPr/>
            </a:pPr>
            <a:fld id="{A1CCF9FB-CEAE-47E1-9ACD-BD47458B3C25}" type="slidenum">
              <a:rPr lang="en-US" smtClean="0"/>
              <a:pPr>
                <a:defRPr/>
              </a:pPr>
              <a:t>75</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if</a:t>
            </a:r>
            <a:r>
              <a:rPr lang="en-US" baseline="0" dirty="0" smtClean="0"/>
              <a:t> during deletion of objects if there are any errors, the task results will show the details.</a:t>
            </a:r>
            <a:endParaRPr lang="en-US" dirty="0"/>
          </a:p>
        </p:txBody>
      </p:sp>
      <p:sp>
        <p:nvSpPr>
          <p:cNvPr id="4" name="Slide Number Placeholder 3"/>
          <p:cNvSpPr>
            <a:spLocks noGrp="1"/>
          </p:cNvSpPr>
          <p:nvPr>
            <p:ph type="sldNum" sz="quarter" idx="10"/>
          </p:nvPr>
        </p:nvSpPr>
        <p:spPr/>
        <p:txBody>
          <a:bodyPr/>
          <a:lstStyle/>
          <a:p>
            <a:pPr>
              <a:defRPr/>
            </a:pPr>
            <a:fld id="{0EFFD637-9BD9-4793-A615-8C7AA4EC6411}" type="slidenum">
              <a:rPr lang="en-US" smtClean="0"/>
              <a:pPr>
                <a:defRPr/>
              </a:pPr>
              <a:t>77</a:t>
            </a:fld>
            <a:endParaRPr lang="en-US" dirty="0"/>
          </a:p>
        </p:txBody>
      </p:sp>
    </p:spTree>
    <p:extLst>
      <p:ext uri="{BB962C8B-B14F-4D97-AF65-F5344CB8AC3E}">
        <p14:creationId xmlns:p14="http://schemas.microsoft.com/office/powerpoint/2010/main" val="23956668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recommended to keep this</a:t>
            </a:r>
            <a:r>
              <a:rPr lang="en-US" baseline="0" dirty="0" smtClean="0"/>
              <a:t> task scheduled for 10Pm in the night as that is when the call load on unity Connection is low due to off hours in office.</a:t>
            </a:r>
            <a:endParaRPr lang="en-US" dirty="0"/>
          </a:p>
        </p:txBody>
      </p:sp>
      <p:sp>
        <p:nvSpPr>
          <p:cNvPr id="4" name="Slide Number Placeholder 3"/>
          <p:cNvSpPr>
            <a:spLocks noGrp="1"/>
          </p:cNvSpPr>
          <p:nvPr>
            <p:ph type="sldNum" sz="quarter" idx="10"/>
          </p:nvPr>
        </p:nvSpPr>
        <p:spPr/>
        <p:txBody>
          <a:bodyPr/>
          <a:lstStyle/>
          <a:p>
            <a:pPr>
              <a:defRPr/>
            </a:pPr>
            <a:fld id="{0EFFD637-9BD9-4793-A615-8C7AA4EC6411}" type="slidenum">
              <a:rPr lang="en-US" smtClean="0"/>
              <a:pPr>
                <a:defRPr/>
              </a:pPr>
              <a:t>78</a:t>
            </a:fld>
            <a:endParaRPr lang="en-US" dirty="0"/>
          </a:p>
        </p:txBody>
      </p:sp>
    </p:spTree>
    <p:extLst>
      <p:ext uri="{BB962C8B-B14F-4D97-AF65-F5344CB8AC3E}">
        <p14:creationId xmlns:p14="http://schemas.microsoft.com/office/powerpoint/2010/main" val="33949435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Note</a:t>
            </a:r>
            <a:r>
              <a:rPr lang="en-US" baseline="0" dirty="0" smtClean="0"/>
              <a:t> that all objects belonging to the deleted location will be removed once the “Remove objects…” task runs. To check if all the objects have been removed successfully we need to check the “task results” for this task. We can also check that objects have been removed by checking the local network page to ensure that the location has been removed completely.</a:t>
            </a:r>
            <a:endParaRPr lang="en-US" dirty="0" smtClean="0"/>
          </a:p>
        </p:txBody>
      </p:sp>
      <p:sp>
        <p:nvSpPr>
          <p:cNvPr id="4" name="Slide Number Placeholder 3"/>
          <p:cNvSpPr>
            <a:spLocks noGrp="1"/>
          </p:cNvSpPr>
          <p:nvPr>
            <p:ph type="sldNum" sz="quarter" idx="5"/>
          </p:nvPr>
        </p:nvSpPr>
        <p:spPr/>
        <p:txBody>
          <a:bodyPr/>
          <a:lstStyle/>
          <a:p>
            <a:pPr>
              <a:defRPr/>
            </a:pPr>
            <a:fld id="{2164C3D8-A5EE-4C8C-A478-86BA0F312BA6}" type="slidenum">
              <a:rPr lang="en-US" smtClean="0"/>
              <a:pPr>
                <a:defRPr/>
              </a:pPr>
              <a:t>79</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t>
            </a:r>
            <a:r>
              <a:rPr lang="en-US" sz="1200" dirty="0" smtClean="0">
                <a:solidFill>
                  <a:schemeClr val="bg2">
                    <a:lumMod val="20000"/>
                    <a:lumOff val="80000"/>
                  </a:schemeClr>
                </a:solidFill>
                <a:latin typeface="+mn-lt"/>
                <a:sym typeface="Wingdings" pitchFamily="2" charset="2"/>
              </a:rPr>
              <a:t>Remove Objects Associated with Deleted Network Location” can also be referred as “Network Remover”.</a:t>
            </a:r>
          </a:p>
          <a:p>
            <a:endParaRPr lang="en-US" dirty="0" smtClean="0"/>
          </a:p>
        </p:txBody>
      </p:sp>
      <p:sp>
        <p:nvSpPr>
          <p:cNvPr id="4" name="Slide Number Placeholder 3"/>
          <p:cNvSpPr>
            <a:spLocks noGrp="1"/>
          </p:cNvSpPr>
          <p:nvPr>
            <p:ph type="sldNum" sz="quarter" idx="5"/>
          </p:nvPr>
        </p:nvSpPr>
        <p:spPr/>
        <p:txBody>
          <a:bodyPr/>
          <a:lstStyle/>
          <a:p>
            <a:pPr>
              <a:defRPr/>
            </a:pPr>
            <a:fld id="{932A33A8-D35F-4CCE-AB92-10E051D9B496}" type="slidenum">
              <a:rPr lang="en-US" smtClean="0"/>
              <a:pPr>
                <a:defRPr/>
              </a:pPr>
              <a:t>80</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2D8DB36C-2521-46F8-B025-EDEE99B6B501}" type="slidenum">
              <a:rPr lang="en-US" smtClean="0">
                <a:latin typeface="Calibri" pitchFamily="34" charset="0"/>
              </a:rPr>
              <a:pPr fontAlgn="base">
                <a:spcBef>
                  <a:spcPct val="0"/>
                </a:spcBef>
                <a:spcAft>
                  <a:spcPct val="0"/>
                </a:spcAft>
                <a:defRPr/>
              </a:pPr>
              <a:t>81</a:t>
            </a:fld>
            <a:endParaRPr lang="en-US" dirty="0" smtClean="0">
              <a:latin typeface="Calibri"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74D02594-6174-4577-8F5D-932E2811008C}" type="slidenum">
              <a:rPr lang="en-US" smtClean="0"/>
              <a:pPr>
                <a:defRPr/>
              </a:pPr>
              <a:t>83</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5196F85-65F2-4AD5-A623-A82E7414E430}" type="slidenum">
              <a:rPr lang="en-US" smtClean="0"/>
              <a:pPr>
                <a:defRPr/>
              </a:pPr>
              <a:t>84</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Note that Vm7 has a logo on it which indicates a VPIM bridgehead.</a:t>
            </a:r>
            <a:r>
              <a:rPr lang="en-US" baseline="0" dirty="0" smtClean="0"/>
              <a:t> Thus Vm7 is connected to a VPIM location.</a:t>
            </a:r>
            <a:endParaRPr lang="en-US" dirty="0" smtClean="0"/>
          </a:p>
        </p:txBody>
      </p:sp>
      <p:sp>
        <p:nvSpPr>
          <p:cNvPr id="4" name="Slide Number Placeholder 3"/>
          <p:cNvSpPr>
            <a:spLocks noGrp="1"/>
          </p:cNvSpPr>
          <p:nvPr>
            <p:ph type="sldNum" sz="quarter" idx="5"/>
          </p:nvPr>
        </p:nvSpPr>
        <p:spPr/>
        <p:txBody>
          <a:bodyPr/>
          <a:lstStyle/>
          <a:p>
            <a:pPr>
              <a:defRPr/>
            </a:pPr>
            <a:fld id="{74D02594-6174-4577-8F5D-932E2811008C}" type="slidenum">
              <a:rPr lang="en-US" smtClean="0"/>
              <a:pPr>
                <a:defRPr/>
              </a:pPr>
              <a:t>85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93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2D9258B5-B960-43D7-99CE-EEACCBD7CBFD}" type="slidenum">
              <a:rPr lang="en-US" smtClean="0">
                <a:latin typeface="Calibri" pitchFamily="34" charset="0"/>
              </a:rPr>
              <a:pPr fontAlgn="base">
                <a:spcBef>
                  <a:spcPct val="0"/>
                </a:spcBef>
                <a:spcAft>
                  <a:spcPct val="0"/>
                </a:spcAft>
                <a:defRPr/>
              </a:pPr>
              <a:t>7</a:t>
            </a:fld>
            <a:endParaRPr lang="en-US" dirty="0" smtClean="0">
              <a:latin typeface="Calibri"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NOTE that USN</a:t>
            </a:r>
            <a:r>
              <a:rPr lang="en-US" baseline="0" dirty="0" smtClean="0"/>
              <a:t> is a Unique sequence number which is assigned to objects (Users, contacts etc) on a location. When 2 nodes synchronize with each other, they map the accuracy of synchronization via LastUSN and MaxUSN. </a:t>
            </a:r>
          </a:p>
          <a:p>
            <a:r>
              <a:rPr lang="en-US" baseline="0" dirty="0" smtClean="0"/>
              <a:t>LastUSN = The last USN received from the remote location.</a:t>
            </a:r>
          </a:p>
          <a:p>
            <a:r>
              <a:rPr lang="en-US" baseline="0" dirty="0" smtClean="0"/>
              <a:t>MaxUSN = The maximum USN available on the remote location.</a:t>
            </a:r>
          </a:p>
          <a:p>
            <a:r>
              <a:rPr lang="en-US" baseline="0" dirty="0" smtClean="0"/>
              <a:t>If LastUSN &lt; MaxUSN then that means there are more objects that need to be fetched from the remote location.</a:t>
            </a:r>
            <a:endParaRPr lang="en-US" dirty="0" smtClean="0"/>
          </a:p>
        </p:txBody>
      </p:sp>
      <p:sp>
        <p:nvSpPr>
          <p:cNvPr id="4" name="Slide Number Placeholder 3"/>
          <p:cNvSpPr>
            <a:spLocks noGrp="1"/>
          </p:cNvSpPr>
          <p:nvPr>
            <p:ph type="sldNum" sz="quarter" idx="5"/>
          </p:nvPr>
        </p:nvSpPr>
        <p:spPr/>
        <p:txBody>
          <a:bodyPr/>
          <a:lstStyle/>
          <a:p>
            <a:pPr>
              <a:defRPr/>
            </a:pPr>
            <a:fld id="{74D02594-6174-4577-8F5D-932E2811008C}" type="slidenum">
              <a:rPr lang="en-US" smtClean="0"/>
              <a:pPr>
                <a:defRPr/>
              </a:pPr>
              <a:t>86</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Please find the detailed steps for Network analyzer setup in the help guide for the tool.</a:t>
            </a:r>
          </a:p>
          <a:p>
            <a:endParaRPr lang="en-US" dirty="0" smtClean="0"/>
          </a:p>
        </p:txBody>
      </p:sp>
      <p:sp>
        <p:nvSpPr>
          <p:cNvPr id="4" name="Slide Number Placeholder 3"/>
          <p:cNvSpPr>
            <a:spLocks noGrp="1"/>
          </p:cNvSpPr>
          <p:nvPr>
            <p:ph type="sldNum" sz="quarter" idx="5"/>
          </p:nvPr>
        </p:nvSpPr>
        <p:spPr/>
        <p:txBody>
          <a:bodyPr/>
          <a:lstStyle/>
          <a:p>
            <a:pPr>
              <a:defRPr/>
            </a:pPr>
            <a:fld id="{F8101033-4D2A-41F9-B163-793143C77D49}" type="slidenum">
              <a:rPr lang="en-US" smtClean="0"/>
              <a:pPr>
                <a:defRPr/>
              </a:pPr>
              <a:t>87</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Please find the detailed study and features of Network analyzer in the help guide for the tool.</a:t>
            </a:r>
          </a:p>
        </p:txBody>
      </p:sp>
      <p:sp>
        <p:nvSpPr>
          <p:cNvPr id="4" name="Slide Number Placeholder 3"/>
          <p:cNvSpPr>
            <a:spLocks noGrp="1"/>
          </p:cNvSpPr>
          <p:nvPr>
            <p:ph type="sldNum" sz="quarter" idx="5"/>
          </p:nvPr>
        </p:nvSpPr>
        <p:spPr/>
        <p:txBody>
          <a:bodyPr/>
          <a:lstStyle/>
          <a:p>
            <a:pPr>
              <a:defRPr/>
            </a:pPr>
            <a:fld id="{D570E6B5-2454-4F70-8556-CD90FFD8DD48}" type="slidenum">
              <a:rPr lang="en-US" smtClean="0"/>
              <a:pPr>
                <a:defRPr/>
              </a:pPr>
              <a:t>89</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Please find the detailed study and features of Network analyzer in the help guide for the tool.</a:t>
            </a:r>
          </a:p>
        </p:txBody>
      </p:sp>
      <p:sp>
        <p:nvSpPr>
          <p:cNvPr id="4" name="Slide Number Placeholder 3"/>
          <p:cNvSpPr>
            <a:spLocks noGrp="1"/>
          </p:cNvSpPr>
          <p:nvPr>
            <p:ph type="sldNum" sz="quarter" idx="5"/>
          </p:nvPr>
        </p:nvSpPr>
        <p:spPr/>
        <p:txBody>
          <a:bodyPr/>
          <a:lstStyle/>
          <a:p>
            <a:pPr>
              <a:defRPr/>
            </a:pPr>
            <a:fld id="{D570E6B5-2454-4F70-8556-CD90FFD8DD48}" type="slidenum">
              <a:rPr lang="en-US" smtClean="0"/>
              <a:pPr>
                <a:defRPr/>
              </a:pPr>
              <a:t>90</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63F1B67F-EC80-4F2D-B355-8868B35EF297}" type="slidenum">
              <a:rPr lang="en-US" smtClean="0">
                <a:latin typeface="Calibri" pitchFamily="34" charset="0"/>
              </a:rPr>
              <a:pPr fontAlgn="base">
                <a:spcBef>
                  <a:spcPct val="0"/>
                </a:spcBef>
                <a:spcAft>
                  <a:spcPct val="0"/>
                </a:spcAft>
                <a:defRPr/>
              </a:pPr>
              <a:t>91</a:t>
            </a:fld>
            <a:endParaRPr lang="en-US" dirty="0" smtClean="0">
              <a:latin typeface="Calibri"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for point 2 and 3 -&gt;  Let us say we have a network</a:t>
            </a:r>
            <a:r>
              <a:rPr lang="en-US" baseline="0" dirty="0" smtClean="0"/>
              <a:t> with 3 locations A----B----C where B is a cluster. If publisher of B fails and cant be brought back to running mode then we have to do a remove on B’s directly connected nodes : A and C. Since B was the HUB, in this scenario the network is completely broken with A and C becoming standalones. Now node B’s publisher is reinstalled on a new machine and then its linked with node A and C. Now A----B----C will have to synchronize with each other from the beginning to have each other’s directory.</a:t>
            </a:r>
            <a:endParaRPr lang="en-US" dirty="0"/>
          </a:p>
        </p:txBody>
      </p:sp>
      <p:sp>
        <p:nvSpPr>
          <p:cNvPr id="4" name="Slide Number Placeholder 3"/>
          <p:cNvSpPr>
            <a:spLocks noGrp="1"/>
          </p:cNvSpPr>
          <p:nvPr>
            <p:ph type="sldNum" sz="quarter" idx="10"/>
          </p:nvPr>
        </p:nvSpPr>
        <p:spPr/>
        <p:txBody>
          <a:bodyPr/>
          <a:lstStyle/>
          <a:p>
            <a:pPr>
              <a:defRPr/>
            </a:pPr>
            <a:fld id="{0EFFD637-9BD9-4793-A615-8C7AA4EC6411}" type="slidenum">
              <a:rPr lang="en-US" smtClean="0"/>
              <a:pPr>
                <a:defRPr/>
              </a:pPr>
              <a:t>93</a:t>
            </a:fld>
            <a:endParaRPr lang="en-US" dirty="0"/>
          </a:p>
        </p:txBody>
      </p:sp>
    </p:spTree>
    <p:extLst>
      <p:ext uri="{BB962C8B-B14F-4D97-AF65-F5344CB8AC3E}">
        <p14:creationId xmlns:p14="http://schemas.microsoft.com/office/powerpoint/2010/main" val="29219125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when the publisher comes up,</a:t>
            </a:r>
            <a:r>
              <a:rPr lang="en-US" baseline="0" dirty="0" smtClean="0"/>
              <a:t> the node goes into Split brain recovery mode (SBR) for sometime. During SBR the publisher does not fetch data from any node. When SBR is complete, publisher begins fetching data from the directly connected nodes.</a:t>
            </a:r>
            <a:endParaRPr lang="en-US" dirty="0"/>
          </a:p>
        </p:txBody>
      </p:sp>
      <p:sp>
        <p:nvSpPr>
          <p:cNvPr id="4" name="Slide Number Placeholder 3"/>
          <p:cNvSpPr>
            <a:spLocks noGrp="1"/>
          </p:cNvSpPr>
          <p:nvPr>
            <p:ph type="sldNum" sz="quarter" idx="10"/>
          </p:nvPr>
        </p:nvSpPr>
        <p:spPr/>
        <p:txBody>
          <a:bodyPr/>
          <a:lstStyle/>
          <a:p>
            <a:pPr>
              <a:defRPr/>
            </a:pPr>
            <a:fld id="{0EFFD637-9BD9-4793-A615-8C7AA4EC6411}" type="slidenum">
              <a:rPr lang="en-US" smtClean="0"/>
              <a:pPr>
                <a:defRPr/>
              </a:pPr>
              <a:t>94</a:t>
            </a:fld>
            <a:endParaRPr lang="en-US" dirty="0"/>
          </a:p>
        </p:txBody>
      </p:sp>
    </p:spTree>
    <p:extLst>
      <p:ext uri="{BB962C8B-B14F-4D97-AF65-F5344CB8AC3E}">
        <p14:creationId xmlns:p14="http://schemas.microsoft.com/office/powerpoint/2010/main" val="19412697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faulty</a:t>
            </a:r>
            <a:r>
              <a:rPr lang="en-US" baseline="0" dirty="0" smtClean="0"/>
              <a:t> publisher comes up, other machines can synchronize again with the publisher directly and can now access all the newly changed data.</a:t>
            </a:r>
            <a:endParaRPr lang="en-US" dirty="0"/>
          </a:p>
        </p:txBody>
      </p:sp>
      <p:sp>
        <p:nvSpPr>
          <p:cNvPr id="4" name="Slide Number Placeholder 3"/>
          <p:cNvSpPr>
            <a:spLocks noGrp="1"/>
          </p:cNvSpPr>
          <p:nvPr>
            <p:ph type="sldNum" sz="quarter" idx="10"/>
          </p:nvPr>
        </p:nvSpPr>
        <p:spPr/>
        <p:txBody>
          <a:bodyPr/>
          <a:lstStyle/>
          <a:p>
            <a:pPr>
              <a:defRPr/>
            </a:pPr>
            <a:fld id="{0EFFD637-9BD9-4793-A615-8C7AA4EC6411}" type="slidenum">
              <a:rPr lang="en-US" smtClean="0"/>
              <a:pPr>
                <a:defRPr/>
              </a:pPr>
              <a:t>95</a:t>
            </a:fld>
            <a:endParaRPr lang="en-US" dirty="0"/>
          </a:p>
        </p:txBody>
      </p:sp>
    </p:spTree>
    <p:extLst>
      <p:ext uri="{BB962C8B-B14F-4D97-AF65-F5344CB8AC3E}">
        <p14:creationId xmlns:p14="http://schemas.microsoft.com/office/powerpoint/2010/main" val="270021014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1D745C07-FD1B-42D0-9735-43360F86D750}" type="slidenum">
              <a:rPr lang="en-US" smtClean="0"/>
              <a:pPr>
                <a:defRPr/>
              </a:pPr>
              <a:t>96</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81BD762-E5AB-44E6-9A56-054277AC564F}" type="slidenum">
              <a:rPr lang="en-US" smtClean="0"/>
              <a:pPr>
                <a:defRPr/>
              </a:pPr>
              <a:t>97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96E0CB73-AA52-4F33-A76F-A16A4D516BDF}" type="slidenum">
              <a:rPr lang="en-US" smtClean="0">
                <a:latin typeface="Calibri" pitchFamily="34" charset="0"/>
              </a:rPr>
              <a:pPr fontAlgn="base">
                <a:spcBef>
                  <a:spcPct val="0"/>
                </a:spcBef>
                <a:spcAft>
                  <a:spcPct val="0"/>
                </a:spcAft>
                <a:defRPr/>
              </a:pPr>
              <a:t>8</a:t>
            </a:fld>
            <a:endParaRPr lang="en-US" dirty="0" smtClean="0">
              <a:latin typeface="Calibri"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When Pub – Vm144 goes down and Vm355 tries to synchronize with it, the Connection times out and then Vm355 connects with Sub-Vm145. As soon as the Connection is established the alert mode comes up for Vm144 on Vm355.Now since the HUB is in Alert</a:t>
            </a:r>
            <a:r>
              <a:rPr lang="en-US" baseline="0" dirty="0" smtClean="0"/>
              <a:t> mode hence no fresh information can be synchronized via it and thus Vm355 wont get fresh information of Vm151 and vice – versa.</a:t>
            </a:r>
            <a:endParaRPr lang="en-US" dirty="0" smtClean="0"/>
          </a:p>
        </p:txBody>
      </p:sp>
      <p:sp>
        <p:nvSpPr>
          <p:cNvPr id="4" name="Slide Number Placeholder 3"/>
          <p:cNvSpPr>
            <a:spLocks noGrp="1"/>
          </p:cNvSpPr>
          <p:nvPr>
            <p:ph type="sldNum" sz="quarter" idx="5"/>
          </p:nvPr>
        </p:nvSpPr>
        <p:spPr/>
        <p:txBody>
          <a:bodyPr/>
          <a:lstStyle/>
          <a:p>
            <a:pPr>
              <a:defRPr/>
            </a:pPr>
            <a:fld id="{ABFDFCB2-B3E4-46AA-A491-653DA0752B72}" type="slidenum">
              <a:rPr lang="en-US" smtClean="0"/>
              <a:pPr>
                <a:defRPr/>
              </a:pPr>
              <a:t>98</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A16DC76-A53A-4FC8-835E-B6A903804D21}" type="slidenum">
              <a:rPr lang="en-US" smtClean="0"/>
              <a:pPr>
                <a:defRPr/>
              </a:pPr>
              <a:t>99</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AF42DB6C-4D0C-4FD6-8BD6-4AF8D506B8F6}" type="slidenum">
              <a:rPr lang="en-US" smtClean="0"/>
              <a:pPr>
                <a:defRPr/>
              </a:pPr>
              <a:t>100</a:t>
            </a:fld>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DD6AE94A-9ECB-4440-84D8-EA6B6E51D45A}" type="slidenum">
              <a:rPr lang="en-US" smtClean="0"/>
              <a:pPr>
                <a:defRPr/>
              </a:pPr>
              <a:t>101</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63F1B67F-EC80-4F2D-B355-8868B35EF297}" type="slidenum">
              <a:rPr lang="en-US" smtClean="0">
                <a:latin typeface="Calibri" pitchFamily="34" charset="0"/>
              </a:rPr>
              <a:pPr fontAlgn="base">
                <a:spcBef>
                  <a:spcPct val="0"/>
                </a:spcBef>
                <a:spcAft>
                  <a:spcPct val="0"/>
                </a:spcAft>
                <a:defRPr/>
              </a:pPr>
              <a:t>102</a:t>
            </a:fld>
            <a:endParaRPr lang="en-US" dirty="0" smtClean="0">
              <a:latin typeface="Calibri"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system administrator</a:t>
            </a:r>
            <a:r>
              <a:rPr lang="en-US" baseline="0" dirty="0" smtClean="0"/>
              <a:t> role is required to hit the API</a:t>
            </a:r>
            <a:endParaRPr lang="en-US" dirty="0"/>
          </a:p>
        </p:txBody>
      </p:sp>
      <p:sp>
        <p:nvSpPr>
          <p:cNvPr id="4" name="Slide Number Placeholder 3"/>
          <p:cNvSpPr>
            <a:spLocks noGrp="1"/>
          </p:cNvSpPr>
          <p:nvPr>
            <p:ph type="sldNum" sz="quarter" idx="10"/>
          </p:nvPr>
        </p:nvSpPr>
        <p:spPr/>
        <p:txBody>
          <a:bodyPr/>
          <a:lstStyle/>
          <a:p>
            <a:pPr>
              <a:defRPr/>
            </a:pPr>
            <a:fld id="{0EFFD637-9BD9-4793-A615-8C7AA4EC6411}" type="slidenum">
              <a:rPr lang="en-US" smtClean="0"/>
              <a:pPr>
                <a:defRPr/>
              </a:pPr>
              <a:t>103</a:t>
            </a:fld>
            <a:endParaRPr lang="en-US" dirty="0"/>
          </a:p>
        </p:txBody>
      </p:sp>
    </p:spTree>
    <p:extLst>
      <p:ext uri="{BB962C8B-B14F-4D97-AF65-F5344CB8AC3E}">
        <p14:creationId xmlns:p14="http://schemas.microsoft.com/office/powerpoint/2010/main" val="280536123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only one HttpsLink has been expanded as otherwise it is not possible to keep information in one snapshot</a:t>
            </a:r>
            <a:endParaRPr lang="en-US" dirty="0"/>
          </a:p>
        </p:txBody>
      </p:sp>
      <p:sp>
        <p:nvSpPr>
          <p:cNvPr id="4" name="Slide Number Placeholder 3"/>
          <p:cNvSpPr>
            <a:spLocks noGrp="1"/>
          </p:cNvSpPr>
          <p:nvPr>
            <p:ph type="sldNum" sz="quarter" idx="10"/>
          </p:nvPr>
        </p:nvSpPr>
        <p:spPr/>
        <p:txBody>
          <a:bodyPr/>
          <a:lstStyle/>
          <a:p>
            <a:pPr>
              <a:defRPr/>
            </a:pPr>
            <a:fld id="{0EFFD637-9BD9-4793-A615-8C7AA4EC6411}" type="slidenum">
              <a:rPr lang="en-US" smtClean="0"/>
              <a:pPr>
                <a:defRPr/>
              </a:pPr>
              <a:t>104</a:t>
            </a:fld>
            <a:endParaRPr lang="en-US" dirty="0"/>
          </a:p>
        </p:txBody>
      </p:sp>
    </p:spTree>
    <p:extLst>
      <p:ext uri="{BB962C8B-B14F-4D97-AF65-F5344CB8AC3E}">
        <p14:creationId xmlns:p14="http://schemas.microsoft.com/office/powerpoint/2010/main" val="252165153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FFD637-9BD9-4793-A615-8C7AA4EC6411}" type="slidenum">
              <a:rPr lang="en-US" smtClean="0"/>
              <a:pPr>
                <a:defRPr/>
              </a:pPr>
              <a:t>105</a:t>
            </a:fld>
            <a:endParaRPr lang="en-US" dirty="0"/>
          </a:p>
        </p:txBody>
      </p:sp>
    </p:spTree>
    <p:extLst>
      <p:ext uri="{BB962C8B-B14F-4D97-AF65-F5344CB8AC3E}">
        <p14:creationId xmlns:p14="http://schemas.microsoft.com/office/powerpoint/2010/main" val="252165153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B8EDF8F2-3379-451F-AA2A-06EF4196D8F6}" type="slidenum">
              <a:rPr lang="en-US" smtClean="0">
                <a:latin typeface="Calibri" pitchFamily="34" charset="0"/>
              </a:rPr>
              <a:pPr fontAlgn="base">
                <a:spcBef>
                  <a:spcPct val="0"/>
                </a:spcBef>
                <a:spcAft>
                  <a:spcPct val="0"/>
                </a:spcAft>
                <a:defRPr/>
              </a:pPr>
              <a:t>106</a:t>
            </a:fld>
            <a:endParaRPr lang="en-US" dirty="0" smtClean="0">
              <a:latin typeface="Calibri"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D2BBEA40-43A5-4B61-934B-1DBDE3133D40}" type="slidenum">
              <a:rPr lang="en-US" smtClean="0"/>
              <a:pPr>
                <a:defRPr/>
              </a:pPr>
              <a:t>107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p:cNvSpPr>
            <a:spLocks noGrp="1" noChangeArrowheads="1"/>
          </p:cNvSpPr>
          <p:nvPr>
            <p:ph type="sldNum" sz="quarter" idx="5"/>
          </p:nvPr>
        </p:nvSpPr>
        <p:spPr/>
        <p:txBody>
          <a:bodyPr/>
          <a:lstStyle/>
          <a:p>
            <a:pPr>
              <a:defRPr/>
            </a:pPr>
            <a:fld id="{FE2B2445-D4A8-4CF5-A07B-4BB33CA3CEE4}" type="slidenum">
              <a:rPr lang="en-US"/>
              <a:pPr>
                <a:defRPr/>
              </a:pPr>
              <a:t>9</a:t>
            </a:fld>
            <a:endParaRPr lang="en-US" dirty="0"/>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p:cNvSpPr>
            <a:spLocks noGrp="1" noChangeArrowheads="1"/>
          </p:cNvSpPr>
          <p:nvPr>
            <p:ph type="body" idx="1"/>
          </p:nvPr>
        </p:nvSpPr>
        <p:spPr bwMode="auto">
          <a:xfrm>
            <a:off x="684213" y="4343400"/>
            <a:ext cx="5489575"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576C10D-6923-41D4-A98C-B67B96EA6CAD}" type="slidenum">
              <a:rPr lang="en-US" smtClean="0"/>
              <a:pPr>
                <a:defRPr/>
              </a:pPr>
              <a:t>108</a:t>
            </a:fld>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13CED59B-8EA8-41F0-BD2D-7CE89EE048B9}" type="slidenum">
              <a:rPr lang="en-US" smtClean="0"/>
              <a:pPr>
                <a:defRPr/>
              </a:pPr>
              <a:t>109</a:t>
            </a:fld>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702D2BC-B06F-4471-953E-FEDED2AC5DA4}" type="slidenum">
              <a:rPr lang="en-US" smtClean="0"/>
              <a:pPr>
                <a:defRPr/>
              </a:pPr>
              <a:t>110</a:t>
            </a:fld>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811CFC0-7F26-453D-8896-29507A198AAF}" type="slidenum">
              <a:rPr lang="en-US" smtClean="0"/>
              <a:pPr>
                <a:defRPr/>
              </a:pPr>
              <a:t>111</a:t>
            </a:fld>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811CFC0-7F26-453D-8896-29507A198AAF}" type="slidenum">
              <a:rPr lang="en-US" smtClean="0"/>
              <a:pPr>
                <a:defRPr/>
              </a:pPr>
              <a:t>112</a:t>
            </a:fld>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B8EDF8F2-3379-451F-AA2A-06EF4196D8F6}" type="slidenum">
              <a:rPr lang="en-US" smtClean="0">
                <a:latin typeface="Calibri" pitchFamily="34" charset="0"/>
              </a:rPr>
              <a:pPr fontAlgn="base">
                <a:spcBef>
                  <a:spcPct val="0"/>
                </a:spcBef>
                <a:spcAft>
                  <a:spcPct val="0"/>
                </a:spcAft>
                <a:defRPr/>
              </a:pPr>
              <a:t>113</a:t>
            </a:fld>
            <a:endParaRPr lang="en-US" dirty="0" smtClean="0">
              <a:latin typeface="Calibri"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NOTE – If there is still a need for testing migration in a lab setup, we can do a COBRAS  backup of the SMTP networked servers and restore them to a system that is configured for HTTP networking on a separate network. Such a migration scenario is not yet tested. Moreover a more sophisticated “standing migration” will come later. </a:t>
            </a:r>
          </a:p>
        </p:txBody>
      </p:sp>
      <p:sp>
        <p:nvSpPr>
          <p:cNvPr id="4" name="Slide Number Placeholder 3"/>
          <p:cNvSpPr>
            <a:spLocks noGrp="1"/>
          </p:cNvSpPr>
          <p:nvPr>
            <p:ph type="sldNum" sz="quarter" idx="5"/>
          </p:nvPr>
        </p:nvSpPr>
        <p:spPr/>
        <p:txBody>
          <a:bodyPr/>
          <a:lstStyle/>
          <a:p>
            <a:pPr>
              <a:defRPr/>
            </a:pPr>
            <a:fld id="{37F0E68F-D2B1-4387-9709-D5174BF1ED43}" type="slidenum">
              <a:rPr lang="en-US" smtClean="0"/>
              <a:pPr>
                <a:defRPr/>
              </a:pPr>
              <a:t>114</a:t>
            </a:fld>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7800" lvl="1" indent="0">
              <a:spcBef>
                <a:spcPts val="300"/>
              </a:spcBef>
              <a:buFont typeface="+mj-lt"/>
              <a:buNone/>
            </a:pPr>
            <a:r>
              <a:rPr lang="en-US" dirty="0" smtClean="0"/>
              <a:t>NOTE that downtime starts as soon we remove the first location. Also to test</a:t>
            </a:r>
            <a:r>
              <a:rPr lang="en-US" baseline="0" dirty="0" smtClean="0"/>
              <a:t> the basic health after migration – </a:t>
            </a:r>
          </a:p>
          <a:p>
            <a:pPr marL="177800" lvl="1" indent="0">
              <a:spcBef>
                <a:spcPts val="300"/>
              </a:spcBef>
              <a:buFont typeface="+mj-lt"/>
              <a:buNone/>
            </a:pPr>
            <a:r>
              <a:rPr lang="en-US" sz="1400" baseline="0" dirty="0" smtClean="0">
                <a:solidFill>
                  <a:srgbClr val="FF522F"/>
                </a:solidFill>
              </a:rPr>
              <a:t>1. </a:t>
            </a:r>
            <a:r>
              <a:rPr lang="en-US" sz="1400" dirty="0" smtClean="0">
                <a:solidFill>
                  <a:srgbClr val="FF522F"/>
                </a:solidFill>
              </a:rPr>
              <a:t>Send a dummy message to all location to make sure that network is properly synchronized.</a:t>
            </a:r>
          </a:p>
          <a:p>
            <a:pPr marL="177800" lvl="1" indent="0">
              <a:spcBef>
                <a:spcPts val="300"/>
              </a:spcBef>
              <a:buFont typeface="+mj-lt"/>
              <a:buNone/>
            </a:pPr>
            <a:r>
              <a:rPr lang="en-US" sz="1400" dirty="0" smtClean="0">
                <a:solidFill>
                  <a:srgbClr val="FF522F"/>
                </a:solidFill>
              </a:rPr>
              <a:t>2. Create a dummy user and synchronize the locations to make sure that directory syncing is working correctly.</a:t>
            </a:r>
          </a:p>
          <a:p>
            <a:endParaRPr lang="en-US" dirty="0" smtClean="0"/>
          </a:p>
        </p:txBody>
      </p:sp>
      <p:sp>
        <p:nvSpPr>
          <p:cNvPr id="4" name="Slide Number Placeholder 3"/>
          <p:cNvSpPr>
            <a:spLocks noGrp="1"/>
          </p:cNvSpPr>
          <p:nvPr>
            <p:ph type="sldNum" sz="quarter" idx="5"/>
          </p:nvPr>
        </p:nvSpPr>
        <p:spPr/>
        <p:txBody>
          <a:bodyPr/>
          <a:lstStyle/>
          <a:p>
            <a:pPr>
              <a:defRPr/>
            </a:pPr>
            <a:fld id="{37F0E68F-D2B1-4387-9709-D5174BF1ED43}" type="slidenum">
              <a:rPr lang="en-US" smtClean="0"/>
              <a:pPr>
                <a:defRPr/>
              </a:pPr>
              <a:t>115</a:t>
            </a:fld>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7F0E68F-D2B1-4387-9709-D5174BF1ED43}" type="slidenum">
              <a:rPr lang="en-US" smtClean="0"/>
              <a:pPr>
                <a:defRPr/>
              </a:pPr>
              <a:t>116</a:t>
            </a:fld>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7F0E68F-D2B1-4387-9709-D5174BF1ED43}" type="slidenum">
              <a:rPr lang="en-US" smtClean="0"/>
              <a:pPr>
                <a:defRPr/>
              </a:pPr>
              <a:t>117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animated White">
    <p:spTree>
      <p:nvGrpSpPr>
        <p:cNvPr id="1" name=""/>
        <p:cNvGrpSpPr/>
        <p:nvPr/>
      </p:nvGrpSpPr>
      <p:grpSpPr>
        <a:xfrm>
          <a:off x="0" y="0"/>
          <a:ext cx="0" cy="0"/>
          <a:chOff x="0" y="0"/>
          <a:chExt cx="0" cy="0"/>
        </a:xfrm>
      </p:grpSpPr>
      <p:sp>
        <p:nvSpPr>
          <p:cNvPr id="6" name="Rectangle 5"/>
          <p:cNvSpPr/>
          <p:nvPr userDrawn="1"/>
        </p:nvSpPr>
        <p:spPr>
          <a:xfrm>
            <a:off x="3405188" y="5948363"/>
            <a:ext cx="598487" cy="1146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7" name="Rectangle 6"/>
          <p:cNvSpPr/>
          <p:nvPr userDrawn="1"/>
        </p:nvSpPr>
        <p:spPr>
          <a:xfrm>
            <a:off x="1460500" y="5948363"/>
            <a:ext cx="473075" cy="1146175"/>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8" name="Rectangle 7"/>
          <p:cNvSpPr/>
          <p:nvPr userDrawn="1"/>
        </p:nvSpPr>
        <p:spPr>
          <a:xfrm>
            <a:off x="4772025" y="5948363"/>
            <a:ext cx="473075" cy="1146175"/>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userDrawn="1"/>
        </p:nvSpPr>
        <p:spPr>
          <a:xfrm rot="10800000" flipH="1">
            <a:off x="2855913" y="831850"/>
            <a:ext cx="657225" cy="424180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userDrawn="1"/>
        </p:nvSpPr>
        <p:spPr>
          <a:xfrm rot="10800000" flipH="1">
            <a:off x="822325" y="4716463"/>
            <a:ext cx="655638"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userDrawn="1"/>
        </p:nvSpPr>
        <p:spPr>
          <a:xfrm rot="10800000" flipH="1">
            <a:off x="13319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ounded Rectangle 11"/>
          <p:cNvSpPr/>
          <p:nvPr userDrawn="1"/>
        </p:nvSpPr>
        <p:spPr>
          <a:xfrm rot="10800000" flipH="1">
            <a:off x="5870575" y="6613525"/>
            <a:ext cx="779463" cy="3319463"/>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ounded Rectangle 12"/>
          <p:cNvSpPr/>
          <p:nvPr userDrawn="1"/>
        </p:nvSpPr>
        <p:spPr>
          <a:xfrm rot="10800000" flipH="1">
            <a:off x="6932613" y="6613525"/>
            <a:ext cx="657225"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4" name="Rounded Rectangle 13"/>
          <p:cNvSpPr/>
          <p:nvPr userDrawn="1"/>
        </p:nvSpPr>
        <p:spPr>
          <a:xfrm rot="10800000" flipH="1">
            <a:off x="2190750" y="6719888"/>
            <a:ext cx="663575" cy="63309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5" name="Rounded Rectangle 14"/>
          <p:cNvSpPr/>
          <p:nvPr userDrawn="1"/>
        </p:nvSpPr>
        <p:spPr>
          <a:xfrm rot="10800000" flipH="1">
            <a:off x="2794000" y="6669088"/>
            <a:ext cx="779463" cy="5545137"/>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6" name="Rounded Rectangle 15"/>
          <p:cNvSpPr/>
          <p:nvPr userDrawn="1"/>
        </p:nvSpPr>
        <p:spPr>
          <a:xfrm rot="10800000" flipH="1">
            <a:off x="4921250" y="1025525"/>
            <a:ext cx="655638"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7" name="Rounded Rectangle 16"/>
          <p:cNvSpPr/>
          <p:nvPr userDrawn="1"/>
        </p:nvSpPr>
        <p:spPr>
          <a:xfrm rot="10800000" flipH="1">
            <a:off x="5391150" y="1731963"/>
            <a:ext cx="657225"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8" name="Rounded Rectangle 17"/>
          <p:cNvSpPr/>
          <p:nvPr userDrawn="1"/>
        </p:nvSpPr>
        <p:spPr>
          <a:xfrm rot="10800000" flipH="1">
            <a:off x="341313" y="6708752"/>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9" name="Rounded Rectangle 18"/>
          <p:cNvSpPr/>
          <p:nvPr userDrawn="1"/>
        </p:nvSpPr>
        <p:spPr>
          <a:xfrm rot="10800000" flipH="1">
            <a:off x="8037513" y="8318500"/>
            <a:ext cx="781050" cy="3319463"/>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0" name="Rounded Rectangle 19"/>
          <p:cNvSpPr/>
          <p:nvPr userDrawn="1"/>
        </p:nvSpPr>
        <p:spPr>
          <a:xfrm rot="10800000" flipH="1">
            <a:off x="8162925" y="1731963"/>
            <a:ext cx="655638"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1" name="Rounded Rectangle 20"/>
          <p:cNvSpPr/>
          <p:nvPr userDrawn="1"/>
        </p:nvSpPr>
        <p:spPr>
          <a:xfrm rot="10800000" flipH="1">
            <a:off x="37703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2" name="Rectangle 21"/>
          <p:cNvSpPr/>
          <p:nvPr userDrawn="1"/>
        </p:nvSpPr>
        <p:spPr>
          <a:xfrm>
            <a:off x="0" y="0"/>
            <a:ext cx="9129713" cy="6378575"/>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nvGrpSpPr>
          <p:cNvPr id="23" name="Group 67"/>
          <p:cNvGrpSpPr/>
          <p:nvPr userDrawn="1"/>
        </p:nvGrpSpPr>
        <p:grpSpPr>
          <a:xfrm>
            <a:off x="341314" y="311151"/>
            <a:ext cx="829170" cy="438358"/>
            <a:chOff x="609600" y="528537"/>
            <a:chExt cx="1444734" cy="763789"/>
          </a:xfrm>
          <a:solidFill>
            <a:schemeClr val="bg1"/>
          </a:solidFill>
        </p:grpSpPr>
        <p:sp>
          <p:nvSpPr>
            <p:cNvPr id="24" name="Rectangle 23"/>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5" name="Freeform 2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6" name="Freeform 2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7" name="Freeform 2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8" name="Freeform 2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9" name="Freeform 2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0" name="Freeform 2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1" name="Freeform 3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2" name="Freeform 3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3" name="Freeform 3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4" name="Freeform 3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5" name="Freeform 3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6" name="Freeform 3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7" name="Freeform 3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grpSp>
      <p:sp>
        <p:nvSpPr>
          <p:cNvPr id="38" name="Rectangle 37"/>
          <p:cNvSpPr/>
          <p:nvPr userDrawn="1"/>
        </p:nvSpPr>
        <p:spPr>
          <a:xfrm>
            <a:off x="0" y="6542088"/>
            <a:ext cx="9129713" cy="31591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39" name="Rectangle 4"/>
          <p:cNvSpPr>
            <a:spLocks noChangeArrowheads="1"/>
          </p:cNvSpPr>
          <p:nvPr userDrawn="1"/>
        </p:nvSpPr>
        <p:spPr bwMode="ltGray">
          <a:xfrm>
            <a:off x="250825" y="6586538"/>
            <a:ext cx="1955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defTabSz="814388"/>
            <a:r>
              <a:rPr lang="en-US" sz="600" dirty="0">
                <a:solidFill>
                  <a:srgbClr val="C0C0C0"/>
                </a:solidFill>
              </a:rPr>
              <a:t>© 2012 Cisco and/or its affiliates. All rights reserved.</a:t>
            </a:r>
          </a:p>
        </p:txBody>
      </p:sp>
      <p:sp>
        <p:nvSpPr>
          <p:cNvPr id="40"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42"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8E9E0E17-1D85-46C9-878E-A58BA684AD4B}" type="slidenum">
              <a:rPr lang="en-US" sz="600">
                <a:solidFill>
                  <a:srgbClr val="C0C0C0"/>
                </a:solidFill>
              </a:rPr>
              <a:pPr algn="r" defTabSz="814388"/>
              <a:t>‹#›</a:t>
            </a:fld>
            <a:endParaRPr lang="en-US" sz="600" dirty="0">
              <a:solidFill>
                <a:srgbClr val="C0C0C0"/>
              </a:solidFill>
            </a:endParaRPr>
          </a:p>
        </p:txBody>
      </p:sp>
      <p:sp>
        <p:nvSpPr>
          <p:cNvPr id="2" name="Title 1"/>
          <p:cNvSpPr>
            <a:spLocks noGrp="1"/>
          </p:cNvSpPr>
          <p:nvPr>
            <p:ph type="ctrTitle"/>
          </p:nvPr>
        </p:nvSpPr>
        <p:spPr>
          <a:xfrm>
            <a:off x="221393" y="1236689"/>
            <a:ext cx="8112125" cy="2918779"/>
          </a:xfrm>
        </p:spPr>
        <p:txBody>
          <a:bodyPr/>
          <a:lstStyle>
            <a:lvl1pPr>
              <a:lnSpc>
                <a:spcPct val="90000"/>
              </a:lnSpc>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28211253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10"/>
                                        </p:tgtEl>
                                        <p:attrNameLst>
                                          <p:attrName>ppt_x</p:attrName>
                                          <p:attrName>ppt_y</p:attrName>
                                        </p:attrNameLst>
                                      </p:cBhvr>
                                      <p:rCtr x="0" y="-2147483648"/>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11"/>
                                        </p:tgtEl>
                                        <p:attrNameLst>
                                          <p:attrName>ppt_x</p:attrName>
                                          <p:attrName>ppt_y</p:attrName>
                                        </p:attrNameLst>
                                      </p:cBhvr>
                                      <p:rCtr x="0" y="-2147483648"/>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12"/>
                                        </p:tgtEl>
                                        <p:attrNameLst>
                                          <p:attrName>ppt_x</p:attrName>
                                          <p:attrName>ppt_y</p:attrName>
                                        </p:attrNameLst>
                                      </p:cBhvr>
                                      <p:rCtr x="0" y="-2147483648"/>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13"/>
                                        </p:tgtEl>
                                        <p:attrNameLst>
                                          <p:attrName>ppt_x</p:attrName>
                                          <p:attrName>ppt_y</p:attrName>
                                        </p:attrNameLst>
                                      </p:cBhvr>
                                      <p:rCtr x="0" y="-2147483648"/>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9"/>
                                        </p:tgtEl>
                                        <p:attrNameLst>
                                          <p:attrName>ppt_x</p:attrName>
                                          <p:attrName>ppt_y</p:attrName>
                                        </p:attrNameLst>
                                      </p:cBhvr>
                                      <p:rCtr x="0" y="-2147483648"/>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14"/>
                                        </p:tgtEl>
                                        <p:attrNameLst>
                                          <p:attrName>ppt_x</p:attrName>
                                          <p:attrName>ppt_y</p:attrName>
                                        </p:attrNameLst>
                                      </p:cBhvr>
                                      <p:rCtr x="0" y="-214748364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15"/>
                                        </p:tgtEl>
                                        <p:attrNameLst>
                                          <p:attrName>ppt_x</p:attrName>
                                          <p:attrName>ppt_y</p:attrName>
                                        </p:attrNameLst>
                                      </p:cBhvr>
                                      <p:rCtr x="0" y="-2147483648"/>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16"/>
                                        </p:tgtEl>
                                        <p:attrNameLst>
                                          <p:attrName>ppt_x</p:attrName>
                                          <p:attrName>ppt_y</p:attrName>
                                        </p:attrNameLst>
                                      </p:cBhvr>
                                      <p:rCtr x="0" y="-2147483648"/>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17"/>
                                        </p:tgtEl>
                                        <p:attrNameLst>
                                          <p:attrName>ppt_x</p:attrName>
                                          <p:attrName>ppt_y</p:attrName>
                                        </p:attrNameLst>
                                      </p:cBhvr>
                                      <p:rCtr x="0" y="-2147483648"/>
                                    </p:animMotion>
                                  </p:childTnLst>
                                </p:cTn>
                              </p:par>
                              <p:par>
                                <p:cTn id="23" presetID="42" presetClass="path" presetSubtype="0" repeatCount="indefinite" accel="50000" decel="50000" fill="hold"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18"/>
                                        </p:tgtEl>
                                        <p:attrNameLst>
                                          <p:attrName>ppt_x</p:attrName>
                                          <p:attrName>ppt_y</p:attrName>
                                        </p:attrNameLst>
                                      </p:cBhvr>
                                      <p:rCtr x="0" y="-2147483648"/>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19"/>
                                        </p:tgtEl>
                                        <p:attrNameLst>
                                          <p:attrName>ppt_x</p:attrName>
                                          <p:attrName>ppt_y</p:attrName>
                                        </p:attrNameLst>
                                      </p:cBhvr>
                                      <p:rCtr x="0" y="-2147483648"/>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20"/>
                                        </p:tgtEl>
                                        <p:attrNameLst>
                                          <p:attrName>ppt_x</p:attrName>
                                          <p:attrName>ppt_y</p:attrName>
                                        </p:attrNameLst>
                                      </p:cBhvr>
                                      <p:rCtr x="0" y="-2147483648"/>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21"/>
                                        </p:tgtEl>
                                        <p:attrNameLst>
                                          <p:attrName>ppt_x</p:attrName>
                                          <p:attrName>ppt_y</p:attrName>
                                        </p:attrNameLst>
                                      </p:cBhvr>
                                      <p:rCtr x="0" y="-2147483648"/>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8"/>
                                        </p:tgtEl>
                                        <p:attrNameLst>
                                          <p:attrName>style.color</p:attrName>
                                        </p:attrNameLst>
                                      </p:cBhvr>
                                      <p:to>
                                        <a:srgbClr val="60CCCC"/>
                                      </p:to>
                                    </p:animClr>
                                    <p:animClr clrSpc="rgb" dir="cw">
                                      <p:cBhvr>
                                        <p:cTn id="33" dur="6650" autoRev="1" fill="hold"/>
                                        <p:tgtEl>
                                          <p:spTgt spid="8"/>
                                        </p:tgtEl>
                                        <p:attrNameLst>
                                          <p:attrName>fillcolor</p:attrName>
                                        </p:attrNameLst>
                                      </p:cBhvr>
                                      <p:to>
                                        <a:srgbClr val="60CCCC"/>
                                      </p:to>
                                    </p:animClr>
                                    <p:set>
                                      <p:cBhvr>
                                        <p:cTn id="34" dur="6650" autoRev="1" fill="hold"/>
                                        <p:tgtEl>
                                          <p:spTgt spid="8"/>
                                        </p:tgtEl>
                                        <p:attrNameLst>
                                          <p:attrName>fill.type</p:attrName>
                                        </p:attrNameLst>
                                      </p:cBhvr>
                                      <p:to>
                                        <p:strVal val="solid"/>
                                      </p:to>
                                    </p:set>
                                    <p:set>
                                      <p:cBhvr>
                                        <p:cTn id="35" dur="6650" autoRev="1" fill="hold"/>
                                        <p:tgtEl>
                                          <p:spTgt spid="8"/>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7"/>
                                        </p:tgtEl>
                                        <p:attrNameLst>
                                          <p:attrName>style.color</p:attrName>
                                        </p:attrNameLst>
                                      </p:cBhvr>
                                      <p:to>
                                        <a:srgbClr val="60CCCC"/>
                                      </p:to>
                                    </p:animClr>
                                    <p:animClr clrSpc="rgb" dir="cw">
                                      <p:cBhvr>
                                        <p:cTn id="38" dur="5350" autoRev="1" fill="hold"/>
                                        <p:tgtEl>
                                          <p:spTgt spid="7"/>
                                        </p:tgtEl>
                                        <p:attrNameLst>
                                          <p:attrName>fillcolor</p:attrName>
                                        </p:attrNameLst>
                                      </p:cBhvr>
                                      <p:to>
                                        <a:srgbClr val="60CCCC"/>
                                      </p:to>
                                    </p:animClr>
                                    <p:set>
                                      <p:cBhvr>
                                        <p:cTn id="39" dur="5350" autoRev="1" fill="hold"/>
                                        <p:tgtEl>
                                          <p:spTgt spid="7"/>
                                        </p:tgtEl>
                                        <p:attrNameLst>
                                          <p:attrName>fill.type</p:attrName>
                                        </p:attrNameLst>
                                      </p:cBhvr>
                                      <p:to>
                                        <p:strVal val="solid"/>
                                      </p:to>
                                    </p:set>
                                    <p:set>
                                      <p:cBhvr>
                                        <p:cTn id="40" dur="5350" autoRev="1" fill="hold"/>
                                        <p:tgtEl>
                                          <p:spTgt spid="7"/>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6"/>
                                        </p:tgtEl>
                                        <p:attrNameLst>
                                          <p:attrName>style.color</p:attrName>
                                        </p:attrNameLst>
                                      </p:cBhvr>
                                      <p:to>
                                        <a:srgbClr val="60CCCC"/>
                                      </p:to>
                                    </p:animClr>
                                    <p:animClr clrSpc="rgb" dir="cw">
                                      <p:cBhvr>
                                        <p:cTn id="43" dur="6650" autoRev="1" fill="hold"/>
                                        <p:tgtEl>
                                          <p:spTgt spid="6"/>
                                        </p:tgtEl>
                                        <p:attrNameLst>
                                          <p:attrName>fillcolor</p:attrName>
                                        </p:attrNameLst>
                                      </p:cBhvr>
                                      <p:to>
                                        <a:srgbClr val="60CCCC"/>
                                      </p:to>
                                    </p:animClr>
                                    <p:set>
                                      <p:cBhvr>
                                        <p:cTn id="44" dur="6650" autoRev="1" fill="hold"/>
                                        <p:tgtEl>
                                          <p:spTgt spid="6"/>
                                        </p:tgtEl>
                                        <p:attrNameLst>
                                          <p:attrName>fill.type</p:attrName>
                                        </p:attrNameLst>
                                      </p:cBhvr>
                                      <p:to>
                                        <p:strVal val="solid"/>
                                      </p:to>
                                    </p:set>
                                    <p:set>
                                      <p:cBhvr>
                                        <p:cTn id="45" dur="6650" autoRev="1"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374306299"/>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229702" y="295275"/>
            <a:ext cx="4123944" cy="838200"/>
          </a:xfrm>
        </p:spPr>
        <p:txBody>
          <a:bodyPr anchor="t"/>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219455" y="1600200"/>
            <a:ext cx="4142232" cy="4526280"/>
          </a:xfrm>
        </p:spPr>
        <p:txBody>
          <a:bodyPr/>
          <a:lstStyle>
            <a:lvl1pPr marL="0" indent="0">
              <a:buNone/>
              <a:defRPr>
                <a:solidFill>
                  <a:schemeClr val="bg1"/>
                </a:solidFill>
                <a:latin typeface="+mj-lt"/>
              </a:defRPr>
            </a:lvl1pPr>
            <a:lvl2pPr marL="635000" indent="-228600">
              <a:buClr>
                <a:srgbClr val="96CA4B"/>
              </a:buClr>
              <a:buFont typeface="Arial" pitchFamily="34" charset="0"/>
              <a:buChar char="•"/>
              <a:tabLst/>
              <a:defRPr>
                <a:solidFill>
                  <a:schemeClr val="bg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11"/>
          <p:cNvSpPr>
            <a:spLocks noGrp="1"/>
          </p:cNvSpPr>
          <p:nvPr>
            <p:ph type="body" sz="quarter" idx="12"/>
          </p:nvPr>
        </p:nvSpPr>
        <p:spPr>
          <a:xfrm>
            <a:off x="4818888" y="1600200"/>
            <a:ext cx="4005072" cy="4526280"/>
          </a:xfrm>
        </p:spPr>
        <p:txBody>
          <a:bodyPr/>
          <a:lstStyle>
            <a:lvl1pPr marL="0" indent="0">
              <a:buFontTx/>
              <a:buNone/>
              <a:defRPr>
                <a:solidFill>
                  <a:schemeClr val="bg1"/>
                </a:solidFill>
                <a:latin typeface="+mj-lt"/>
              </a:defRPr>
            </a:lvl1pPr>
            <a:lvl2pPr marL="635000" indent="-228600">
              <a:buClr>
                <a:srgbClr val="96CA4B"/>
              </a:buClr>
              <a:buFont typeface="Arial" pitchFamily="34" charset="0"/>
              <a:buChar char="•"/>
              <a:defRPr>
                <a:solidFill>
                  <a:schemeClr val="bg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Text Placeholder 13"/>
          <p:cNvSpPr>
            <a:spLocks noGrp="1"/>
          </p:cNvSpPr>
          <p:nvPr>
            <p:ph type="body" sz="quarter" idx="13"/>
          </p:nvPr>
        </p:nvSpPr>
        <p:spPr>
          <a:xfrm>
            <a:off x="4824413" y="295275"/>
            <a:ext cx="4122737" cy="838200"/>
          </a:xfrm>
        </p:spPr>
        <p:txBody>
          <a:bodyPr lIns="82296" rIns="82296"/>
          <a:lstStyle>
            <a:lvl1pPr marL="0" indent="0">
              <a:lnSpc>
                <a:spcPct val="80000"/>
              </a:lnSpc>
              <a:spcBef>
                <a:spcPts val="0"/>
              </a:spcBef>
              <a:buFontTx/>
              <a:buNone/>
              <a:defRPr lang="en-US" sz="36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noProof="0" smtClean="0"/>
              <a:t>Click to edit Master text styles</a:t>
            </a:r>
          </a:p>
        </p:txBody>
      </p:sp>
    </p:spTree>
    <p:extLst>
      <p:ext uri="{BB962C8B-B14F-4D97-AF65-F5344CB8AC3E}">
        <p14:creationId xmlns:p14="http://schemas.microsoft.com/office/powerpoint/2010/main" val="2143705972"/>
      </p:ext>
    </p:extLst>
  </p:cSld>
  <p:clrMapOvr>
    <a:masterClrMapping/>
  </p:clrMapOvr>
  <p:transition>
    <p:wipe dir="r"/>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600200"/>
            <a:ext cx="2622550" cy="4391025"/>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4" y="1600200"/>
            <a:ext cx="2593975" cy="4362450"/>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600200"/>
            <a:ext cx="2633662" cy="4333875"/>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100584"/>
            <a:ext cx="2670048"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
        <p:nvSpPr>
          <p:cNvPr id="22" name="Text Placeholder 20"/>
          <p:cNvSpPr>
            <a:spLocks noGrp="1"/>
          </p:cNvSpPr>
          <p:nvPr>
            <p:ph type="body" sz="quarter" idx="18"/>
          </p:nvPr>
        </p:nvSpPr>
        <p:spPr>
          <a:xfrm>
            <a:off x="3255264" y="100584"/>
            <a:ext cx="2670048"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
        <p:nvSpPr>
          <p:cNvPr id="24" name="Text Placeholder 20"/>
          <p:cNvSpPr>
            <a:spLocks noGrp="1" noChangeAspect="1"/>
          </p:cNvSpPr>
          <p:nvPr>
            <p:ph type="body" sz="quarter" idx="19"/>
          </p:nvPr>
        </p:nvSpPr>
        <p:spPr>
          <a:xfrm>
            <a:off x="6273302" y="100584"/>
            <a:ext cx="2670048"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Tree>
    <p:extLst>
      <p:ext uri="{BB962C8B-B14F-4D97-AF65-F5344CB8AC3E}">
        <p14:creationId xmlns:p14="http://schemas.microsoft.com/office/powerpoint/2010/main" val="1280943163"/>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6" name="Chart Placeholder 35"/>
          <p:cNvSpPr>
            <a:spLocks noGrp="1"/>
          </p:cNvSpPr>
          <p:nvPr>
            <p:ph type="chart" sz="quarter" idx="10"/>
          </p:nvPr>
        </p:nvSpPr>
        <p:spPr>
          <a:xfrm>
            <a:off x="359764" y="1476375"/>
            <a:ext cx="8439461" cy="4305300"/>
          </a:xfrm>
        </p:spPr>
        <p:txBody>
          <a:bodyPr rtlCol="0" anchor="ctr" anchorCtr="1">
            <a:noAutofit/>
          </a:bodyPr>
          <a:lstStyle>
            <a:lvl1pPr>
              <a:buNone/>
              <a:defRPr>
                <a:latin typeface="+mj-lt"/>
              </a:defRPr>
            </a:lvl1pPr>
          </a:lstStyle>
          <a:p>
            <a:pPr lvl="0"/>
            <a:r>
              <a:rPr lang="en-US" noProof="0" dirty="0" smtClean="0"/>
              <a:t>Click icon to add chart</a:t>
            </a:r>
            <a:endParaRPr lang="en-US" noProof="0" dirty="0"/>
          </a:p>
        </p:txBody>
      </p:sp>
      <p:sp>
        <p:nvSpPr>
          <p:cNvPr id="4" name="Text Placeholder 9"/>
          <p:cNvSpPr>
            <a:spLocks noGrp="1"/>
          </p:cNvSpPr>
          <p:nvPr>
            <p:ph type="body" sz="quarter" idx="11"/>
          </p:nvPr>
        </p:nvSpPr>
        <p:spPr>
          <a:xfrm>
            <a:off x="249466" y="6062114"/>
            <a:ext cx="7461250" cy="276999"/>
          </a:xfrm>
        </p:spPr>
        <p:txBody>
          <a:bodyPr anchor="b">
            <a:noAutofit/>
          </a:bodyPr>
          <a:lstStyle>
            <a:lvl1pPr algn="l" defTabSz="804863">
              <a:lnSpc>
                <a:spcPct val="100000"/>
              </a:lnSpc>
              <a:spcBef>
                <a:spcPct val="50000"/>
              </a:spcBef>
              <a:buNone/>
              <a:defRPr sz="1200">
                <a:solidFill>
                  <a:schemeClr val="bg2">
                    <a:lumMod val="85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extLst>
      <p:ext uri="{BB962C8B-B14F-4D97-AF65-F5344CB8AC3E}">
        <p14:creationId xmlns:p14="http://schemas.microsoft.com/office/powerpoint/2010/main" val="59757759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46888" y="1600200"/>
            <a:ext cx="4005072" cy="3749040"/>
          </a:xfrm>
        </p:spPr>
        <p:txBody>
          <a:bodyPr anchor="ctr">
            <a:noAutofit/>
          </a:bodyPr>
          <a:lstStyle>
            <a:lvl1pPr marL="0" indent="0" algn="l" defTabSz="914400" rtl="0" eaLnBrk="1" latinLnBrk="0" hangingPunct="1">
              <a:lnSpc>
                <a:spcPct val="80000"/>
              </a:lnSpc>
              <a:spcBef>
                <a:spcPct val="0"/>
              </a:spcBef>
              <a:buFontTx/>
              <a:buNone/>
              <a:defRPr lang="en-US" sz="2400" b="0" kern="1200" spc="0" baseline="0" dirty="0" smtClean="0">
                <a:solidFill>
                  <a:schemeClr val="bg2"/>
                </a:solidFill>
                <a:latin typeface="+mj-lt"/>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6" name="Picture Placeholder 5"/>
          <p:cNvSpPr>
            <a:spLocks noGrp="1"/>
          </p:cNvSpPr>
          <p:nvPr>
            <p:ph type="pic" sz="quarter" idx="11"/>
          </p:nvPr>
        </p:nvSpPr>
        <p:spPr>
          <a:xfrm>
            <a:off x="4873752" y="1947672"/>
            <a:ext cx="3429000" cy="2990088"/>
          </a:xfrm>
        </p:spPr>
        <p:txBody>
          <a:bodyPr rtlCol="0" anchor="ctr" anchorCtr="1">
            <a:noAutofit/>
          </a:bodyPr>
          <a:lstStyle>
            <a:lvl1pPr algn="ctr">
              <a:buFontTx/>
              <a:buNone/>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3782487869"/>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942841246"/>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4" name="Rectangle 7"/>
          <p:cNvSpPr>
            <a:spLocks noChangeArrowheads="1"/>
          </p:cNvSpPr>
          <p:nvPr/>
        </p:nvSpPr>
        <p:spPr bwMode="white">
          <a:xfrm>
            <a:off x="0" y="0"/>
            <a:ext cx="9144000" cy="177800"/>
          </a:xfrm>
          <a:prstGeom prst="rect">
            <a:avLst/>
          </a:prstGeom>
          <a:solidFill>
            <a:schemeClr val="bg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endParaRPr lang="en-US" dirty="0">
              <a:solidFill>
                <a:srgbClr val="0096D6"/>
              </a:solidFill>
            </a:endParaRPr>
          </a:p>
        </p:txBody>
      </p:sp>
      <p:sp>
        <p:nvSpPr>
          <p:cNvPr id="5" name="Rectangle 3"/>
          <p:cNvSpPr>
            <a:spLocks noChangeArrowheads="1"/>
          </p:cNvSpPr>
          <p:nvPr/>
        </p:nvSpPr>
        <p:spPr bwMode="hidden">
          <a:xfrm>
            <a:off x="0" y="0"/>
            <a:ext cx="9144000" cy="177800"/>
          </a:xfrm>
          <a:prstGeom prst="rect">
            <a:avLst/>
          </a:prstGeom>
          <a:solidFill>
            <a:srgbClr val="08252E"/>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endParaRPr lang="en-US" dirty="0">
              <a:solidFill>
                <a:srgbClr val="0096D6"/>
              </a:solidFill>
            </a:endParaRPr>
          </a:p>
        </p:txBody>
      </p:sp>
      <p:sp>
        <p:nvSpPr>
          <p:cNvPr id="3" name="Subtitle 2"/>
          <p:cNvSpPr>
            <a:spLocks noGrp="1"/>
          </p:cNvSpPr>
          <p:nvPr>
            <p:ph type="subTitle" idx="1"/>
          </p:nvPr>
        </p:nvSpPr>
        <p:spPr>
          <a:xfrm>
            <a:off x="465201" y="5842635"/>
            <a:ext cx="8112126" cy="384175"/>
          </a:xfrm>
        </p:spPr>
        <p:txBody>
          <a:bodyPr anchor="b">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219456" y="649224"/>
            <a:ext cx="8112125" cy="4480560"/>
          </a:xfrm>
        </p:spPr>
        <p:txBody>
          <a:bodyPr/>
          <a:lstStyle>
            <a:lvl1pPr marL="0" indent="0" algn="l" defTabSz="914400" rtl="0" eaLnBrk="1" latinLnBrk="0" hangingPunct="1">
              <a:lnSpc>
                <a:spcPct val="80000"/>
              </a:lnSpc>
              <a:spcBef>
                <a:spcPct val="0"/>
              </a:spcBef>
              <a:buClr>
                <a:schemeClr val="tx1"/>
              </a:buClr>
              <a:buFont typeface="Arial" pitchFamily="34"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764828428"/>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pic>
        <p:nvPicPr>
          <p:cNvPr id="5" name="Picture 4" descr="verticalbar.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41825" y="777875"/>
            <a:ext cx="889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229702" y="1918741"/>
            <a:ext cx="4117446" cy="3020518"/>
          </a:xfrm>
        </p:spPr>
        <p:txBody>
          <a:bodyPr anchor="ct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19" y="310896"/>
            <a:ext cx="3895344" cy="6208776"/>
          </a:xfrm>
        </p:spPr>
        <p:txBody>
          <a:bodyPr anchor="ctr">
            <a:noAutofit/>
          </a:bodyPr>
          <a:lstStyle>
            <a:lvl1pPr marL="0" indent="0">
              <a:buFontTx/>
              <a:buNone/>
              <a:defRPr sz="2000" baseline="0">
                <a:solidFill>
                  <a:schemeClr val="bg2"/>
                </a:solidFill>
                <a:latin typeface="+mj-lt"/>
              </a:defRPr>
            </a:lvl1pPr>
            <a:lvl2pPr>
              <a:defRPr sz="2000"/>
            </a:lvl2pPr>
            <a:lvl3pPr>
              <a:defRPr sz="2000"/>
            </a:lvl3pPr>
            <a:lvl4pPr>
              <a:defRPr sz="2000"/>
            </a:lvl4pPr>
            <a:lvl5pPr>
              <a:defRPr sz="2000"/>
            </a:lvl5pPr>
          </a:lstStyle>
          <a:p>
            <a:pPr lvl="0"/>
            <a:r>
              <a:rPr lang="en-US" smtClean="0"/>
              <a:t>Click to edit Master text styles</a:t>
            </a:r>
          </a:p>
        </p:txBody>
      </p:sp>
    </p:spTree>
    <p:extLst>
      <p:ext uri="{BB962C8B-B14F-4D97-AF65-F5344CB8AC3E}">
        <p14:creationId xmlns:p14="http://schemas.microsoft.com/office/powerpoint/2010/main" val="16399069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p:nvPr>
        </p:nvSpPr>
        <p:spPr>
          <a:xfrm>
            <a:off x="229702" y="1918741"/>
            <a:ext cx="4117446" cy="3020518"/>
          </a:xfrm>
        </p:spPr>
        <p:txBody>
          <a:bodyPr anchor="ct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19" y="310896"/>
            <a:ext cx="3895344" cy="6208776"/>
          </a:xfrm>
        </p:spPr>
        <p:txBody>
          <a:bodyPr anchor="ctr">
            <a:noAutofit/>
          </a:bodyPr>
          <a:lstStyle>
            <a:lvl1pPr marL="0" indent="0">
              <a:buFontTx/>
              <a:buNone/>
              <a:defRPr sz="2000" baseline="0">
                <a:solidFill>
                  <a:schemeClr val="bg2"/>
                </a:solidFill>
                <a:latin typeface="+mj-lt"/>
              </a:defRPr>
            </a:lvl1pPr>
            <a:lvl2pPr>
              <a:defRPr sz="2000"/>
            </a:lvl2pPr>
            <a:lvl3pPr>
              <a:defRPr sz="2000"/>
            </a:lvl3pPr>
            <a:lvl4pPr>
              <a:defRPr sz="2000"/>
            </a:lvl4pPr>
            <a:lvl5pPr>
              <a:defRPr sz="2000"/>
            </a:lvl5pPr>
          </a:lstStyle>
          <a:p>
            <a:pPr lvl="0"/>
            <a:r>
              <a:rPr lang="en-US" smtClean="0"/>
              <a:t>Click to edit Master text styles</a:t>
            </a:r>
          </a:p>
        </p:txBody>
      </p:sp>
    </p:spTree>
    <p:extLst>
      <p:ext uri="{BB962C8B-B14F-4D97-AF65-F5344CB8AC3E}">
        <p14:creationId xmlns:p14="http://schemas.microsoft.com/office/powerpoint/2010/main" val="2309763341"/>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grpSp>
        <p:nvGrpSpPr>
          <p:cNvPr id="5" name="Group 38"/>
          <p:cNvGrpSpPr/>
          <p:nvPr userDrawn="1"/>
        </p:nvGrpSpPr>
        <p:grpSpPr>
          <a:xfrm>
            <a:off x="341313" y="311150"/>
            <a:ext cx="908367" cy="480227"/>
            <a:chOff x="609600" y="528537"/>
            <a:chExt cx="1444734" cy="763789"/>
          </a:xfrm>
          <a:solidFill>
            <a:schemeClr val="bg1"/>
          </a:soli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8" name="Freeform 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9" name="Freeform 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0" name="Freeform 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1" name="Freeform 1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2" name="Freeform 1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3" name="Freeform 1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4" name="Freeform 1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5" name="Freeform 1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6" name="Freeform 1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7" name="Freeform 1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8" name="Freeform 1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9" name="Freeform 1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grpSp>
      <p:sp>
        <p:nvSpPr>
          <p:cNvPr id="3" name="Subtitle 2"/>
          <p:cNvSpPr>
            <a:spLocks noGrp="1"/>
          </p:cNvSpPr>
          <p:nvPr>
            <p:ph type="subTitle" idx="1"/>
          </p:nvPr>
        </p:nvSpPr>
        <p:spPr>
          <a:xfrm>
            <a:off x="236383" y="4279392"/>
            <a:ext cx="4684867" cy="384175"/>
          </a:xfrm>
        </p:spPr>
        <p:txBody>
          <a:bodyPr rtlCol="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2" name="Title 1"/>
          <p:cNvSpPr>
            <a:spLocks noGrp="1"/>
          </p:cNvSpPr>
          <p:nvPr>
            <p:ph type="ctrTitle"/>
          </p:nvPr>
        </p:nvSpPr>
        <p:spPr>
          <a:xfrm>
            <a:off x="208693" y="3282696"/>
            <a:ext cx="4712557" cy="1022350"/>
          </a:xfrm>
        </p:spPr>
        <p:txBody>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1" name="Picture Placeholder 30"/>
          <p:cNvSpPr>
            <a:spLocks noGrp="1"/>
          </p:cNvSpPr>
          <p:nvPr>
            <p:ph type="pic" sz="quarter" idx="10"/>
          </p:nvPr>
        </p:nvSpPr>
        <p:spPr>
          <a:xfrm>
            <a:off x="5540375" y="1917700"/>
            <a:ext cx="2676525" cy="2889250"/>
          </a:xfrm>
        </p:spPr>
        <p:txBody>
          <a:bodyPr rtlCol="0" anchor="ctr" anchorCtr="1">
            <a:noAutofit/>
          </a:bodyPr>
          <a:lstStyle>
            <a:lvl1pPr algn="ctr">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5497109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White">
    <p:spTree>
      <p:nvGrpSpPr>
        <p:cNvPr id="1" name=""/>
        <p:cNvGrpSpPr/>
        <p:nvPr/>
      </p:nvGrpSpPr>
      <p:grpSpPr>
        <a:xfrm>
          <a:off x="0" y="0"/>
          <a:ext cx="0" cy="0"/>
          <a:chOff x="0" y="0"/>
          <a:chExt cx="0" cy="0"/>
        </a:xfrm>
      </p:grpSpPr>
      <p:sp>
        <p:nvSpPr>
          <p:cNvPr id="6" name="Rectangle 5"/>
          <p:cNvSpPr/>
          <p:nvPr userDrawn="1"/>
        </p:nvSpPr>
        <p:spPr>
          <a:xfrm>
            <a:off x="0" y="0"/>
            <a:ext cx="9129713" cy="6378575"/>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nvGrpSpPr>
          <p:cNvPr id="7" name="Group 67"/>
          <p:cNvGrpSpPr/>
          <p:nvPr userDrawn="1"/>
        </p:nvGrpSpPr>
        <p:grpSpPr>
          <a:xfrm>
            <a:off x="341314" y="311151"/>
            <a:ext cx="829170" cy="438358"/>
            <a:chOff x="609600" y="528537"/>
            <a:chExt cx="1444734" cy="763789"/>
          </a:xfrm>
          <a:solidFill>
            <a:schemeClr val="bg1"/>
          </a:solidFill>
        </p:grpSpPr>
        <p:sp>
          <p:nvSpPr>
            <p:cNvPr id="8" name="Rectangle 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9" name="Freeform 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0" name="Freeform 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1" name="Freeform 1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2" name="Freeform 1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3" name="Freeform 1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4" name="Freeform 1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5" name="Freeform 1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6" name="Freeform 1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7" name="Freeform 1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8" name="Freeform 1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9" name="Freeform 1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0" name="Freeform 1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1" name="Freeform 2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grpSp>
      <p:sp>
        <p:nvSpPr>
          <p:cNvPr id="22" name="Rectangle 21"/>
          <p:cNvSpPr/>
          <p:nvPr userDrawn="1"/>
        </p:nvSpPr>
        <p:spPr>
          <a:xfrm>
            <a:off x="0" y="6542088"/>
            <a:ext cx="9129713" cy="31591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3" name="Rectangle 4"/>
          <p:cNvSpPr>
            <a:spLocks noChangeArrowheads="1"/>
          </p:cNvSpPr>
          <p:nvPr userDrawn="1"/>
        </p:nvSpPr>
        <p:spPr bwMode="ltGray">
          <a:xfrm>
            <a:off x="250825" y="6586538"/>
            <a:ext cx="1955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defTabSz="814388"/>
            <a:r>
              <a:rPr lang="en-US" sz="600" dirty="0">
                <a:solidFill>
                  <a:srgbClr val="C0C0C0"/>
                </a:solidFill>
              </a:rPr>
              <a:t>© 2012 Cisco and/or its affiliates. All rights reserved.</a:t>
            </a:r>
          </a:p>
        </p:txBody>
      </p:sp>
      <p:sp>
        <p:nvSpPr>
          <p:cNvPr id="24"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25"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2A7EF333-A1BC-4A85-BFF3-324E774D893F}" type="slidenum">
              <a:rPr lang="en-US" sz="600">
                <a:solidFill>
                  <a:srgbClr val="C0C0C0"/>
                </a:solidFill>
              </a:rPr>
              <a:pPr algn="r" defTabSz="814388"/>
              <a:t>‹#›</a:t>
            </a:fld>
            <a:endParaRPr lang="en-US" sz="600" dirty="0">
              <a:solidFill>
                <a:srgbClr val="C0C0C0"/>
              </a:solidFill>
            </a:endParaRPr>
          </a:p>
        </p:txBody>
      </p:sp>
      <p:sp>
        <p:nvSpPr>
          <p:cNvPr id="2" name="Title 1"/>
          <p:cNvSpPr>
            <a:spLocks noGrp="1"/>
          </p:cNvSpPr>
          <p:nvPr>
            <p:ph type="ctrTitle"/>
          </p:nvPr>
        </p:nvSpPr>
        <p:spPr>
          <a:xfrm>
            <a:off x="221393" y="1236689"/>
            <a:ext cx="8112125" cy="2918779"/>
          </a:xfrm>
        </p:spPr>
        <p:txBody>
          <a:bodyPr/>
          <a:lstStyle>
            <a:lvl1pPr algn="l" defTabSz="914400" rtl="0" eaLnBrk="1" latinLnBrk="0" hangingPunct="1">
              <a:lnSpc>
                <a:spcPct val="9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844735296"/>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a:off x="1824038" y="-3578225"/>
            <a:ext cx="1728787" cy="140144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 name="Rounded Rectangle 5"/>
          <p:cNvSpPr/>
          <p:nvPr userDrawn="1"/>
        </p:nvSpPr>
        <p:spPr>
          <a:xfrm>
            <a:off x="0" y="-644525"/>
            <a:ext cx="1730375" cy="81470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8" name="Rounded Rectangle 7"/>
          <p:cNvSpPr/>
          <p:nvPr userDrawn="1"/>
        </p:nvSpPr>
        <p:spPr>
          <a:xfrm rot="10800000">
            <a:off x="1014413" y="-644525"/>
            <a:ext cx="1728787" cy="81470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p:nvSpPr>
        <p:spPr>
          <a:xfrm>
            <a:off x="6375400" y="1711325"/>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p:nvSpPr>
        <p:spPr>
          <a:xfrm>
            <a:off x="8105775" y="8350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p:nvSpPr>
        <p:spPr>
          <a:xfrm rot="10800000">
            <a:off x="3035300" y="-3378200"/>
            <a:ext cx="1730375"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ectangle 5"/>
          <p:cNvSpPr>
            <a:spLocks noChangeArrowheads="1"/>
          </p:cNvSpPr>
          <p:nvPr/>
        </p:nvSpPr>
        <p:spPr bwMode="ltGray">
          <a:xfrm>
            <a:off x="7762875" y="6584950"/>
            <a:ext cx="812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r" defTabSz="814388"/>
            <a:r>
              <a:rPr lang="en-US" sz="600" dirty="0">
                <a:solidFill>
                  <a:srgbClr val="FFFFFF"/>
                </a:solidFill>
              </a:rPr>
              <a:t>Cisco Confidential</a:t>
            </a:r>
          </a:p>
        </p:txBody>
      </p:sp>
      <p:sp>
        <p:nvSpPr>
          <p:cNvPr id="13" name="Rectangle 5"/>
          <p:cNvSpPr>
            <a:spLocks noChangeArrowheads="1"/>
          </p:cNvSpPr>
          <p:nvPr userDrawn="1"/>
        </p:nvSpPr>
        <p:spPr bwMode="ltGray">
          <a:xfrm>
            <a:off x="7762875" y="6584950"/>
            <a:ext cx="812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r" defTabSz="814388"/>
            <a:r>
              <a:rPr lang="en-US" sz="600" dirty="0">
                <a:solidFill>
                  <a:srgbClr val="FFFFFF"/>
                </a:solidFill>
              </a:rPr>
              <a:t>Cisco Confidential</a:t>
            </a:r>
          </a:p>
        </p:txBody>
      </p:sp>
      <p:sp>
        <p:nvSpPr>
          <p:cNvPr id="14"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dirty="0">
                <a:solidFill>
                  <a:srgbClr val="FFFFFF"/>
                </a:solidFill>
              </a:rPr>
              <a:t>© 2012 Cisco and/or its affiliates. All rights reserved.</a:t>
            </a:r>
          </a:p>
        </p:txBody>
      </p:sp>
      <p:sp>
        <p:nvSpPr>
          <p:cNvPr id="15"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5D25D1EA-6E7F-4811-AC05-955C986DBCFB}" type="slidenum">
              <a:rPr lang="en-US" sz="600">
                <a:solidFill>
                  <a:srgbClr val="FFFFFF"/>
                </a:solidFill>
              </a:rPr>
              <a:pPr algn="r" defTabSz="814388"/>
              <a:t>‹#›</a:t>
            </a:fld>
            <a:endParaRPr lang="en-US" sz="600" dirty="0">
              <a:solidFill>
                <a:srgbClr val="FFFFFF"/>
              </a:solidFill>
            </a:endParaRPr>
          </a:p>
        </p:txBody>
      </p:sp>
      <p:sp>
        <p:nvSpPr>
          <p:cNvPr id="2" name="Title 1"/>
          <p:cNvSpPr>
            <a:spLocks noGrp="1"/>
          </p:cNvSpPr>
          <p:nvPr>
            <p:ph type="title"/>
          </p:nvPr>
        </p:nvSpPr>
        <p:spPr>
          <a:xfrm>
            <a:off x="237744" y="484632"/>
            <a:ext cx="8755128" cy="4372131"/>
          </a:xfrm>
        </p:spPr>
        <p:txBody>
          <a:bodyPr/>
          <a:lstStyle>
            <a:lvl1pPr marL="228600" indent="-228600">
              <a:buFont typeface="Arial" pitchFamily="34" charset="0"/>
              <a:buChar char="“"/>
              <a:defRPr sz="6000" spc="0" baseline="0">
                <a:solidFill>
                  <a:schemeClr val="bg1"/>
                </a:solidFill>
                <a:latin typeface="+mj-lt"/>
              </a:defRPr>
            </a:lvl1pPr>
          </a:lstStyle>
          <a:p>
            <a:r>
              <a:rPr lang="en-US" smtClean="0"/>
              <a:t>Click to edit Master title style</a:t>
            </a:r>
            <a:endParaRPr lang="en-US" dirty="0"/>
          </a:p>
        </p:txBody>
      </p:sp>
      <p:sp>
        <p:nvSpPr>
          <p:cNvPr id="7" name="Text Placeholder 4"/>
          <p:cNvSpPr>
            <a:spLocks noGrp="1"/>
          </p:cNvSpPr>
          <p:nvPr>
            <p:ph type="body" sz="quarter" idx="11"/>
          </p:nvPr>
        </p:nvSpPr>
        <p:spPr>
          <a:xfrm>
            <a:off x="460248" y="5358903"/>
            <a:ext cx="8574685" cy="614362"/>
          </a:xfrm>
        </p:spPr>
        <p:txBody>
          <a:bodyPr rtlCol="0">
            <a:normAutofit/>
          </a:bodyPr>
          <a:lstStyle>
            <a:lvl1pPr marL="0" indent="0">
              <a:buNone/>
              <a:defRPr lang="en-US" sz="2400" kern="1200" dirty="0" smtClean="0">
                <a:solidFill>
                  <a:schemeClr val="bg1"/>
                </a:solidFill>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41687599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ppt_x"/>
                                          </p:val>
                                        </p:tav>
                                        <p:tav tm="100000">
                                          <p:val>
                                            <p:strVal val="#ppt_x"/>
                                          </p:val>
                                        </p:tav>
                                      </p:tavLst>
                                    </p:anim>
                                    <p:anim calcmode="lin" valueType="num">
                                      <p:cBhvr additive="base">
                                        <p:cTn id="20" dur="2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ppt_x"/>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100" fill="hold"/>
                                        <p:tgtEl>
                                          <p:spTgt spid="10"/>
                                        </p:tgtEl>
                                        <p:attrNameLst>
                                          <p:attrName>ppt_x</p:attrName>
                                        </p:attrNameLst>
                                      </p:cBhvr>
                                      <p:tavLst>
                                        <p:tav tm="0">
                                          <p:val>
                                            <p:strVal val="#ppt_x"/>
                                          </p:val>
                                        </p:tav>
                                        <p:tav tm="100000">
                                          <p:val>
                                            <p:strVal val="#ppt_x"/>
                                          </p:val>
                                        </p:tav>
                                      </p:tavLst>
                                    </p:anim>
                                    <p:anim calcmode="lin" valueType="num">
                                      <p:cBhvr additive="base">
                                        <p:cTn id="28" dur="11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ingle photo with caption">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92300" y="795338"/>
            <a:ext cx="5348288" cy="40052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 name="Rectangle 5"/>
          <p:cNvSpPr/>
          <p:nvPr userDrawn="1"/>
        </p:nvSpPr>
        <p:spPr>
          <a:xfrm>
            <a:off x="1892300" y="4794250"/>
            <a:ext cx="5346700" cy="996950"/>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6" name="Picture Placeholder 25"/>
          <p:cNvSpPr>
            <a:spLocks noGrp="1"/>
          </p:cNvSpPr>
          <p:nvPr>
            <p:ph type="pic" sz="quarter" idx="10"/>
          </p:nvPr>
        </p:nvSpPr>
        <p:spPr>
          <a:xfrm>
            <a:off x="1900238" y="795528"/>
            <a:ext cx="5329238" cy="4005072"/>
          </a:xfrm>
          <a:solidFill>
            <a:schemeClr val="bg1">
              <a:alpha val="30000"/>
            </a:schemeClr>
          </a:solidFill>
          <a:ln>
            <a:solidFill>
              <a:schemeClr val="bg2"/>
            </a:solidFill>
          </a:ln>
        </p:spPr>
        <p:txBody>
          <a:bodyPr rtlCol="0" anchor="ctr">
            <a:noAutofit/>
          </a:bodyPr>
          <a:lstStyle>
            <a:lvl1pPr algn="ctr">
              <a:buFontTx/>
              <a:buNone/>
              <a:defRPr>
                <a:solidFill>
                  <a:schemeClr val="bg1"/>
                </a:solidFill>
                <a:latin typeface="+mj-lt"/>
              </a:defRPr>
            </a:lvl1pPr>
          </a:lstStyle>
          <a:p>
            <a:pPr lvl="0"/>
            <a:r>
              <a:rPr lang="en-US" noProof="0" dirty="0" smtClean="0"/>
              <a:t>Click icon to add picture</a:t>
            </a:r>
            <a:endParaRPr lang="en-US" noProof="0"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4047244888"/>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mall photo_top lef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8138" y="311150"/>
            <a:ext cx="3273425" cy="245903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6" name="Picture Placeholder 25"/>
          <p:cNvSpPr>
            <a:spLocks noGrp="1"/>
          </p:cNvSpPr>
          <p:nvPr>
            <p:ph type="pic" sz="quarter" idx="10"/>
          </p:nvPr>
        </p:nvSpPr>
        <p:spPr>
          <a:xfrm>
            <a:off x="338328"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9" name="Title 8"/>
          <p:cNvSpPr>
            <a:spLocks noGrp="1"/>
          </p:cNvSpPr>
          <p:nvPr>
            <p:ph type="title"/>
          </p:nvPr>
        </p:nvSpPr>
        <p:spPr>
          <a:xfrm>
            <a:off x="229703" y="3429000"/>
            <a:ext cx="7009298" cy="1421928"/>
          </a:xfrm>
        </p:spPr>
        <p:txBody>
          <a:bodyPr anchor="t"/>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4280634778"/>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ortrait photo_right side">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992688" y="858838"/>
            <a:ext cx="3630612"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6" name="Picture Placeholder 25"/>
          <p:cNvSpPr>
            <a:spLocks noGrp="1"/>
          </p:cNvSpPr>
          <p:nvPr>
            <p:ph type="pic" sz="quarter" idx="10"/>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Autofit/>
          </a:bodyPr>
          <a:lstStyle>
            <a:lvl1pPr algn="ctr">
              <a:buFontTx/>
              <a:buNone/>
              <a:defRPr>
                <a:solidFill>
                  <a:schemeClr val="bg1"/>
                </a:solidFill>
                <a:latin typeface="+mj-lt"/>
              </a:defRPr>
            </a:lvl1pPr>
          </a:lstStyle>
          <a:p>
            <a:pPr lvl="0"/>
            <a:r>
              <a:rPr lang="en-US" noProof="0" dirty="0" smtClean="0"/>
              <a:t>Click icon to add picture</a:t>
            </a:r>
            <a:endParaRPr lang="en-US" noProof="0" dirty="0"/>
          </a:p>
        </p:txBody>
      </p:sp>
      <p:sp>
        <p:nvSpPr>
          <p:cNvPr id="9" name="Title 8"/>
          <p:cNvSpPr>
            <a:spLocks noGrp="1"/>
          </p:cNvSpPr>
          <p:nvPr>
            <p:ph type="title"/>
          </p:nvPr>
        </p:nvSpPr>
        <p:spPr>
          <a:xfrm>
            <a:off x="229703" y="728972"/>
            <a:ext cx="4349918" cy="1089529"/>
          </a:xfrm>
        </p:spPr>
        <p:txBody>
          <a:bodyPr anchor="t"/>
          <a:lstStyle>
            <a:lvl1pPr>
              <a:lnSpc>
                <a:spcPct val="90000"/>
              </a:lnSpc>
              <a:defRPr>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088236096"/>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ultiple photo">
    <p:spTree>
      <p:nvGrpSpPr>
        <p:cNvPr id="1" name=""/>
        <p:cNvGrpSpPr/>
        <p:nvPr/>
      </p:nvGrpSpPr>
      <p:grpSpPr>
        <a:xfrm>
          <a:off x="0" y="0"/>
          <a:ext cx="0" cy="0"/>
          <a:chOff x="0" y="0"/>
          <a:chExt cx="0" cy="0"/>
        </a:xfrm>
      </p:grpSpPr>
      <p:pic>
        <p:nvPicPr>
          <p:cNvPr id="9" name="Picture 2" descr="C:\Documents and Settings\contractor\Desktop\Blue_Green_Gradi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668713" y="311150"/>
            <a:ext cx="3268662"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ectangle 10"/>
          <p:cNvSpPr/>
          <p:nvPr/>
        </p:nvSpPr>
        <p:spPr>
          <a:xfrm>
            <a:off x="334963" y="311150"/>
            <a:ext cx="3259137"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ectangle 11"/>
          <p:cNvSpPr/>
          <p:nvPr/>
        </p:nvSpPr>
        <p:spPr>
          <a:xfrm>
            <a:off x="7011988" y="311150"/>
            <a:ext cx="1806575" cy="13081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ectangle 12"/>
          <p:cNvSpPr/>
          <p:nvPr/>
        </p:nvSpPr>
        <p:spPr>
          <a:xfrm>
            <a:off x="334963" y="3028950"/>
            <a:ext cx="2501900"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4" name="Rectangle 13"/>
          <p:cNvSpPr/>
          <p:nvPr/>
        </p:nvSpPr>
        <p:spPr>
          <a:xfrm>
            <a:off x="2911475" y="3028950"/>
            <a:ext cx="4025900"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5" name="Rectangle 14"/>
          <p:cNvSpPr/>
          <p:nvPr/>
        </p:nvSpPr>
        <p:spPr>
          <a:xfrm>
            <a:off x="7011988" y="1684338"/>
            <a:ext cx="1806575" cy="34417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6" name="Rectangle 15"/>
          <p:cNvSpPr/>
          <p:nvPr/>
        </p:nvSpPr>
        <p:spPr>
          <a:xfrm>
            <a:off x="7011988" y="5183188"/>
            <a:ext cx="1806575"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49" name="Picture Placeholder 25"/>
          <p:cNvSpPr>
            <a:spLocks noGrp="1"/>
          </p:cNvSpPr>
          <p:nvPr>
            <p:ph type="pic" sz="quarter" idx="1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26" name="Picture Placeholder 25"/>
          <p:cNvSpPr>
            <a:spLocks noGrp="1"/>
          </p:cNvSpPr>
          <p:nvPr>
            <p:ph type="pic" sz="quarter" idx="10"/>
          </p:nvPr>
        </p:nvSpPr>
        <p:spPr>
          <a:xfrm>
            <a:off x="320824"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1" name="Picture Placeholder 25"/>
          <p:cNvSpPr>
            <a:spLocks noGrp="1"/>
          </p:cNvSpPr>
          <p:nvPr>
            <p:ph type="pic" sz="quarter" idx="12"/>
          </p:nvPr>
        </p:nvSpPr>
        <p:spPr>
          <a:xfrm>
            <a:off x="7011988" y="311149"/>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3" name="Picture Placeholder 25"/>
          <p:cNvSpPr>
            <a:spLocks noGrp="1"/>
          </p:cNvSpPr>
          <p:nvPr>
            <p:ph type="pic" sz="quarter" idx="13"/>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5" name="Picture Placeholder 25"/>
          <p:cNvSpPr>
            <a:spLocks noGrp="1"/>
          </p:cNvSpPr>
          <p:nvPr>
            <p:ph type="pic" sz="quarter" idx="14"/>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7" name="Picture Placeholder 25"/>
          <p:cNvSpPr>
            <a:spLocks noGrp="1"/>
          </p:cNvSpPr>
          <p:nvPr>
            <p:ph type="pic" sz="quarter" idx="15"/>
          </p:nvPr>
        </p:nvSpPr>
        <p:spPr>
          <a:xfrm>
            <a:off x="7011988"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9" name="Picture Placeholder 25"/>
          <p:cNvSpPr>
            <a:spLocks noGrp="1"/>
          </p:cNvSpPr>
          <p:nvPr>
            <p:ph type="pic" sz="quarter" idx="16"/>
          </p:nvPr>
        </p:nvSpPr>
        <p:spPr>
          <a:xfrm>
            <a:off x="7011988" y="5182960"/>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297584528"/>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arge photo with bottom bar">
    <p:spTree>
      <p:nvGrpSpPr>
        <p:cNvPr id="1" name=""/>
        <p:cNvGrpSpPr/>
        <p:nvPr/>
      </p:nvGrpSpPr>
      <p:grpSpPr>
        <a:xfrm>
          <a:off x="0" y="0"/>
          <a:ext cx="0" cy="0"/>
          <a:chOff x="0" y="0"/>
          <a:chExt cx="0" cy="0"/>
        </a:xfrm>
      </p:grpSpPr>
      <p:sp>
        <p:nvSpPr>
          <p:cNvPr id="3" name="Rectangle 2"/>
          <p:cNvSpPr/>
          <p:nvPr/>
        </p:nvSpPr>
        <p:spPr>
          <a:xfrm>
            <a:off x="338138" y="311150"/>
            <a:ext cx="8477250" cy="607536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pic>
        <p:nvPicPr>
          <p:cNvPr id="4" name="Picture 12" descr="bottom bar.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3375" y="6375400"/>
            <a:ext cx="84772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7"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dirty="0">
                <a:solidFill>
                  <a:srgbClr val="C0C0C0"/>
                </a:solidFill>
              </a:rPr>
              <a:t>© 2010 Cisco and/or its affiliates. All rights reserved.</a:t>
            </a:r>
          </a:p>
        </p:txBody>
      </p:sp>
      <p:sp>
        <p:nvSpPr>
          <p:cNvPr id="8" name="Rectangle 14"/>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81B567A6-A3E0-490A-998E-2CF7D51C2ABD}" type="slidenum">
              <a:rPr lang="en-US" sz="600">
                <a:solidFill>
                  <a:srgbClr val="C0C0C0"/>
                </a:solidFill>
              </a:rPr>
              <a:pPr algn="r" defTabSz="814388"/>
              <a:t>‹#›</a:t>
            </a:fld>
            <a:endParaRPr lang="en-US" sz="600" dirty="0">
              <a:solidFill>
                <a:srgbClr val="C0C0C0"/>
              </a:solidFill>
            </a:endParaRPr>
          </a:p>
        </p:txBody>
      </p:sp>
      <p:sp>
        <p:nvSpPr>
          <p:cNvPr id="5" name="Picture Placeholder 4"/>
          <p:cNvSpPr>
            <a:spLocks noGrp="1"/>
          </p:cNvSpPr>
          <p:nvPr>
            <p:ph type="pic" sz="quarter" idx="10"/>
          </p:nvPr>
        </p:nvSpPr>
        <p:spPr>
          <a:xfrm>
            <a:off x="333375" y="310896"/>
            <a:ext cx="8474869" cy="6054185"/>
          </a:xfrm>
          <a:ln>
            <a:solidFill>
              <a:srgbClr val="08252E"/>
            </a:solidFill>
          </a:ln>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728264829"/>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rtlCol="0" anchor="ctr" anchorCtr="1">
            <a:noAutofit/>
          </a:bodyPr>
          <a:lstStyle>
            <a:lvl1pPr algn="ctr">
              <a:buNone/>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245129706"/>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ndard video">
    <p:spTree>
      <p:nvGrpSpPr>
        <p:cNvPr id="1" name=""/>
        <p:cNvGrpSpPr/>
        <p:nvPr/>
      </p:nvGrpSpPr>
      <p:grpSpPr>
        <a:xfrm>
          <a:off x="0" y="0"/>
          <a:ext cx="0" cy="0"/>
          <a:chOff x="0" y="0"/>
          <a:chExt cx="0" cy="0"/>
        </a:xfrm>
      </p:grpSpPr>
      <p:pic>
        <p:nvPicPr>
          <p:cNvPr id="3" name="Picture 7" descr="C:\Documents and Settings\contractor\Desktop\Blue_Green_Gradi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nvGrpSpPr>
          <p:cNvPr id="5" name="Group 3"/>
          <p:cNvGrpSpPr/>
          <p:nvPr userDrawn="1"/>
        </p:nvGrpSpPr>
        <p:grpSpPr>
          <a:xfrm>
            <a:off x="341314" y="6124575"/>
            <a:ext cx="787133" cy="416134"/>
            <a:chOff x="609600" y="528537"/>
            <a:chExt cx="1444734" cy="763789"/>
          </a:xfrm>
          <a:solidFill>
            <a:schemeClr val="bg1"/>
          </a:soli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8" name="Freeform 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9" name="Freeform 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0" name="Freeform 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1" name="Freeform 1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2" name="Freeform 1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3" name="Freeform 1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4" name="Freeform 1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5" name="Freeform 1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6" name="Freeform 1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7" name="Freeform 1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8" name="Freeform 1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9" name="Freeform 1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grpSp>
      <p:sp>
        <p:nvSpPr>
          <p:cNvPr id="21" name="Media Placeholder 20"/>
          <p:cNvSpPr>
            <a:spLocks noGrp="1"/>
          </p:cNvSpPr>
          <p:nvPr>
            <p:ph type="media" sz="quarter" idx="10"/>
          </p:nvPr>
        </p:nvSpPr>
        <p:spPr>
          <a:xfrm>
            <a:off x="2639917" y="778669"/>
            <a:ext cx="5897880"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552712132"/>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_gradient only">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210655"/>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3" name="Rectangle 11"/>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dirty="0">
                <a:solidFill>
                  <a:srgbClr val="C0C0C0"/>
                </a:solidFill>
              </a:rPr>
              <a:t>© 2012 Cisco and/or its affiliates. All rights reserved.</a:t>
            </a:r>
          </a:p>
        </p:txBody>
      </p:sp>
      <p:sp>
        <p:nvSpPr>
          <p:cNvPr id="4"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B7B4DE07-0EA7-4ED3-8796-1DD1071BBF5E}" type="slidenum">
              <a:rPr lang="en-US" sz="600">
                <a:solidFill>
                  <a:srgbClr val="C0C0C0"/>
                </a:solidFill>
              </a:rPr>
              <a:pPr algn="r" defTabSz="814388"/>
              <a:t>‹#›</a:t>
            </a:fld>
            <a:endParaRPr lang="en-US" sz="600" dirty="0">
              <a:solidFill>
                <a:srgbClr val="C0C0C0"/>
              </a:solidFill>
            </a:endParaRPr>
          </a:p>
        </p:txBody>
      </p:sp>
    </p:spTree>
    <p:extLst>
      <p:ext uri="{BB962C8B-B14F-4D97-AF65-F5344CB8AC3E}">
        <p14:creationId xmlns:p14="http://schemas.microsoft.com/office/powerpoint/2010/main" val="180727605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animated Gradient">
    <p:spTree>
      <p:nvGrpSpPr>
        <p:cNvPr id="1" name=""/>
        <p:cNvGrpSpPr/>
        <p:nvPr/>
      </p:nvGrpSpPr>
      <p:grpSpPr>
        <a:xfrm>
          <a:off x="0" y="0"/>
          <a:ext cx="0" cy="0"/>
          <a:chOff x="0" y="0"/>
          <a:chExt cx="0" cy="0"/>
        </a:xfrm>
      </p:grpSpPr>
      <p:pic>
        <p:nvPicPr>
          <p:cNvPr id="6" name="Picture 2" descr="C:\Documents and Settings\contractor\Desktop\Blue_Green_Gradi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userDrawn="1"/>
        </p:nvSpPr>
        <p:spPr>
          <a:xfrm>
            <a:off x="1824038" y="-3570288"/>
            <a:ext cx="1728787" cy="1401445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8" name="Rounded Rectangle 7"/>
          <p:cNvSpPr/>
          <p:nvPr userDrawn="1"/>
        </p:nvSpPr>
        <p:spPr>
          <a:xfrm>
            <a:off x="0" y="-638175"/>
            <a:ext cx="1730375" cy="81486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userDrawn="1"/>
        </p:nvSpPr>
        <p:spPr>
          <a:xfrm rot="10800000">
            <a:off x="1014413" y="4248150"/>
            <a:ext cx="1728787"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userDrawn="1"/>
        </p:nvSpPr>
        <p:spPr>
          <a:xfrm>
            <a:off x="6584950" y="-2913063"/>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userDrawn="1"/>
        </p:nvSpPr>
        <p:spPr>
          <a:xfrm>
            <a:off x="8105775" y="56991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ounded Rectangle 11"/>
          <p:cNvSpPr/>
          <p:nvPr userDrawn="1"/>
        </p:nvSpPr>
        <p:spPr>
          <a:xfrm rot="10800000">
            <a:off x="3035300" y="1516063"/>
            <a:ext cx="1730375" cy="814863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dirty="0">
                <a:solidFill>
                  <a:srgbClr val="FFFFFF"/>
                </a:solidFill>
              </a:rPr>
              <a:t>Cisco Confidential</a:t>
            </a:r>
          </a:p>
        </p:txBody>
      </p:sp>
      <p:sp>
        <p:nvSpPr>
          <p:cNvPr id="14"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dirty="0">
                <a:solidFill>
                  <a:srgbClr val="FFFFFF"/>
                </a:solidFill>
              </a:rPr>
              <a:t>© 2012 Cisco and/or its affiliates. All rights reserved.</a:t>
            </a:r>
          </a:p>
        </p:txBody>
      </p:sp>
      <p:sp>
        <p:nvSpPr>
          <p:cNvPr id="15"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93C7DB3F-ECC1-4301-BF11-1D4F91225044}" type="slidenum">
              <a:rPr lang="en-US" sz="600">
                <a:solidFill>
                  <a:srgbClr val="FFFFFF"/>
                </a:solidFill>
              </a:rPr>
              <a:pPr algn="r" defTabSz="814388"/>
              <a:t>‹#›</a:t>
            </a:fld>
            <a:endParaRPr lang="en-US" sz="600" dirty="0">
              <a:solidFill>
                <a:srgbClr val="FFFFFF"/>
              </a:solidFill>
            </a:endParaRPr>
          </a:p>
        </p:txBody>
      </p:sp>
      <p:grpSp>
        <p:nvGrpSpPr>
          <p:cNvPr id="16" name="Group 38"/>
          <p:cNvGrpSpPr/>
          <p:nvPr userDrawn="1"/>
        </p:nvGrpSpPr>
        <p:grpSpPr>
          <a:xfrm>
            <a:off x="341314" y="311151"/>
            <a:ext cx="829170" cy="438358"/>
            <a:chOff x="609600" y="528537"/>
            <a:chExt cx="1444734" cy="763789"/>
          </a:xfrm>
          <a:solidFill>
            <a:schemeClr val="bg1"/>
          </a:solidFill>
        </p:grpSpPr>
        <p:sp>
          <p:nvSpPr>
            <p:cNvPr id="17" name="Rectangle 16"/>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8" name="Freeform 17"/>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9" name="Freeform 18"/>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0" name="Freeform 19"/>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1" name="Freeform 20"/>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2" name="Freeform 2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3" name="Freeform 2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4" name="Freeform 2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5" name="Freeform 2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6" name="Freeform 2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7" name="Freeform 2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8" name="Freeform 2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9" name="Freeform 2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0" name="Freeform 2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grpSp>
      <p:sp>
        <p:nvSpPr>
          <p:cNvPr id="2" name="Title 1"/>
          <p:cNvSpPr>
            <a:spLocks noGrp="1"/>
          </p:cNvSpPr>
          <p:nvPr>
            <p:ph type="ctrTitle"/>
          </p:nvPr>
        </p:nvSpPr>
        <p:spPr>
          <a:xfrm>
            <a:off x="221393" y="1236689"/>
            <a:ext cx="8112125" cy="2918779"/>
          </a:xfrm>
        </p:spPr>
        <p:txBody>
          <a:bodyPr/>
          <a:lstStyle>
            <a:lvl1pPr>
              <a:lnSpc>
                <a:spcPct val="90000"/>
              </a:lnSpc>
              <a:defRPr lang="en-US" sz="5400" b="0" kern="1200" spc="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4852110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11"/>
                                        </p:tgtEl>
                                        <p:attrNameLst>
                                          <p:attrName>ppt_x</p:attrName>
                                          <p:attrName>ppt_y</p:attrName>
                                        </p:attrNameLst>
                                      </p:cBhvr>
                                      <p:rCtr x="0" y="-2147483648"/>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10"/>
                                        </p:tgtEl>
                                        <p:attrNameLst>
                                          <p:attrName>ppt_x</p:attrName>
                                          <p:attrName>ppt_y</p:attrName>
                                        </p:attrNameLst>
                                      </p:cBhvr>
                                      <p:rCtr x="0" y="-2147483648"/>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12"/>
                                        </p:tgtEl>
                                        <p:attrNameLst>
                                          <p:attrName>ppt_x</p:attrName>
                                          <p:attrName>ppt_y</p:attrName>
                                        </p:attrNameLst>
                                      </p:cBhvr>
                                      <p:rCtr x="0" y="-2147483648"/>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9"/>
                                        </p:tgtEl>
                                        <p:attrNameLst>
                                          <p:attrName>ppt_x</p:attrName>
                                          <p:attrName>ppt_y</p:attrName>
                                        </p:attrNameLst>
                                      </p:cBhvr>
                                      <p:rCtr x="0" y="-2147483648"/>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8"/>
                                        </p:tgtEl>
                                        <p:attrNameLst>
                                          <p:attrName>ppt_x</p:attrName>
                                          <p:attrName>ppt_y</p:attrName>
                                        </p:attrNameLst>
                                      </p:cBhvr>
                                      <p:rCtr x="0" y="-2147483648"/>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7"/>
                                        </p:tgtEl>
                                        <p:attrNameLst>
                                          <p:attrName>ppt_x</p:attrName>
                                          <p:attrName>ppt_y</p:attrName>
                                        </p:attrNameLst>
                                      </p:cBhvr>
                                      <p:rCtr x="0" y="-2147483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losing Slide_green">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373563" y="5845175"/>
            <a:ext cx="41275" cy="157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0096D6"/>
              </a:solidFill>
            </a:endParaRPr>
          </a:p>
        </p:txBody>
      </p:sp>
      <p:sp>
        <p:nvSpPr>
          <p:cNvPr id="4" name="Freeform 3"/>
          <p:cNvSpPr>
            <a:spLocks/>
          </p:cNvSpPr>
          <p:nvPr/>
        </p:nvSpPr>
        <p:spPr bwMode="black">
          <a:xfrm>
            <a:off x="4614863" y="5840413"/>
            <a:ext cx="120650"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Freeform 4"/>
          <p:cNvSpPr>
            <a:spLocks/>
          </p:cNvSpPr>
          <p:nvPr/>
        </p:nvSpPr>
        <p:spPr bwMode="black">
          <a:xfrm>
            <a:off x="4200525" y="5840413"/>
            <a:ext cx="119063"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5"/>
          <p:cNvSpPr>
            <a:spLocks noEditPoints="1"/>
          </p:cNvSpPr>
          <p:nvPr userDrawn="1"/>
        </p:nvSpPr>
        <p:spPr bwMode="black">
          <a:xfrm>
            <a:off x="4778375" y="5840413"/>
            <a:ext cx="165100" cy="165100"/>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Freeform 6"/>
          <p:cNvSpPr>
            <a:spLocks/>
          </p:cNvSpPr>
          <p:nvPr/>
        </p:nvSpPr>
        <p:spPr bwMode="black">
          <a:xfrm>
            <a:off x="4468813" y="5840413"/>
            <a:ext cx="107950" cy="165100"/>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7"/>
          <p:cNvSpPr>
            <a:spLocks/>
          </p:cNvSpPr>
          <p:nvPr/>
        </p:nvSpPr>
        <p:spPr bwMode="black">
          <a:xfrm>
            <a:off x="4117975" y="5654675"/>
            <a:ext cx="38100"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8"/>
          <p:cNvSpPr>
            <a:spLocks/>
          </p:cNvSpPr>
          <p:nvPr/>
        </p:nvSpPr>
        <p:spPr bwMode="black">
          <a:xfrm>
            <a:off x="4227513" y="5600700"/>
            <a:ext cx="38100"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9"/>
          <p:cNvSpPr>
            <a:spLocks/>
          </p:cNvSpPr>
          <p:nvPr/>
        </p:nvSpPr>
        <p:spPr bwMode="black">
          <a:xfrm>
            <a:off x="4335463" y="5526088"/>
            <a:ext cx="38100"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0"/>
          <p:cNvSpPr>
            <a:spLocks/>
          </p:cNvSpPr>
          <p:nvPr/>
        </p:nvSpPr>
        <p:spPr bwMode="black">
          <a:xfrm>
            <a:off x="4443413" y="5600700"/>
            <a:ext cx="39687"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
          <p:cNvSpPr>
            <a:spLocks/>
          </p:cNvSpPr>
          <p:nvPr/>
        </p:nvSpPr>
        <p:spPr bwMode="black">
          <a:xfrm>
            <a:off x="4551363" y="5654675"/>
            <a:ext cx="41275" cy="8096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2"/>
          <p:cNvSpPr>
            <a:spLocks/>
          </p:cNvSpPr>
          <p:nvPr/>
        </p:nvSpPr>
        <p:spPr bwMode="black">
          <a:xfrm>
            <a:off x="4660900" y="5600700"/>
            <a:ext cx="39688"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3"/>
          <p:cNvSpPr>
            <a:spLocks/>
          </p:cNvSpPr>
          <p:nvPr/>
        </p:nvSpPr>
        <p:spPr bwMode="black">
          <a:xfrm>
            <a:off x="4770438" y="5526088"/>
            <a:ext cx="39687"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4"/>
          <p:cNvSpPr>
            <a:spLocks/>
          </p:cNvSpPr>
          <p:nvPr/>
        </p:nvSpPr>
        <p:spPr bwMode="black">
          <a:xfrm>
            <a:off x="4876800" y="5600700"/>
            <a:ext cx="39688"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5"/>
          <p:cNvSpPr>
            <a:spLocks/>
          </p:cNvSpPr>
          <p:nvPr/>
        </p:nvSpPr>
        <p:spPr bwMode="black">
          <a:xfrm>
            <a:off x="4986338" y="5654675"/>
            <a:ext cx="39687"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Tree>
    <p:extLst>
      <p:ext uri="{BB962C8B-B14F-4D97-AF65-F5344CB8AC3E}">
        <p14:creationId xmlns:p14="http://schemas.microsoft.com/office/powerpoint/2010/main" val="15937107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00"/>
                                        <p:tgtEl>
                                          <p:spTgt spid="15"/>
                                        </p:tgtEl>
                                      </p:cBhvr>
                                    </p:animEffect>
                                  </p:childTnLst>
                                </p:cTn>
                              </p:par>
                              <p:par>
                                <p:cTn id="32" presetID="42" presetClass="path" presetSubtype="0" accel="50000" decel="50000" fill="hold" grpId="1" nodeType="withEffect">
                                  <p:stCondLst>
                                    <p:cond delay="0"/>
                                  </p:stCondLst>
                                  <p:childTnLst>
                                    <p:animMotion origin="layout" path="M -5.55556E-7 -1.91391E-6 L -5.55556E-7 0.02314 " pathEditMode="relative" rAng="0" ptsTypes="AA">
                                      <p:cBhvr>
                                        <p:cTn id="33" dur="700" spd="-100000" fill="hold"/>
                                        <p:tgtEl>
                                          <p:spTgt spid="8"/>
                                        </p:tgtEl>
                                        <p:attrNameLst>
                                          <p:attrName>ppt_x</p:attrName>
                                          <p:attrName>ppt_y</p:attrName>
                                        </p:attrNameLst>
                                      </p:cBhvr>
                                      <p:rCtr x="0" y="-2147483648"/>
                                    </p:animMotion>
                                  </p:childTnLst>
                                </p:cTn>
                              </p:par>
                              <p:par>
                                <p:cTn id="34" presetID="42" presetClass="path" presetSubtype="0" accel="50000" decel="50000" fill="hold" grpId="1" nodeType="withEffect">
                                  <p:stCondLst>
                                    <p:cond delay="0"/>
                                  </p:stCondLst>
                                  <p:childTnLst>
                                    <p:animMotion origin="layout" path="M 4.72222E-6 -1.93242E-6 L 4.72222E-6 0.02962 " pathEditMode="relative" rAng="0" ptsTypes="AA">
                                      <p:cBhvr>
                                        <p:cTn id="35" dur="700" spd="-100000" fill="hold"/>
                                        <p:tgtEl>
                                          <p:spTgt spid="10"/>
                                        </p:tgtEl>
                                        <p:attrNameLst>
                                          <p:attrName>ppt_x</p:attrName>
                                          <p:attrName>ppt_y</p:attrName>
                                        </p:attrNameLst>
                                      </p:cBhvr>
                                      <p:rCtr x="0" y="-2147483648"/>
                                    </p:animMotion>
                                  </p:childTnLst>
                                </p:cTn>
                              </p:par>
                              <p:par>
                                <p:cTn id="36" presetID="42" presetClass="path" presetSubtype="0" accel="50000" decel="50000" fill="hold" grpId="1" nodeType="withEffect">
                                  <p:stCondLst>
                                    <p:cond delay="0"/>
                                  </p:stCondLst>
                                  <p:childTnLst>
                                    <p:animMotion origin="layout" path="M 0 -1.91391E-6 L 0 0.02314 " pathEditMode="relative" rAng="0" ptsTypes="AA">
                                      <p:cBhvr>
                                        <p:cTn id="37" dur="700" spd="-100000" fill="hold"/>
                                        <p:tgtEl>
                                          <p:spTgt spid="12"/>
                                        </p:tgtEl>
                                        <p:attrNameLst>
                                          <p:attrName>ppt_x</p:attrName>
                                          <p:attrName>ppt_y</p:attrName>
                                        </p:attrNameLst>
                                      </p:cBhvr>
                                      <p:rCtr x="0" y="-2147483648"/>
                                    </p:animMotion>
                                  </p:childTnLst>
                                </p:cTn>
                              </p:par>
                              <p:par>
                                <p:cTn id="38" presetID="42" presetClass="path" presetSubtype="0" accel="50000" decel="50000" fill="hold" grpId="1" nodeType="withEffect">
                                  <p:stCondLst>
                                    <p:cond delay="0"/>
                                  </p:stCondLst>
                                  <p:childTnLst>
                                    <p:animMotion origin="layout" path="M -4.72222E-6 -1.93242E-6 L -4.72222E-6 0.02962 " pathEditMode="relative" rAng="0" ptsTypes="AA">
                                      <p:cBhvr>
                                        <p:cTn id="39" dur="700" spd="-100000" fill="hold"/>
                                        <p:tgtEl>
                                          <p:spTgt spid="14"/>
                                        </p:tgtEl>
                                        <p:attrNameLst>
                                          <p:attrName>ppt_x</p:attrName>
                                          <p:attrName>ppt_y</p:attrName>
                                        </p:attrNameLst>
                                      </p:cBhvr>
                                      <p:rCtr x="0" y="-2147483648"/>
                                    </p:animMotion>
                                  </p:childTnLst>
                                </p:cTn>
                              </p:par>
                              <p:par>
                                <p:cTn id="40" presetID="42" presetClass="path" presetSubtype="0" accel="50000" decel="50000" fill="hold" grpId="1" nodeType="withEffect">
                                  <p:stCondLst>
                                    <p:cond delay="0"/>
                                  </p:stCondLst>
                                  <p:childTnLst>
                                    <p:animMotion origin="layout" path="M 4.16667E-6 -1.91391E-6 L 4.16667E-6 0.02314 " pathEditMode="relative" rAng="0" ptsTypes="AA">
                                      <p:cBhvr>
                                        <p:cTn id="41" dur="700" spd="-100000" fill="hold"/>
                                        <p:tgtEl>
                                          <p:spTgt spid="16"/>
                                        </p:tgtEl>
                                        <p:attrNameLst>
                                          <p:attrName>ppt_x</p:attrName>
                                          <p:attrName>ppt_y</p:attrName>
                                        </p:attrNameLst>
                                      </p:cBhvr>
                                      <p:rCtr x="0" y="-2147483648"/>
                                    </p:animMotion>
                                  </p:childTnLst>
                                </p:cTn>
                              </p:par>
                              <p:par>
                                <p:cTn id="42" presetID="64" presetClass="path" presetSubtype="0" accel="50000" decel="50000" fill="hold" grpId="1" nodeType="withEffect">
                                  <p:stCondLst>
                                    <p:cond delay="0"/>
                                  </p:stCondLst>
                                  <p:childTnLst>
                                    <p:animMotion origin="layout" path="M 2.77778E-7 2.36056E-6 L 2.77778E-7 -0.02338 " pathEditMode="relative" rAng="0" ptsTypes="AA">
                                      <p:cBhvr>
                                        <p:cTn id="43" dur="700" spd="-100000" fill="hold"/>
                                        <p:tgtEl>
                                          <p:spTgt spid="9"/>
                                        </p:tgtEl>
                                        <p:attrNameLst>
                                          <p:attrName>ppt_x</p:attrName>
                                          <p:attrName>ppt_y</p:attrName>
                                        </p:attrNameLst>
                                      </p:cBhvr>
                                      <p:rCtr x="0" y="-2147483648"/>
                                    </p:animMotion>
                                  </p:childTnLst>
                                </p:cTn>
                              </p:par>
                              <p:par>
                                <p:cTn id="44" presetID="64" presetClass="path" presetSubtype="0" accel="50000" decel="50000" fill="hold" grpId="1" nodeType="withEffect">
                                  <p:stCondLst>
                                    <p:cond delay="0"/>
                                  </p:stCondLst>
                                  <p:childTnLst>
                                    <p:animMotion origin="layout" path="M -8.33333E-7 2.36056E-6 L -8.33333E-7 -0.02338 " pathEditMode="relative" rAng="0" ptsTypes="AA">
                                      <p:cBhvr>
                                        <p:cTn id="45" dur="700" spd="-100000" fill="hold"/>
                                        <p:tgtEl>
                                          <p:spTgt spid="11"/>
                                        </p:tgtEl>
                                        <p:attrNameLst>
                                          <p:attrName>ppt_x</p:attrName>
                                          <p:attrName>ppt_y</p:attrName>
                                        </p:attrNameLst>
                                      </p:cBhvr>
                                      <p:rCtr x="0" y="-2147483648"/>
                                    </p:animMotion>
                                  </p:childTnLst>
                                </p:cTn>
                              </p:par>
                              <p:par>
                                <p:cTn id="46" presetID="64" presetClass="path" presetSubtype="0" accel="50000" decel="50000" fill="hold" grpId="1" nodeType="withEffect">
                                  <p:stCondLst>
                                    <p:cond delay="0"/>
                                  </p:stCondLst>
                                  <p:childTnLst>
                                    <p:animMotion origin="layout" path="M 4.44444E-6 2.36056E-6 L 4.44444E-6 -0.02338 " pathEditMode="relative" rAng="0" ptsTypes="AA">
                                      <p:cBhvr>
                                        <p:cTn id="47" dur="700" spd="-100000" fill="hold"/>
                                        <p:tgtEl>
                                          <p:spTgt spid="13"/>
                                        </p:tgtEl>
                                        <p:attrNameLst>
                                          <p:attrName>ppt_x</p:attrName>
                                          <p:attrName>ppt_y</p:attrName>
                                        </p:attrNameLst>
                                      </p:cBhvr>
                                      <p:rCtr x="0" y="-2147483648"/>
                                    </p:animMotion>
                                  </p:childTnLst>
                                </p:cTn>
                              </p:par>
                              <p:par>
                                <p:cTn id="48" presetID="64" presetClass="path" presetSubtype="0" accel="50000" decel="50000" fill="hold" grpId="1" nodeType="withEffect">
                                  <p:stCondLst>
                                    <p:cond delay="0"/>
                                  </p:stCondLst>
                                  <p:childTnLst>
                                    <p:animMotion origin="layout" path="M 3.33333E-6 2.36056E-6 L 3.33333E-6 -0.02338 " pathEditMode="relative" rAng="0" ptsTypes="AA">
                                      <p:cBhvr>
                                        <p:cTn id="49" dur="700" spd="-100000" fill="hold"/>
                                        <p:tgtEl>
                                          <p:spTgt spid="15"/>
                                        </p:tgtEl>
                                        <p:attrNameLst>
                                          <p:attrName>ppt_x</p:attrName>
                                          <p:attrName>ppt_y</p:attrName>
                                        </p:attrNameLst>
                                      </p:cBhvr>
                                      <p:rCtr x="0" y="-2147483648"/>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700"/>
                                        <p:tgtEl>
                                          <p:spTgt spid="5"/>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700"/>
                                        <p:tgtEl>
                                          <p:spTgt spid="3"/>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700"/>
                                        <p:tgtEl>
                                          <p:spTgt spid="7"/>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700"/>
                                        <p:tgtEl>
                                          <p:spTgt spid="4"/>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losing Slide-green thank you">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black">
          <a:xfrm>
            <a:off x="6313488" y="3708400"/>
            <a:ext cx="115887" cy="441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0096D6"/>
              </a:solidFill>
            </a:endParaRPr>
          </a:p>
        </p:txBody>
      </p:sp>
      <p:sp>
        <p:nvSpPr>
          <p:cNvPr id="4" name="Freeform 3"/>
          <p:cNvSpPr>
            <a:spLocks/>
          </p:cNvSpPr>
          <p:nvPr/>
        </p:nvSpPr>
        <p:spPr bwMode="black">
          <a:xfrm>
            <a:off x="6992938" y="3697288"/>
            <a:ext cx="33655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Freeform 4"/>
          <p:cNvSpPr>
            <a:spLocks/>
          </p:cNvSpPr>
          <p:nvPr/>
        </p:nvSpPr>
        <p:spPr bwMode="black">
          <a:xfrm>
            <a:off x="5824538" y="3697288"/>
            <a:ext cx="338137"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5"/>
          <p:cNvSpPr>
            <a:spLocks noEditPoints="1"/>
          </p:cNvSpPr>
          <p:nvPr/>
        </p:nvSpPr>
        <p:spPr bwMode="black">
          <a:xfrm>
            <a:off x="7451725" y="3697288"/>
            <a:ext cx="463550" cy="4667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Freeform 6"/>
          <p:cNvSpPr>
            <a:spLocks/>
          </p:cNvSpPr>
          <p:nvPr/>
        </p:nvSpPr>
        <p:spPr bwMode="black">
          <a:xfrm>
            <a:off x="6580188" y="3697288"/>
            <a:ext cx="301625" cy="4667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7"/>
          <p:cNvSpPr>
            <a:spLocks/>
          </p:cNvSpPr>
          <p:nvPr/>
        </p:nvSpPr>
        <p:spPr bwMode="black">
          <a:xfrm>
            <a:off x="5592763" y="3082925"/>
            <a:ext cx="109537"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8"/>
          <p:cNvSpPr>
            <a:spLocks/>
          </p:cNvSpPr>
          <p:nvPr/>
        </p:nvSpPr>
        <p:spPr bwMode="black">
          <a:xfrm>
            <a:off x="5900738" y="2930525"/>
            <a:ext cx="109537"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9"/>
          <p:cNvSpPr>
            <a:spLocks/>
          </p:cNvSpPr>
          <p:nvPr/>
        </p:nvSpPr>
        <p:spPr bwMode="black">
          <a:xfrm>
            <a:off x="6202363" y="2720975"/>
            <a:ext cx="111125"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0"/>
          <p:cNvSpPr>
            <a:spLocks/>
          </p:cNvSpPr>
          <p:nvPr/>
        </p:nvSpPr>
        <p:spPr bwMode="black">
          <a:xfrm>
            <a:off x="65103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
          <p:cNvSpPr>
            <a:spLocks/>
          </p:cNvSpPr>
          <p:nvPr/>
        </p:nvSpPr>
        <p:spPr bwMode="black">
          <a:xfrm>
            <a:off x="6811963" y="3082925"/>
            <a:ext cx="115887" cy="22701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2"/>
          <p:cNvSpPr>
            <a:spLocks/>
          </p:cNvSpPr>
          <p:nvPr/>
        </p:nvSpPr>
        <p:spPr bwMode="black">
          <a:xfrm>
            <a:off x="71199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3"/>
          <p:cNvSpPr>
            <a:spLocks/>
          </p:cNvSpPr>
          <p:nvPr/>
        </p:nvSpPr>
        <p:spPr bwMode="black">
          <a:xfrm>
            <a:off x="7427913" y="2720975"/>
            <a:ext cx="111125"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4"/>
          <p:cNvSpPr>
            <a:spLocks/>
          </p:cNvSpPr>
          <p:nvPr/>
        </p:nvSpPr>
        <p:spPr bwMode="black">
          <a:xfrm>
            <a:off x="77295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5"/>
          <p:cNvSpPr>
            <a:spLocks/>
          </p:cNvSpPr>
          <p:nvPr/>
        </p:nvSpPr>
        <p:spPr bwMode="black">
          <a:xfrm>
            <a:off x="8037513" y="3082925"/>
            <a:ext cx="111125"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TextBox 16"/>
          <p:cNvSpPr txBox="1">
            <a:spLocks noChangeArrowheads="1"/>
          </p:cNvSpPr>
          <p:nvPr userDrawn="1"/>
        </p:nvSpPr>
        <p:spPr bwMode="auto">
          <a:xfrm>
            <a:off x="644525" y="3060700"/>
            <a:ext cx="2436813" cy="646113"/>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600" dirty="0" smtClean="0">
                <a:solidFill>
                  <a:srgbClr val="FFFFFF"/>
                </a:solidFill>
              </a:rPr>
              <a:t>Thank you.</a:t>
            </a:r>
          </a:p>
        </p:txBody>
      </p:sp>
    </p:spTree>
    <p:extLst>
      <p:ext uri="{BB962C8B-B14F-4D97-AF65-F5344CB8AC3E}">
        <p14:creationId xmlns:p14="http://schemas.microsoft.com/office/powerpoint/2010/main" val="22190289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7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7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7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7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7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700"/>
                                        <p:tgtEl>
                                          <p:spTgt spid="16"/>
                                        </p:tgtEl>
                                      </p:cBhvr>
                                    </p:animEffect>
                                  </p:childTnLst>
                                </p:cTn>
                              </p:par>
                              <p:par>
                                <p:cTn id="36" presetID="42" presetClass="path" presetSubtype="0" accel="50000" decel="50000" fill="hold" grpId="1" nodeType="withEffect">
                                  <p:stCondLst>
                                    <p:cond delay="0"/>
                                  </p:stCondLst>
                                  <p:childTnLst>
                                    <p:animMotion origin="layout" path="M -4.72222E-6 3.7037E-7 L -4.72222E-6 0.09143 " pathEditMode="relative" rAng="0" ptsTypes="AA">
                                      <p:cBhvr>
                                        <p:cTn id="37" dur="700" spd="-100000" fill="hold"/>
                                        <p:tgtEl>
                                          <p:spTgt spid="8"/>
                                        </p:tgtEl>
                                        <p:attrNameLst>
                                          <p:attrName>ppt_x</p:attrName>
                                          <p:attrName>ppt_y</p:attrName>
                                        </p:attrNameLst>
                                      </p:cBhvr>
                                      <p:rCtr x="0" y="-2147483648"/>
                                    </p:animMotion>
                                  </p:childTnLst>
                                </p:cTn>
                              </p:par>
                              <p:par>
                                <p:cTn id="38" presetID="42" presetClass="path" presetSubtype="0" accel="50000" decel="50000" fill="hold" grpId="1" nodeType="withEffect">
                                  <p:stCondLst>
                                    <p:cond delay="0"/>
                                  </p:stCondLst>
                                  <p:childTnLst>
                                    <p:animMotion origin="layout" path="M 5E-6 3.7037E-6 L 5E-6 0.11157 " pathEditMode="relative" rAng="0" ptsTypes="AA">
                                      <p:cBhvr>
                                        <p:cTn id="39" dur="700" spd="-100000" fill="hold"/>
                                        <p:tgtEl>
                                          <p:spTgt spid="10"/>
                                        </p:tgtEl>
                                        <p:attrNameLst>
                                          <p:attrName>ppt_x</p:attrName>
                                          <p:attrName>ppt_y</p:attrName>
                                        </p:attrNameLst>
                                      </p:cBhvr>
                                      <p:rCtr x="0" y="-2147483648"/>
                                    </p:animMotion>
                                  </p:childTnLst>
                                </p:cTn>
                              </p:par>
                              <p:par>
                                <p:cTn id="40" presetID="42" presetClass="path" presetSubtype="0" accel="50000" decel="50000" fill="hold" grpId="1" nodeType="withEffect">
                                  <p:stCondLst>
                                    <p:cond delay="0"/>
                                  </p:stCondLst>
                                  <p:childTnLst>
                                    <p:animMotion origin="layout" path="M 4.72222E-6 4.81481E-6 L 4.72222E-6 0.09143 " pathEditMode="relative" rAng="0" ptsTypes="AA">
                                      <p:cBhvr>
                                        <p:cTn id="41" dur="700" spd="-100000" fill="hold"/>
                                        <p:tgtEl>
                                          <p:spTgt spid="12"/>
                                        </p:tgtEl>
                                        <p:attrNameLst>
                                          <p:attrName>ppt_x</p:attrName>
                                          <p:attrName>ppt_y</p:attrName>
                                        </p:attrNameLst>
                                      </p:cBhvr>
                                      <p:rCtr x="0" y="-2147483648"/>
                                    </p:animMotion>
                                  </p:childTnLst>
                                </p:cTn>
                              </p:par>
                              <p:par>
                                <p:cTn id="42" presetID="42" presetClass="path" presetSubtype="0" accel="50000" decel="50000" fill="hold" grpId="1" nodeType="withEffect">
                                  <p:stCondLst>
                                    <p:cond delay="0"/>
                                  </p:stCondLst>
                                  <p:childTnLst>
                                    <p:animMotion origin="layout" path="M -2.77778E-6 3.7037E-6 L -2.77778E-6 0.11157 " pathEditMode="relative" rAng="0" ptsTypes="AA">
                                      <p:cBhvr>
                                        <p:cTn id="43" dur="700" spd="-100000" fill="hold"/>
                                        <p:tgtEl>
                                          <p:spTgt spid="14"/>
                                        </p:tgtEl>
                                        <p:attrNameLst>
                                          <p:attrName>ppt_x</p:attrName>
                                          <p:attrName>ppt_y</p:attrName>
                                        </p:attrNameLst>
                                      </p:cBhvr>
                                      <p:rCtr x="0" y="-2147483648"/>
                                    </p:animMotion>
                                  </p:childTnLst>
                                </p:cTn>
                              </p:par>
                              <p:par>
                                <p:cTn id="44" presetID="42" presetClass="path" presetSubtype="0" accel="50000" decel="50000" fill="hold" grpId="1" nodeType="withEffect">
                                  <p:stCondLst>
                                    <p:cond delay="0"/>
                                  </p:stCondLst>
                                  <p:childTnLst>
                                    <p:animMotion origin="layout" path="M 5.55556E-7 4.81481E-6 L 5.55556E-7 0.09143 " pathEditMode="relative" rAng="0" ptsTypes="AA">
                                      <p:cBhvr>
                                        <p:cTn id="45" dur="700" spd="-100000" fill="hold"/>
                                        <p:tgtEl>
                                          <p:spTgt spid="16"/>
                                        </p:tgtEl>
                                        <p:attrNameLst>
                                          <p:attrName>ppt_x</p:attrName>
                                          <p:attrName>ppt_y</p:attrName>
                                        </p:attrNameLst>
                                      </p:cBhvr>
                                      <p:rCtr x="0" y="-2147483648"/>
                                    </p:animMotion>
                                  </p:childTnLst>
                                </p:cTn>
                              </p:par>
                              <p:par>
                                <p:cTn id="46" presetID="64" presetClass="path" presetSubtype="0" accel="50000" decel="50000" fill="hold" grpId="1" nodeType="withEffect">
                                  <p:stCondLst>
                                    <p:cond delay="0"/>
                                  </p:stCondLst>
                                  <p:childTnLst>
                                    <p:animMotion origin="layout" path="M 4.72222E-6 3.33333E-6 L 4.72222E-6 -0.10764 " pathEditMode="relative" rAng="0" ptsTypes="AA">
                                      <p:cBhvr>
                                        <p:cTn id="47" dur="700" spd="-100000" fill="hold"/>
                                        <p:tgtEl>
                                          <p:spTgt spid="9"/>
                                        </p:tgtEl>
                                        <p:attrNameLst>
                                          <p:attrName>ppt_x</p:attrName>
                                          <p:attrName>ppt_y</p:attrName>
                                        </p:attrNameLst>
                                      </p:cBhvr>
                                      <p:rCtr x="0" y="-2147483648"/>
                                    </p:animMotion>
                                  </p:childTnLst>
                                </p:cTn>
                              </p:par>
                              <p:par>
                                <p:cTn id="48" presetID="64" presetClass="path" presetSubtype="0" accel="50000" decel="50000" fill="hold" grpId="1" nodeType="withEffect">
                                  <p:stCondLst>
                                    <p:cond delay="0"/>
                                  </p:stCondLst>
                                  <p:childTnLst>
                                    <p:animMotion origin="layout" path="M 4.44444E-6 3.33333E-6 L 4.44444E-6 -0.10764 " pathEditMode="relative" rAng="0" ptsTypes="AA">
                                      <p:cBhvr>
                                        <p:cTn id="49" dur="700" spd="-100000" fill="hold"/>
                                        <p:tgtEl>
                                          <p:spTgt spid="11"/>
                                        </p:tgtEl>
                                        <p:attrNameLst>
                                          <p:attrName>ppt_x</p:attrName>
                                          <p:attrName>ppt_y</p:attrName>
                                        </p:attrNameLst>
                                      </p:cBhvr>
                                      <p:rCtr x="0" y="-2147483648"/>
                                    </p:animMotion>
                                  </p:childTnLst>
                                </p:cTn>
                              </p:par>
                              <p:par>
                                <p:cTn id="50" presetID="64" presetClass="path" presetSubtype="0" accel="50000" decel="50000" fill="hold" grpId="1" nodeType="withEffect">
                                  <p:stCondLst>
                                    <p:cond delay="0"/>
                                  </p:stCondLst>
                                  <p:childTnLst>
                                    <p:animMotion origin="layout" path="M -2.22222E-6 3.33333E-6 L -2.22222E-6 -0.10764 " pathEditMode="relative" rAng="0" ptsTypes="AA">
                                      <p:cBhvr>
                                        <p:cTn id="51" dur="700" spd="-100000" fill="hold"/>
                                        <p:tgtEl>
                                          <p:spTgt spid="13"/>
                                        </p:tgtEl>
                                        <p:attrNameLst>
                                          <p:attrName>ppt_x</p:attrName>
                                          <p:attrName>ppt_y</p:attrName>
                                        </p:attrNameLst>
                                      </p:cBhvr>
                                      <p:rCtr x="0" y="-2147483648"/>
                                    </p:animMotion>
                                  </p:childTnLst>
                                </p:cTn>
                              </p:par>
                              <p:par>
                                <p:cTn id="52" presetID="64" presetClass="path" presetSubtype="0" accel="50000" decel="50000" fill="hold" grpId="1" nodeType="withEffect">
                                  <p:stCondLst>
                                    <p:cond delay="0"/>
                                  </p:stCondLst>
                                  <p:childTnLst>
                                    <p:animMotion origin="layout" path="M 1.11111E-6 3.33333E-6 L 1.11111E-6 -0.10764 " pathEditMode="relative" rAng="0" ptsTypes="AA">
                                      <p:cBhvr>
                                        <p:cTn id="53" dur="700" spd="-100000" fill="hold"/>
                                        <p:tgtEl>
                                          <p:spTgt spid="15"/>
                                        </p:tgtEl>
                                        <p:attrNameLst>
                                          <p:attrName>ppt_x</p:attrName>
                                          <p:attrName>ppt_y</p:attrName>
                                        </p:attrNameLst>
                                      </p:cBhvr>
                                      <p:rCtr x="0" y="-2147483648"/>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losing Slide-red">
    <p:spTree>
      <p:nvGrpSpPr>
        <p:cNvPr id="1" name=""/>
        <p:cNvGrpSpPr/>
        <p:nvPr/>
      </p:nvGrpSpPr>
      <p:grpSpPr>
        <a:xfrm>
          <a:off x="0" y="0"/>
          <a:ext cx="0" cy="0"/>
          <a:chOff x="0" y="0"/>
          <a:chExt cx="0" cy="0"/>
        </a:xfrm>
      </p:grpSpPr>
      <p:pic>
        <p:nvPicPr>
          <p:cNvPr id="2" name="Picture 11" descr="Complex_Gradient7.jpg"/>
          <p:cNvPicPr>
            <a:picLocks noChangeAspect="1"/>
          </p:cNvPicPr>
          <p:nvPr userDrawn="1"/>
        </p:nvPicPr>
        <p:blipFill>
          <a:blip r:embed="rId2" cstate="print">
            <a:extLst>
              <a:ext uri="{28A0092B-C50C-407E-A947-70E740481C1C}">
                <a14:useLocalDpi xmlns:a14="http://schemas.microsoft.com/office/drawing/2010/main" val="0"/>
              </a:ext>
            </a:extLst>
          </a:blip>
          <a:srcRect l="1695" r="1443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373563" y="5845175"/>
            <a:ext cx="41275" cy="157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0096D6"/>
              </a:solidFill>
            </a:endParaRPr>
          </a:p>
        </p:txBody>
      </p:sp>
      <p:sp>
        <p:nvSpPr>
          <p:cNvPr id="4" name="Freeform 3"/>
          <p:cNvSpPr>
            <a:spLocks/>
          </p:cNvSpPr>
          <p:nvPr/>
        </p:nvSpPr>
        <p:spPr bwMode="black">
          <a:xfrm>
            <a:off x="4614863" y="5840413"/>
            <a:ext cx="120650"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Freeform 4"/>
          <p:cNvSpPr>
            <a:spLocks/>
          </p:cNvSpPr>
          <p:nvPr/>
        </p:nvSpPr>
        <p:spPr bwMode="black">
          <a:xfrm>
            <a:off x="4200525" y="5840413"/>
            <a:ext cx="119063"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5"/>
          <p:cNvSpPr>
            <a:spLocks noEditPoints="1"/>
          </p:cNvSpPr>
          <p:nvPr userDrawn="1"/>
        </p:nvSpPr>
        <p:spPr bwMode="black">
          <a:xfrm>
            <a:off x="4778375" y="5840413"/>
            <a:ext cx="165100" cy="165100"/>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Freeform 6"/>
          <p:cNvSpPr>
            <a:spLocks/>
          </p:cNvSpPr>
          <p:nvPr/>
        </p:nvSpPr>
        <p:spPr bwMode="black">
          <a:xfrm>
            <a:off x="4468813" y="5840413"/>
            <a:ext cx="107950" cy="165100"/>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7"/>
          <p:cNvSpPr>
            <a:spLocks/>
          </p:cNvSpPr>
          <p:nvPr/>
        </p:nvSpPr>
        <p:spPr bwMode="black">
          <a:xfrm>
            <a:off x="4117975" y="5654675"/>
            <a:ext cx="38100"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8"/>
          <p:cNvSpPr>
            <a:spLocks/>
          </p:cNvSpPr>
          <p:nvPr/>
        </p:nvSpPr>
        <p:spPr bwMode="black">
          <a:xfrm>
            <a:off x="4227513" y="5600700"/>
            <a:ext cx="38100"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9"/>
          <p:cNvSpPr>
            <a:spLocks/>
          </p:cNvSpPr>
          <p:nvPr/>
        </p:nvSpPr>
        <p:spPr bwMode="black">
          <a:xfrm>
            <a:off x="4335463" y="5526088"/>
            <a:ext cx="38100"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0"/>
          <p:cNvSpPr>
            <a:spLocks/>
          </p:cNvSpPr>
          <p:nvPr/>
        </p:nvSpPr>
        <p:spPr bwMode="black">
          <a:xfrm>
            <a:off x="4443413" y="5600700"/>
            <a:ext cx="39687"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
          <p:cNvSpPr>
            <a:spLocks/>
          </p:cNvSpPr>
          <p:nvPr/>
        </p:nvSpPr>
        <p:spPr bwMode="black">
          <a:xfrm>
            <a:off x="4551363" y="5654675"/>
            <a:ext cx="41275" cy="8096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2"/>
          <p:cNvSpPr>
            <a:spLocks/>
          </p:cNvSpPr>
          <p:nvPr/>
        </p:nvSpPr>
        <p:spPr bwMode="black">
          <a:xfrm>
            <a:off x="4660900" y="5600700"/>
            <a:ext cx="39688"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3"/>
          <p:cNvSpPr>
            <a:spLocks/>
          </p:cNvSpPr>
          <p:nvPr/>
        </p:nvSpPr>
        <p:spPr bwMode="black">
          <a:xfrm>
            <a:off x="4770438" y="5526088"/>
            <a:ext cx="39687"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4"/>
          <p:cNvSpPr>
            <a:spLocks/>
          </p:cNvSpPr>
          <p:nvPr/>
        </p:nvSpPr>
        <p:spPr bwMode="black">
          <a:xfrm>
            <a:off x="4876800" y="5600700"/>
            <a:ext cx="39688"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5"/>
          <p:cNvSpPr>
            <a:spLocks/>
          </p:cNvSpPr>
          <p:nvPr/>
        </p:nvSpPr>
        <p:spPr bwMode="black">
          <a:xfrm>
            <a:off x="4986338" y="5654675"/>
            <a:ext cx="39687"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Tree>
    <p:extLst>
      <p:ext uri="{BB962C8B-B14F-4D97-AF65-F5344CB8AC3E}">
        <p14:creationId xmlns:p14="http://schemas.microsoft.com/office/powerpoint/2010/main" val="20327565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00"/>
                                        <p:tgtEl>
                                          <p:spTgt spid="15"/>
                                        </p:tgtEl>
                                      </p:cBhvr>
                                    </p:animEffect>
                                  </p:childTnLst>
                                </p:cTn>
                              </p:par>
                              <p:par>
                                <p:cTn id="32" presetID="42" presetClass="path" presetSubtype="0" accel="50000" decel="50000" fill="hold" grpId="1" nodeType="withEffect">
                                  <p:stCondLst>
                                    <p:cond delay="0"/>
                                  </p:stCondLst>
                                  <p:childTnLst>
                                    <p:animMotion origin="layout" path="M -5.55556E-7 -1.91391E-6 L -5.55556E-7 0.02314 " pathEditMode="relative" rAng="0" ptsTypes="AA">
                                      <p:cBhvr>
                                        <p:cTn id="33" dur="700" spd="-100000" fill="hold"/>
                                        <p:tgtEl>
                                          <p:spTgt spid="8"/>
                                        </p:tgtEl>
                                        <p:attrNameLst>
                                          <p:attrName>ppt_x</p:attrName>
                                          <p:attrName>ppt_y</p:attrName>
                                        </p:attrNameLst>
                                      </p:cBhvr>
                                      <p:rCtr x="0" y="-2147483648"/>
                                    </p:animMotion>
                                  </p:childTnLst>
                                </p:cTn>
                              </p:par>
                              <p:par>
                                <p:cTn id="34" presetID="42" presetClass="path" presetSubtype="0" accel="50000" decel="50000" fill="hold" grpId="1" nodeType="withEffect">
                                  <p:stCondLst>
                                    <p:cond delay="0"/>
                                  </p:stCondLst>
                                  <p:childTnLst>
                                    <p:animMotion origin="layout" path="M 4.72222E-6 -1.93242E-6 L 4.72222E-6 0.02962 " pathEditMode="relative" rAng="0" ptsTypes="AA">
                                      <p:cBhvr>
                                        <p:cTn id="35" dur="700" spd="-100000" fill="hold"/>
                                        <p:tgtEl>
                                          <p:spTgt spid="10"/>
                                        </p:tgtEl>
                                        <p:attrNameLst>
                                          <p:attrName>ppt_x</p:attrName>
                                          <p:attrName>ppt_y</p:attrName>
                                        </p:attrNameLst>
                                      </p:cBhvr>
                                      <p:rCtr x="0" y="-2147483648"/>
                                    </p:animMotion>
                                  </p:childTnLst>
                                </p:cTn>
                              </p:par>
                              <p:par>
                                <p:cTn id="36" presetID="42" presetClass="path" presetSubtype="0" accel="50000" decel="50000" fill="hold" grpId="1" nodeType="withEffect">
                                  <p:stCondLst>
                                    <p:cond delay="0"/>
                                  </p:stCondLst>
                                  <p:childTnLst>
                                    <p:animMotion origin="layout" path="M 0 -1.91391E-6 L 0 0.02314 " pathEditMode="relative" rAng="0" ptsTypes="AA">
                                      <p:cBhvr>
                                        <p:cTn id="37" dur="700" spd="-100000" fill="hold"/>
                                        <p:tgtEl>
                                          <p:spTgt spid="12"/>
                                        </p:tgtEl>
                                        <p:attrNameLst>
                                          <p:attrName>ppt_x</p:attrName>
                                          <p:attrName>ppt_y</p:attrName>
                                        </p:attrNameLst>
                                      </p:cBhvr>
                                      <p:rCtr x="0" y="-2147483648"/>
                                    </p:animMotion>
                                  </p:childTnLst>
                                </p:cTn>
                              </p:par>
                              <p:par>
                                <p:cTn id="38" presetID="42" presetClass="path" presetSubtype="0" accel="50000" decel="50000" fill="hold" grpId="1" nodeType="withEffect">
                                  <p:stCondLst>
                                    <p:cond delay="0"/>
                                  </p:stCondLst>
                                  <p:childTnLst>
                                    <p:animMotion origin="layout" path="M -4.72222E-6 -1.93242E-6 L -4.72222E-6 0.02962 " pathEditMode="relative" rAng="0" ptsTypes="AA">
                                      <p:cBhvr>
                                        <p:cTn id="39" dur="700" spd="-100000" fill="hold"/>
                                        <p:tgtEl>
                                          <p:spTgt spid="14"/>
                                        </p:tgtEl>
                                        <p:attrNameLst>
                                          <p:attrName>ppt_x</p:attrName>
                                          <p:attrName>ppt_y</p:attrName>
                                        </p:attrNameLst>
                                      </p:cBhvr>
                                      <p:rCtr x="0" y="-2147483648"/>
                                    </p:animMotion>
                                  </p:childTnLst>
                                </p:cTn>
                              </p:par>
                              <p:par>
                                <p:cTn id="40" presetID="42" presetClass="path" presetSubtype="0" accel="50000" decel="50000" fill="hold" grpId="1" nodeType="withEffect">
                                  <p:stCondLst>
                                    <p:cond delay="0"/>
                                  </p:stCondLst>
                                  <p:childTnLst>
                                    <p:animMotion origin="layout" path="M 4.16667E-6 -1.91391E-6 L 4.16667E-6 0.02314 " pathEditMode="relative" rAng="0" ptsTypes="AA">
                                      <p:cBhvr>
                                        <p:cTn id="41" dur="700" spd="-100000" fill="hold"/>
                                        <p:tgtEl>
                                          <p:spTgt spid="16"/>
                                        </p:tgtEl>
                                        <p:attrNameLst>
                                          <p:attrName>ppt_x</p:attrName>
                                          <p:attrName>ppt_y</p:attrName>
                                        </p:attrNameLst>
                                      </p:cBhvr>
                                      <p:rCtr x="0" y="-2147483648"/>
                                    </p:animMotion>
                                  </p:childTnLst>
                                </p:cTn>
                              </p:par>
                              <p:par>
                                <p:cTn id="42" presetID="64" presetClass="path" presetSubtype="0" accel="50000" decel="50000" fill="hold" grpId="1" nodeType="withEffect">
                                  <p:stCondLst>
                                    <p:cond delay="0"/>
                                  </p:stCondLst>
                                  <p:childTnLst>
                                    <p:animMotion origin="layout" path="M 2.77778E-7 2.36056E-6 L 2.77778E-7 -0.02338 " pathEditMode="relative" rAng="0" ptsTypes="AA">
                                      <p:cBhvr>
                                        <p:cTn id="43" dur="700" spd="-100000" fill="hold"/>
                                        <p:tgtEl>
                                          <p:spTgt spid="9"/>
                                        </p:tgtEl>
                                        <p:attrNameLst>
                                          <p:attrName>ppt_x</p:attrName>
                                          <p:attrName>ppt_y</p:attrName>
                                        </p:attrNameLst>
                                      </p:cBhvr>
                                      <p:rCtr x="0" y="-2147483648"/>
                                    </p:animMotion>
                                  </p:childTnLst>
                                </p:cTn>
                              </p:par>
                              <p:par>
                                <p:cTn id="44" presetID="64" presetClass="path" presetSubtype="0" accel="50000" decel="50000" fill="hold" grpId="1" nodeType="withEffect">
                                  <p:stCondLst>
                                    <p:cond delay="0"/>
                                  </p:stCondLst>
                                  <p:childTnLst>
                                    <p:animMotion origin="layout" path="M -8.33333E-7 2.36056E-6 L -8.33333E-7 -0.02338 " pathEditMode="relative" rAng="0" ptsTypes="AA">
                                      <p:cBhvr>
                                        <p:cTn id="45" dur="700" spd="-100000" fill="hold"/>
                                        <p:tgtEl>
                                          <p:spTgt spid="11"/>
                                        </p:tgtEl>
                                        <p:attrNameLst>
                                          <p:attrName>ppt_x</p:attrName>
                                          <p:attrName>ppt_y</p:attrName>
                                        </p:attrNameLst>
                                      </p:cBhvr>
                                      <p:rCtr x="0" y="-2147483648"/>
                                    </p:animMotion>
                                  </p:childTnLst>
                                </p:cTn>
                              </p:par>
                              <p:par>
                                <p:cTn id="46" presetID="64" presetClass="path" presetSubtype="0" accel="50000" decel="50000" fill="hold" grpId="1" nodeType="withEffect">
                                  <p:stCondLst>
                                    <p:cond delay="0"/>
                                  </p:stCondLst>
                                  <p:childTnLst>
                                    <p:animMotion origin="layout" path="M 4.44444E-6 2.36056E-6 L 4.44444E-6 -0.02338 " pathEditMode="relative" rAng="0" ptsTypes="AA">
                                      <p:cBhvr>
                                        <p:cTn id="47" dur="700" spd="-100000" fill="hold"/>
                                        <p:tgtEl>
                                          <p:spTgt spid="13"/>
                                        </p:tgtEl>
                                        <p:attrNameLst>
                                          <p:attrName>ppt_x</p:attrName>
                                          <p:attrName>ppt_y</p:attrName>
                                        </p:attrNameLst>
                                      </p:cBhvr>
                                      <p:rCtr x="0" y="-2147483648"/>
                                    </p:animMotion>
                                  </p:childTnLst>
                                </p:cTn>
                              </p:par>
                              <p:par>
                                <p:cTn id="48" presetID="64" presetClass="path" presetSubtype="0" accel="50000" decel="50000" fill="hold" grpId="1" nodeType="withEffect">
                                  <p:stCondLst>
                                    <p:cond delay="0"/>
                                  </p:stCondLst>
                                  <p:childTnLst>
                                    <p:animMotion origin="layout" path="M 3.33333E-6 2.36056E-6 L 3.33333E-6 -0.02338 " pathEditMode="relative" rAng="0" ptsTypes="AA">
                                      <p:cBhvr>
                                        <p:cTn id="49" dur="700" spd="-100000" fill="hold"/>
                                        <p:tgtEl>
                                          <p:spTgt spid="15"/>
                                        </p:tgtEl>
                                        <p:attrNameLst>
                                          <p:attrName>ppt_x</p:attrName>
                                          <p:attrName>ppt_y</p:attrName>
                                        </p:attrNameLst>
                                      </p:cBhvr>
                                      <p:rCtr x="0" y="-2147483648"/>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700"/>
                                        <p:tgtEl>
                                          <p:spTgt spid="5"/>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700"/>
                                        <p:tgtEl>
                                          <p:spTgt spid="3"/>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700"/>
                                        <p:tgtEl>
                                          <p:spTgt spid="7"/>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700"/>
                                        <p:tgtEl>
                                          <p:spTgt spid="4"/>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losing Slide-red thank you">
    <p:spTree>
      <p:nvGrpSpPr>
        <p:cNvPr id="1" name=""/>
        <p:cNvGrpSpPr/>
        <p:nvPr/>
      </p:nvGrpSpPr>
      <p:grpSpPr>
        <a:xfrm>
          <a:off x="0" y="0"/>
          <a:ext cx="0" cy="0"/>
          <a:chOff x="0" y="0"/>
          <a:chExt cx="0" cy="0"/>
        </a:xfrm>
      </p:grpSpPr>
      <p:pic>
        <p:nvPicPr>
          <p:cNvPr id="2" name="Picture 11" descr="Complex_Gradient7.jpg"/>
          <p:cNvPicPr>
            <a:picLocks noChangeAspect="1"/>
          </p:cNvPicPr>
          <p:nvPr userDrawn="1"/>
        </p:nvPicPr>
        <p:blipFill>
          <a:blip r:embed="rId2" cstate="print">
            <a:extLst>
              <a:ext uri="{28A0092B-C50C-407E-A947-70E740481C1C}">
                <a14:useLocalDpi xmlns:a14="http://schemas.microsoft.com/office/drawing/2010/main" val="0"/>
              </a:ext>
            </a:extLst>
          </a:blip>
          <a:srcRect l="1695" r="1443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644525" y="3060700"/>
            <a:ext cx="2436813" cy="646113"/>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600" dirty="0" smtClean="0">
                <a:solidFill>
                  <a:srgbClr val="FFFFFF"/>
                </a:solidFill>
              </a:rPr>
              <a:t>Thank you.</a:t>
            </a:r>
          </a:p>
        </p:txBody>
      </p:sp>
      <p:sp>
        <p:nvSpPr>
          <p:cNvPr id="4" name="Rectangle 3"/>
          <p:cNvSpPr>
            <a:spLocks noChangeArrowheads="1"/>
          </p:cNvSpPr>
          <p:nvPr/>
        </p:nvSpPr>
        <p:spPr bwMode="black">
          <a:xfrm>
            <a:off x="6313488" y="3708400"/>
            <a:ext cx="115887" cy="441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0096D6"/>
              </a:solidFill>
            </a:endParaRPr>
          </a:p>
        </p:txBody>
      </p:sp>
      <p:sp>
        <p:nvSpPr>
          <p:cNvPr id="5" name="Freeform 4"/>
          <p:cNvSpPr>
            <a:spLocks/>
          </p:cNvSpPr>
          <p:nvPr/>
        </p:nvSpPr>
        <p:spPr bwMode="black">
          <a:xfrm>
            <a:off x="6992938" y="3697288"/>
            <a:ext cx="33655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5"/>
          <p:cNvSpPr>
            <a:spLocks/>
          </p:cNvSpPr>
          <p:nvPr userDrawn="1"/>
        </p:nvSpPr>
        <p:spPr bwMode="black">
          <a:xfrm>
            <a:off x="5824538" y="3697288"/>
            <a:ext cx="338137"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Freeform 6"/>
          <p:cNvSpPr>
            <a:spLocks noEditPoints="1"/>
          </p:cNvSpPr>
          <p:nvPr/>
        </p:nvSpPr>
        <p:spPr bwMode="black">
          <a:xfrm>
            <a:off x="7451725" y="3697288"/>
            <a:ext cx="463550" cy="4667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7"/>
          <p:cNvSpPr>
            <a:spLocks/>
          </p:cNvSpPr>
          <p:nvPr/>
        </p:nvSpPr>
        <p:spPr bwMode="black">
          <a:xfrm>
            <a:off x="6580188" y="3697288"/>
            <a:ext cx="301625" cy="4667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8"/>
          <p:cNvSpPr>
            <a:spLocks/>
          </p:cNvSpPr>
          <p:nvPr/>
        </p:nvSpPr>
        <p:spPr bwMode="black">
          <a:xfrm>
            <a:off x="5592763" y="3082925"/>
            <a:ext cx="109537"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9"/>
          <p:cNvSpPr>
            <a:spLocks/>
          </p:cNvSpPr>
          <p:nvPr/>
        </p:nvSpPr>
        <p:spPr bwMode="black">
          <a:xfrm>
            <a:off x="5900738" y="2930525"/>
            <a:ext cx="109537"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0"/>
          <p:cNvSpPr>
            <a:spLocks/>
          </p:cNvSpPr>
          <p:nvPr/>
        </p:nvSpPr>
        <p:spPr bwMode="black">
          <a:xfrm>
            <a:off x="6202363" y="2720975"/>
            <a:ext cx="111125"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
          <p:cNvSpPr>
            <a:spLocks/>
          </p:cNvSpPr>
          <p:nvPr/>
        </p:nvSpPr>
        <p:spPr bwMode="black">
          <a:xfrm>
            <a:off x="65103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2"/>
          <p:cNvSpPr>
            <a:spLocks/>
          </p:cNvSpPr>
          <p:nvPr/>
        </p:nvSpPr>
        <p:spPr bwMode="black">
          <a:xfrm>
            <a:off x="6811963" y="3082925"/>
            <a:ext cx="115887" cy="22701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3"/>
          <p:cNvSpPr>
            <a:spLocks/>
          </p:cNvSpPr>
          <p:nvPr/>
        </p:nvSpPr>
        <p:spPr bwMode="black">
          <a:xfrm>
            <a:off x="71199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4"/>
          <p:cNvSpPr>
            <a:spLocks/>
          </p:cNvSpPr>
          <p:nvPr/>
        </p:nvSpPr>
        <p:spPr bwMode="black">
          <a:xfrm>
            <a:off x="7427913" y="2720975"/>
            <a:ext cx="111125"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5"/>
          <p:cNvSpPr>
            <a:spLocks/>
          </p:cNvSpPr>
          <p:nvPr/>
        </p:nvSpPr>
        <p:spPr bwMode="black">
          <a:xfrm>
            <a:off x="77295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6"/>
          <p:cNvSpPr>
            <a:spLocks/>
          </p:cNvSpPr>
          <p:nvPr/>
        </p:nvSpPr>
        <p:spPr bwMode="black">
          <a:xfrm>
            <a:off x="8037513" y="3082925"/>
            <a:ext cx="111125"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Tree>
    <p:extLst>
      <p:ext uri="{BB962C8B-B14F-4D97-AF65-F5344CB8AC3E}">
        <p14:creationId xmlns:p14="http://schemas.microsoft.com/office/powerpoint/2010/main" val="12023302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7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7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7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7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7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1" nodeType="withEffect">
                                  <p:stCondLst>
                                    <p:cond delay="0"/>
                                  </p:stCondLst>
                                  <p:childTnLst>
                                    <p:animMotion origin="layout" path="M -4.72222E-6 3.7037E-7 L -4.72222E-6 0.09143 " pathEditMode="relative" rAng="0" ptsTypes="AA">
                                      <p:cBhvr>
                                        <p:cTn id="37" dur="700" spd="-100000" fill="hold"/>
                                        <p:tgtEl>
                                          <p:spTgt spid="9"/>
                                        </p:tgtEl>
                                        <p:attrNameLst>
                                          <p:attrName>ppt_x</p:attrName>
                                          <p:attrName>ppt_y</p:attrName>
                                        </p:attrNameLst>
                                      </p:cBhvr>
                                      <p:rCtr x="0" y="-2147483648"/>
                                    </p:animMotion>
                                  </p:childTnLst>
                                </p:cTn>
                              </p:par>
                              <p:par>
                                <p:cTn id="38" presetID="42" presetClass="path" presetSubtype="0" accel="50000" decel="50000" fill="hold" grpId="1" nodeType="withEffect">
                                  <p:stCondLst>
                                    <p:cond delay="0"/>
                                  </p:stCondLst>
                                  <p:childTnLst>
                                    <p:animMotion origin="layout" path="M 5E-6 3.7037E-6 L 5E-6 0.11157 " pathEditMode="relative" rAng="0" ptsTypes="AA">
                                      <p:cBhvr>
                                        <p:cTn id="39" dur="700" spd="-100000" fill="hold"/>
                                        <p:tgtEl>
                                          <p:spTgt spid="11"/>
                                        </p:tgtEl>
                                        <p:attrNameLst>
                                          <p:attrName>ppt_x</p:attrName>
                                          <p:attrName>ppt_y</p:attrName>
                                        </p:attrNameLst>
                                      </p:cBhvr>
                                      <p:rCtr x="0" y="-2147483648"/>
                                    </p:animMotion>
                                  </p:childTnLst>
                                </p:cTn>
                              </p:par>
                              <p:par>
                                <p:cTn id="40" presetID="42" presetClass="path" presetSubtype="0" accel="50000" decel="50000" fill="hold" grpId="1" nodeType="withEffect">
                                  <p:stCondLst>
                                    <p:cond delay="0"/>
                                  </p:stCondLst>
                                  <p:childTnLst>
                                    <p:animMotion origin="layout" path="M 4.72222E-6 4.81481E-6 L 4.72222E-6 0.09143 " pathEditMode="relative" rAng="0" ptsTypes="AA">
                                      <p:cBhvr>
                                        <p:cTn id="41" dur="700" spd="-100000" fill="hold"/>
                                        <p:tgtEl>
                                          <p:spTgt spid="13"/>
                                        </p:tgtEl>
                                        <p:attrNameLst>
                                          <p:attrName>ppt_x</p:attrName>
                                          <p:attrName>ppt_y</p:attrName>
                                        </p:attrNameLst>
                                      </p:cBhvr>
                                      <p:rCtr x="0" y="-2147483648"/>
                                    </p:animMotion>
                                  </p:childTnLst>
                                </p:cTn>
                              </p:par>
                              <p:par>
                                <p:cTn id="42" presetID="42" presetClass="path" presetSubtype="0" accel="50000" decel="50000" fill="hold" grpId="1" nodeType="withEffect">
                                  <p:stCondLst>
                                    <p:cond delay="0"/>
                                  </p:stCondLst>
                                  <p:childTnLst>
                                    <p:animMotion origin="layout" path="M -2.77778E-6 3.7037E-6 L -2.77778E-6 0.11157 " pathEditMode="relative" rAng="0" ptsTypes="AA">
                                      <p:cBhvr>
                                        <p:cTn id="43" dur="700" spd="-100000" fill="hold"/>
                                        <p:tgtEl>
                                          <p:spTgt spid="15"/>
                                        </p:tgtEl>
                                        <p:attrNameLst>
                                          <p:attrName>ppt_x</p:attrName>
                                          <p:attrName>ppt_y</p:attrName>
                                        </p:attrNameLst>
                                      </p:cBhvr>
                                      <p:rCtr x="0" y="-2147483648"/>
                                    </p:animMotion>
                                  </p:childTnLst>
                                </p:cTn>
                              </p:par>
                              <p:par>
                                <p:cTn id="44" presetID="42" presetClass="path" presetSubtype="0" accel="50000" decel="50000" fill="hold" grpId="1" nodeType="withEffect">
                                  <p:stCondLst>
                                    <p:cond delay="0"/>
                                  </p:stCondLst>
                                  <p:childTnLst>
                                    <p:animMotion origin="layout" path="M 5.55556E-7 4.81481E-6 L 5.55556E-7 0.09143 " pathEditMode="relative" rAng="0" ptsTypes="AA">
                                      <p:cBhvr>
                                        <p:cTn id="45" dur="700" spd="-100000" fill="hold"/>
                                        <p:tgtEl>
                                          <p:spTgt spid="17"/>
                                        </p:tgtEl>
                                        <p:attrNameLst>
                                          <p:attrName>ppt_x</p:attrName>
                                          <p:attrName>ppt_y</p:attrName>
                                        </p:attrNameLst>
                                      </p:cBhvr>
                                      <p:rCtr x="0" y="-2147483648"/>
                                    </p:animMotion>
                                  </p:childTnLst>
                                </p:cTn>
                              </p:par>
                              <p:par>
                                <p:cTn id="46" presetID="64" presetClass="path" presetSubtype="0" accel="50000" decel="50000" fill="hold" grpId="1" nodeType="withEffect">
                                  <p:stCondLst>
                                    <p:cond delay="0"/>
                                  </p:stCondLst>
                                  <p:childTnLst>
                                    <p:animMotion origin="layout" path="M 4.72222E-6 3.33333E-6 L 4.72222E-6 -0.10764 " pathEditMode="relative" rAng="0" ptsTypes="AA">
                                      <p:cBhvr>
                                        <p:cTn id="47" dur="700" spd="-100000" fill="hold"/>
                                        <p:tgtEl>
                                          <p:spTgt spid="10"/>
                                        </p:tgtEl>
                                        <p:attrNameLst>
                                          <p:attrName>ppt_x</p:attrName>
                                          <p:attrName>ppt_y</p:attrName>
                                        </p:attrNameLst>
                                      </p:cBhvr>
                                      <p:rCtr x="0" y="-2147483648"/>
                                    </p:animMotion>
                                  </p:childTnLst>
                                </p:cTn>
                              </p:par>
                              <p:par>
                                <p:cTn id="48" presetID="64" presetClass="path" presetSubtype="0" accel="50000" decel="50000" fill="hold" grpId="1" nodeType="withEffect">
                                  <p:stCondLst>
                                    <p:cond delay="0"/>
                                  </p:stCondLst>
                                  <p:childTnLst>
                                    <p:animMotion origin="layout" path="M 4.44444E-6 3.33333E-6 L 4.44444E-6 -0.10764 " pathEditMode="relative" rAng="0" ptsTypes="AA">
                                      <p:cBhvr>
                                        <p:cTn id="49" dur="700" spd="-100000" fill="hold"/>
                                        <p:tgtEl>
                                          <p:spTgt spid="12"/>
                                        </p:tgtEl>
                                        <p:attrNameLst>
                                          <p:attrName>ppt_x</p:attrName>
                                          <p:attrName>ppt_y</p:attrName>
                                        </p:attrNameLst>
                                      </p:cBhvr>
                                      <p:rCtr x="0" y="-2147483648"/>
                                    </p:animMotion>
                                  </p:childTnLst>
                                </p:cTn>
                              </p:par>
                              <p:par>
                                <p:cTn id="50" presetID="64" presetClass="path" presetSubtype="0" accel="50000" decel="50000" fill="hold" grpId="1" nodeType="withEffect">
                                  <p:stCondLst>
                                    <p:cond delay="0"/>
                                  </p:stCondLst>
                                  <p:childTnLst>
                                    <p:animMotion origin="layout" path="M -2.22222E-6 3.33333E-6 L -2.22222E-6 -0.10764 " pathEditMode="relative" rAng="0" ptsTypes="AA">
                                      <p:cBhvr>
                                        <p:cTn id="51" dur="700" spd="-100000" fill="hold"/>
                                        <p:tgtEl>
                                          <p:spTgt spid="14"/>
                                        </p:tgtEl>
                                        <p:attrNameLst>
                                          <p:attrName>ppt_x</p:attrName>
                                          <p:attrName>ppt_y</p:attrName>
                                        </p:attrNameLst>
                                      </p:cBhvr>
                                      <p:rCtr x="0" y="-2147483648"/>
                                    </p:animMotion>
                                  </p:childTnLst>
                                </p:cTn>
                              </p:par>
                              <p:par>
                                <p:cTn id="52" presetID="64" presetClass="path" presetSubtype="0" accel="50000" decel="50000" fill="hold" grpId="1" nodeType="withEffect">
                                  <p:stCondLst>
                                    <p:cond delay="0"/>
                                  </p:stCondLst>
                                  <p:childTnLst>
                                    <p:animMotion origin="layout" path="M 1.11111E-6 3.33333E-6 L 1.11111E-6 -0.10764 " pathEditMode="relative" rAng="0" ptsTypes="AA">
                                      <p:cBhvr>
                                        <p:cTn id="53" dur="700" spd="-100000" fill="hold"/>
                                        <p:tgtEl>
                                          <p:spTgt spid="16"/>
                                        </p:tgtEl>
                                        <p:attrNameLst>
                                          <p:attrName>ppt_x</p:attrName>
                                          <p:attrName>ppt_y</p:attrName>
                                        </p:attrNameLst>
                                      </p:cBhvr>
                                      <p:rCtr x="0" y="-2147483648"/>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8D1BE4C-2D56-4F54-9F86-92F7AA5D4FD7}" type="datetimeFigureOut">
              <a:rPr lang="en-US"/>
              <a:pPr>
                <a:defRPr/>
              </a:pPr>
              <a:t>7/19/2013</a:t>
            </a:fld>
            <a:endParaRPr lang="en-US" dirty="0"/>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lvl1pPr fontAlgn="auto">
              <a:spcBef>
                <a:spcPts val="0"/>
              </a:spcBef>
              <a:spcAft>
                <a:spcPts val="0"/>
              </a:spcAft>
              <a:defRPr>
                <a:latin typeface="+mn-lt"/>
                <a:cs typeface="+mn-cs"/>
              </a:defRPr>
            </a:lvl1pPr>
          </a:lstStyle>
          <a:p>
            <a:pPr>
              <a:defRPr/>
            </a:pPr>
            <a:fld id="{24D06EBF-E61E-43FB-ACD2-31FAAA8C7131}" type="slidenum">
              <a:rPr lang="en-US"/>
              <a:pPr>
                <a:defRPr/>
              </a:pPr>
              <a:t>‹#›</a:t>
            </a:fld>
            <a:endParaRPr lang="en-US" dirty="0"/>
          </a:p>
        </p:txBody>
      </p:sp>
    </p:spTree>
    <p:extLst>
      <p:ext uri="{BB962C8B-B14F-4D97-AF65-F5344CB8AC3E}">
        <p14:creationId xmlns:p14="http://schemas.microsoft.com/office/powerpoint/2010/main" val="1944969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bIns="0">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888C42F-3807-46EE-8CA4-F2AF6125FA74}" type="datetimeFigureOut">
              <a:rPr lang="en-US"/>
              <a:pPr>
                <a:defRPr/>
              </a:pPr>
              <a:t>7/19/2013</a:t>
            </a:fld>
            <a:endParaRPr lang="en-US" dirty="0"/>
          </a:p>
        </p:txBody>
      </p:sp>
      <p:sp>
        <p:nvSpPr>
          <p:cNvPr id="5" name="Footer Placeholder 18"/>
          <p:cNvSpPr>
            <a:spLocks noGrp="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26"/>
          <p:cNvSpPr>
            <a:spLocks noGrp="1"/>
          </p:cNvSpPr>
          <p:nvPr>
            <p:ph type="sldNum" sz="quarter" idx="12"/>
          </p:nvPr>
        </p:nvSpPr>
        <p:spPr>
          <a:xfrm>
            <a:off x="7924800" y="6356350"/>
            <a:ext cx="762000" cy="365125"/>
          </a:xfrm>
          <a:prstGeom prst="rect">
            <a:avLst/>
          </a:prstGeom>
        </p:spPr>
        <p:txBody>
          <a:bodyPr/>
          <a:lstStyle>
            <a:lvl1pPr fontAlgn="auto">
              <a:spcBef>
                <a:spcPts val="0"/>
              </a:spcBef>
              <a:spcAft>
                <a:spcPts val="0"/>
              </a:spcAft>
              <a:defRPr>
                <a:latin typeface="+mn-lt"/>
                <a:cs typeface="+mn-cs"/>
              </a:defRPr>
            </a:lvl1pPr>
          </a:lstStyle>
          <a:p>
            <a:pPr>
              <a:defRPr/>
            </a:pPr>
            <a:fld id="{CEA2B927-EDCE-4859-BA0F-8C5C09792157}" type="slidenum">
              <a:rPr lang="en-US"/>
              <a:pPr>
                <a:defRPr/>
              </a:pPr>
              <a:t>‹#›</a:t>
            </a:fld>
            <a:endParaRPr lang="en-US" dirty="0"/>
          </a:p>
        </p:txBody>
      </p:sp>
    </p:spTree>
    <p:extLst>
      <p:ext uri="{BB962C8B-B14F-4D97-AF65-F5344CB8AC3E}">
        <p14:creationId xmlns:p14="http://schemas.microsoft.com/office/powerpoint/2010/main" val="68129097"/>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097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045" y="304800"/>
            <a:ext cx="7769834"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2045" y="1600202"/>
            <a:ext cx="777398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812045" y="1186542"/>
            <a:ext cx="7769834"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smtClean="0"/>
              <a:t>Click to edit Master text styles</a:t>
            </a:r>
          </a:p>
        </p:txBody>
      </p:sp>
      <p:sp>
        <p:nvSpPr>
          <p:cNvPr id="10" name="Text Placeholder 9"/>
          <p:cNvSpPr>
            <a:spLocks noGrp="1"/>
          </p:cNvSpPr>
          <p:nvPr>
            <p:ph type="body" sz="quarter" idx="11"/>
          </p:nvPr>
        </p:nvSpPr>
        <p:spPr>
          <a:xfrm>
            <a:off x="812043" y="6372425"/>
            <a:ext cx="7769836"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extLst>
      <p:ext uri="{BB962C8B-B14F-4D97-AF65-F5344CB8AC3E}">
        <p14:creationId xmlns:p14="http://schemas.microsoft.com/office/powerpoint/2010/main" val="3689068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Gradient">
    <p:spTree>
      <p:nvGrpSpPr>
        <p:cNvPr id="1" name=""/>
        <p:cNvGrpSpPr/>
        <p:nvPr/>
      </p:nvGrpSpPr>
      <p:grpSpPr>
        <a:xfrm>
          <a:off x="0" y="0"/>
          <a:ext cx="0" cy="0"/>
          <a:chOff x="0" y="0"/>
          <a:chExt cx="0" cy="0"/>
        </a:xfrm>
      </p:grpSpPr>
      <p:grpSp>
        <p:nvGrpSpPr>
          <p:cNvPr id="6" name="Group 30"/>
          <p:cNvGrpSpPr>
            <a:grpSpLocks/>
          </p:cNvGrpSpPr>
          <p:nvPr userDrawn="1"/>
        </p:nvGrpSpPr>
        <p:grpSpPr bwMode="auto">
          <a:xfrm>
            <a:off x="0" y="-2055813"/>
            <a:ext cx="9847263" cy="19378613"/>
            <a:chOff x="-12700" y="-2056029"/>
            <a:chExt cx="9847891" cy="19379146"/>
          </a:xfrm>
        </p:grpSpPr>
        <p:pic>
          <p:nvPicPr>
            <p:cNvPr id="7" name="Picture 2" descr="C:\Documents and Settings\contractor\Desktop\Blue_Green_Gradi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userDrawn="1"/>
          </p:nvSpPr>
          <p:spPr>
            <a:xfrm>
              <a:off x="1824155" y="3308282"/>
              <a:ext cx="1728897" cy="14014835"/>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userDrawn="1"/>
          </p:nvSpPr>
          <p:spPr>
            <a:xfrm>
              <a:off x="1" y="1236538"/>
              <a:ext cx="1730485" cy="814886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userDrawn="1"/>
          </p:nvSpPr>
          <p:spPr>
            <a:xfrm rot="10800000">
              <a:off x="1014479" y="4248107"/>
              <a:ext cx="1728897"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userDrawn="1"/>
          </p:nvSpPr>
          <p:spPr>
            <a:xfrm>
              <a:off x="6585371" y="-2056029"/>
              <a:ext cx="1730485" cy="8148862"/>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ounded Rectangle 11"/>
            <p:cNvSpPr/>
            <p:nvPr userDrawn="1"/>
          </p:nvSpPr>
          <p:spPr>
            <a:xfrm>
              <a:off x="8104706" y="2784392"/>
              <a:ext cx="1730485" cy="8147274"/>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ounded Rectangle 12"/>
            <p:cNvSpPr/>
            <p:nvPr userDrawn="1"/>
          </p:nvSpPr>
          <p:spPr>
            <a:xfrm rot="10800000">
              <a:off x="3035494" y="174470"/>
              <a:ext cx="1730485"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sp>
        <p:nvSpPr>
          <p:cNvPr id="14"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dirty="0">
                <a:solidFill>
                  <a:srgbClr val="FFFFFF"/>
                </a:solidFill>
              </a:rPr>
              <a:t>Cisco Confidential</a:t>
            </a:r>
          </a:p>
        </p:txBody>
      </p:sp>
      <p:sp>
        <p:nvSpPr>
          <p:cNvPr id="15"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dirty="0">
                <a:solidFill>
                  <a:srgbClr val="FFFFFF"/>
                </a:solidFill>
              </a:rPr>
              <a:t>© 2012 Cisco and/or its affiliates. All rights reserved.</a:t>
            </a:r>
          </a:p>
        </p:txBody>
      </p:sp>
      <p:sp>
        <p:nvSpPr>
          <p:cNvPr id="16"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1291D7F7-B44C-4062-A637-5CAE3A70B66D}" type="slidenum">
              <a:rPr lang="en-US" sz="600">
                <a:solidFill>
                  <a:srgbClr val="FFFFFF"/>
                </a:solidFill>
              </a:rPr>
              <a:pPr algn="r" defTabSz="814388"/>
              <a:t>‹#›</a:t>
            </a:fld>
            <a:endParaRPr lang="en-US" sz="600" dirty="0">
              <a:solidFill>
                <a:srgbClr val="FFFFFF"/>
              </a:solidFill>
            </a:endParaRPr>
          </a:p>
        </p:txBody>
      </p:sp>
      <p:grpSp>
        <p:nvGrpSpPr>
          <p:cNvPr id="17" name="Group 38"/>
          <p:cNvGrpSpPr/>
          <p:nvPr userDrawn="1"/>
        </p:nvGrpSpPr>
        <p:grpSpPr>
          <a:xfrm>
            <a:off x="341314" y="311151"/>
            <a:ext cx="829170" cy="438358"/>
            <a:chOff x="609600" y="528537"/>
            <a:chExt cx="1444734" cy="763789"/>
          </a:xfrm>
          <a:solidFill>
            <a:schemeClr val="bg1"/>
          </a:solidFill>
        </p:grpSpPr>
        <p:sp>
          <p:nvSpPr>
            <p:cNvPr id="18" name="Rectangle 1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9" name="Freeform 1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0" name="Freeform 1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1" name="Freeform 2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2" name="Freeform 2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3" name="Freeform 2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4" name="Freeform 2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5" name="Freeform 2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6" name="Freeform 2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7" name="Freeform 2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8" name="Freeform 2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9" name="Freeform 2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0" name="Freeform 2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1" name="Freeform 3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grpSp>
      <p:sp>
        <p:nvSpPr>
          <p:cNvPr id="2" name="Title 1"/>
          <p:cNvSpPr>
            <a:spLocks noGrp="1"/>
          </p:cNvSpPr>
          <p:nvPr>
            <p:ph type="ctrTitle"/>
          </p:nvPr>
        </p:nvSpPr>
        <p:spPr>
          <a:xfrm>
            <a:off x="221393" y="1236689"/>
            <a:ext cx="8112125" cy="2918779"/>
          </a:xfrm>
        </p:spPr>
        <p:txBody>
          <a:bodyPr/>
          <a:lstStyle>
            <a:lvl1pPr>
              <a:lnSpc>
                <a:spcPct val="90000"/>
              </a:lnSpc>
              <a:defRPr lang="en-US" sz="5400" b="0" kern="1200" spc="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3907971790"/>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pic>
        <p:nvPicPr>
          <p:cNvPr id="3" name="Picture 7" descr="C:\Documents and Settings\contractor\Desktop\Pattern_Half_P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375" y="3101975"/>
            <a:ext cx="84772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217488" y="3021013"/>
            <a:ext cx="8694737" cy="335756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5" name="Rectangle 3"/>
          <p:cNvSpPr>
            <a:spLocks noChangeArrowheads="1"/>
          </p:cNvSpPr>
          <p:nvPr/>
        </p:nvSpPr>
        <p:spPr bwMode="white">
          <a:xfrm>
            <a:off x="0" y="0"/>
            <a:ext cx="9144000" cy="177800"/>
          </a:xfrm>
          <a:prstGeom prst="rect">
            <a:avLst/>
          </a:prstGeom>
          <a:solidFill>
            <a:schemeClr val="bg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endParaRPr lang="en-US" dirty="0">
              <a:solidFill>
                <a:srgbClr val="0096D6"/>
              </a:solidFill>
            </a:endParaRPr>
          </a:p>
        </p:txBody>
      </p:sp>
      <p:sp>
        <p:nvSpPr>
          <p:cNvPr id="6" name="Rectangle 3"/>
          <p:cNvSpPr>
            <a:spLocks noChangeArrowheads="1"/>
          </p:cNvSpPr>
          <p:nvPr/>
        </p:nvSpPr>
        <p:spPr bwMode="hidden">
          <a:xfrm>
            <a:off x="0" y="0"/>
            <a:ext cx="9144000" cy="177800"/>
          </a:xfrm>
          <a:prstGeom prst="rect">
            <a:avLst/>
          </a:prstGeom>
          <a:solidFill>
            <a:srgbClr val="08252E"/>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endParaRPr lang="en-US" dirty="0">
              <a:solidFill>
                <a:srgbClr val="0096D6"/>
              </a:solidFill>
            </a:endParaRPr>
          </a:p>
        </p:txBody>
      </p:sp>
      <p:sp>
        <p:nvSpPr>
          <p:cNvPr id="2" name="Title 1"/>
          <p:cNvSpPr>
            <a:spLocks noGrp="1"/>
          </p:cNvSpPr>
          <p:nvPr>
            <p:ph type="ctrTitle"/>
          </p:nvPr>
        </p:nvSpPr>
        <p:spPr>
          <a:xfrm>
            <a:off x="221393" y="399143"/>
            <a:ext cx="8112125" cy="2407042"/>
          </a:xfrm>
        </p:spPr>
        <p:txBody>
          <a:bodyPr/>
          <a:lstStyle>
            <a:lvl1pPr algn="l" defTabSz="914400" rtl="0" eaLnBrk="1" latinLnBrk="0" hangingPunct="1">
              <a:lnSpc>
                <a:spcPct val="8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7729787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4"/>
                                        </p:tgtEl>
                                        <p:attrNameLst>
                                          <p:attrName>ppt_x</p:attrName>
                                          <p:attrName>ppt_y</p:attrName>
                                        </p:attrNameLst>
                                      </p:cBhvr>
                                      <p:rCtr x="0" y="-2147483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Segue">
    <p:spTree>
      <p:nvGrpSpPr>
        <p:cNvPr id="1" name=""/>
        <p:cNvGrpSpPr/>
        <p:nvPr/>
      </p:nvGrpSpPr>
      <p:grpSpPr>
        <a:xfrm>
          <a:off x="0" y="0"/>
          <a:ext cx="0" cy="0"/>
          <a:chOff x="0" y="0"/>
          <a:chExt cx="0" cy="0"/>
        </a:xfrm>
      </p:grpSpPr>
      <p:pic>
        <p:nvPicPr>
          <p:cNvPr id="3" name="Picture 7" descr="C:\Documents and Settings\contractor\Desktop\Pattern_Half_P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375" y="3101975"/>
            <a:ext cx="84772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217488" y="3021013"/>
            <a:ext cx="8694737" cy="175736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5" name="Rectangle 3"/>
          <p:cNvSpPr>
            <a:spLocks noChangeArrowheads="1"/>
          </p:cNvSpPr>
          <p:nvPr/>
        </p:nvSpPr>
        <p:spPr bwMode="white">
          <a:xfrm>
            <a:off x="0" y="0"/>
            <a:ext cx="9144000" cy="177800"/>
          </a:xfrm>
          <a:prstGeom prst="rect">
            <a:avLst/>
          </a:prstGeom>
          <a:solidFill>
            <a:schemeClr val="bg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endParaRPr lang="en-US" dirty="0">
              <a:solidFill>
                <a:srgbClr val="0096D6"/>
              </a:solidFill>
            </a:endParaRPr>
          </a:p>
        </p:txBody>
      </p:sp>
      <p:sp>
        <p:nvSpPr>
          <p:cNvPr id="6" name="Rectangle 3"/>
          <p:cNvSpPr>
            <a:spLocks noChangeArrowheads="1"/>
          </p:cNvSpPr>
          <p:nvPr/>
        </p:nvSpPr>
        <p:spPr bwMode="hidden">
          <a:xfrm>
            <a:off x="0" y="0"/>
            <a:ext cx="9144000" cy="177800"/>
          </a:xfrm>
          <a:prstGeom prst="rect">
            <a:avLst/>
          </a:prstGeom>
          <a:solidFill>
            <a:srgbClr val="08252E"/>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endParaRPr lang="en-US" dirty="0">
              <a:solidFill>
                <a:srgbClr val="0096D6"/>
              </a:solidFill>
            </a:endParaRPr>
          </a:p>
        </p:txBody>
      </p:sp>
      <p:sp>
        <p:nvSpPr>
          <p:cNvPr id="7"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8"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dirty="0">
                <a:solidFill>
                  <a:srgbClr val="C0C0C0"/>
                </a:solidFill>
              </a:rPr>
              <a:t>© 2012 Cisco and/or its affiliates. All rights reserved.</a:t>
            </a:r>
          </a:p>
        </p:txBody>
      </p:sp>
      <p:sp>
        <p:nvSpPr>
          <p:cNvPr id="9"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C9ED3AEA-3C56-4B1C-A106-D6335AA6D70E}" type="slidenum">
              <a:rPr lang="en-US" sz="600">
                <a:solidFill>
                  <a:srgbClr val="C0C0C0"/>
                </a:solidFill>
              </a:rPr>
              <a:pPr algn="r" defTabSz="814388"/>
              <a:t>‹#›</a:t>
            </a:fld>
            <a:endParaRPr lang="en-US" sz="600" dirty="0">
              <a:solidFill>
                <a:srgbClr val="C0C0C0"/>
              </a:solidFill>
            </a:endParaRPr>
          </a:p>
        </p:txBody>
      </p:sp>
      <p:sp>
        <p:nvSpPr>
          <p:cNvPr id="2" name="Title 1"/>
          <p:cNvSpPr>
            <a:spLocks noGrp="1"/>
          </p:cNvSpPr>
          <p:nvPr>
            <p:ph type="ctrTitle"/>
          </p:nvPr>
        </p:nvSpPr>
        <p:spPr>
          <a:xfrm>
            <a:off x="221393" y="1967967"/>
            <a:ext cx="8112125" cy="2407042"/>
          </a:xfrm>
        </p:spPr>
        <p:txBody>
          <a:bodyPr/>
          <a:lstStyle>
            <a:lvl1pPr algn="l" defTabSz="914400" rtl="0" eaLnBrk="1" latinLnBrk="0" hangingPunct="1">
              <a:lnSpc>
                <a:spcPct val="8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3383911282"/>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chemeClr val="bg1"/>
                </a:solidFill>
                <a:latin typeface="+mj-lt"/>
              </a:defRPr>
            </a:lvl1pPr>
            <a:lvl2pPr>
              <a:lnSpc>
                <a:spcPct val="95000"/>
              </a:lnSpc>
              <a:spcBef>
                <a:spcPts val="60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083519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3" y="1339745"/>
            <a:ext cx="4122425" cy="4965700"/>
          </a:xfrm>
        </p:spPr>
        <p:txBody>
          <a:bodyPr>
            <a:noAutofit/>
          </a:bodyPr>
          <a:lstStyle>
            <a:lvl1pPr>
              <a:lnSpc>
                <a:spcPct val="95000"/>
              </a:lnSpc>
              <a:spcBef>
                <a:spcPts val="1480"/>
              </a:spcBef>
              <a:defRPr sz="1800">
                <a:solidFill>
                  <a:schemeClr val="bg1"/>
                </a:solidFill>
                <a:latin typeface="+mj-lt"/>
              </a:defRPr>
            </a:lvl1pPr>
            <a:lvl2pPr>
              <a:lnSpc>
                <a:spcPct val="95000"/>
              </a:lnSpc>
              <a:spcBef>
                <a:spcPts val="600"/>
              </a:spcBef>
              <a:defRPr sz="1400">
                <a:solidFill>
                  <a:schemeClr val="bg1"/>
                </a:solidFill>
                <a:latin typeface="+mj-lt"/>
              </a:defRPr>
            </a:lvl2pPr>
            <a:lvl3pPr>
              <a:defRPr sz="1200">
                <a:solidFill>
                  <a:schemeClr val="bg1"/>
                </a:solidFill>
                <a:latin typeface="+mj-lt"/>
              </a:defRPr>
            </a:lvl3pPr>
            <a:lvl4pPr>
              <a:defRPr sz="1100">
                <a:solidFill>
                  <a:schemeClr val="bg1"/>
                </a:solidFill>
                <a:latin typeface="+mj-lt"/>
              </a:defRPr>
            </a:lvl4pPr>
            <a:lvl5pPr>
              <a:defRPr sz="110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1" y="1339745"/>
            <a:ext cx="4122425" cy="4965700"/>
          </a:xfrm>
        </p:spPr>
        <p:txBody>
          <a:bodyPr>
            <a:noAutofit/>
          </a:bodyPr>
          <a:lstStyle>
            <a:lvl1pPr>
              <a:lnSpc>
                <a:spcPct val="95000"/>
              </a:lnSpc>
              <a:spcBef>
                <a:spcPts val="1480"/>
              </a:spcBef>
              <a:defRPr sz="1800">
                <a:solidFill>
                  <a:schemeClr val="bg1"/>
                </a:solidFill>
                <a:latin typeface="+mj-lt"/>
              </a:defRPr>
            </a:lvl1pPr>
            <a:lvl2pPr>
              <a:lnSpc>
                <a:spcPct val="95000"/>
              </a:lnSpc>
              <a:spcBef>
                <a:spcPts val="600"/>
              </a:spcBef>
              <a:defRPr sz="1400">
                <a:solidFill>
                  <a:schemeClr val="bg1"/>
                </a:solidFill>
                <a:latin typeface="+mj-lt"/>
              </a:defRPr>
            </a:lvl2pPr>
            <a:lvl3pPr>
              <a:defRPr sz="1200">
                <a:solidFill>
                  <a:schemeClr val="bg1"/>
                </a:solidFill>
                <a:latin typeface="+mj-lt"/>
              </a:defRPr>
            </a:lvl3pPr>
            <a:lvl4pPr>
              <a:defRPr sz="1100">
                <a:solidFill>
                  <a:schemeClr val="bg1"/>
                </a:solidFill>
                <a:latin typeface="+mj-lt"/>
              </a:defRPr>
            </a:lvl4pPr>
            <a:lvl5pPr>
              <a:defRPr sz="110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9065077"/>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6" name="Rectangle 4"/>
          <p:cNvSpPr>
            <a:spLocks noChangeArrowheads="1"/>
          </p:cNvSpPr>
          <p:nvPr userDrawn="1"/>
        </p:nvSpPr>
        <p:spPr bwMode="ltGray">
          <a:xfrm>
            <a:off x="250825" y="6586538"/>
            <a:ext cx="25685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dirty="0">
                <a:solidFill>
                  <a:srgbClr val="C0C0C0"/>
                </a:solidFill>
              </a:rPr>
              <a:t>© 2012 Cisco and/or its affiliates. All rights reserved.</a:t>
            </a:r>
          </a:p>
        </p:txBody>
      </p:sp>
      <p:sp>
        <p:nvSpPr>
          <p:cNvPr id="7"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8" name="Rectangle 12"/>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864174C8-F6E6-472B-82F6-ED7329186680}" type="slidenum">
              <a:rPr lang="en-US" sz="600">
                <a:solidFill>
                  <a:srgbClr val="C0C0C0"/>
                </a:solidFill>
              </a:rPr>
              <a:pPr algn="r" defTabSz="814388"/>
              <a:t>‹#›</a:t>
            </a:fld>
            <a:endParaRPr lang="en-US" sz="600" dirty="0">
              <a:solidFill>
                <a:srgbClr val="C0C0C0"/>
              </a:solidFill>
            </a:endParaRPr>
          </a:p>
        </p:txBody>
      </p:sp>
      <p:sp>
        <p:nvSpPr>
          <p:cNvPr id="4" name="Text Placeholder 3"/>
          <p:cNvSpPr>
            <a:spLocks noGrp="1"/>
          </p:cNvSpPr>
          <p:nvPr>
            <p:ph type="body" sz="quarter" idx="10"/>
          </p:nvPr>
        </p:nvSpPr>
        <p:spPr>
          <a:xfrm>
            <a:off x="239713" y="1339745"/>
            <a:ext cx="4103687" cy="4965700"/>
          </a:xfrm>
        </p:spPr>
        <p:txBody>
          <a:bodyPr/>
          <a:lstStyle>
            <a:lvl1pPr>
              <a:lnSpc>
                <a:spcPct val="95000"/>
              </a:lnSpc>
              <a:spcBef>
                <a:spcPts val="1480"/>
              </a:spcBef>
              <a:defRPr sz="2200">
                <a:solidFill>
                  <a:schemeClr val="bg1"/>
                </a:solidFill>
                <a:latin typeface="+mj-lt"/>
              </a:defRPr>
            </a:lvl1pPr>
            <a:lvl2pPr>
              <a:lnSpc>
                <a:spcPct val="95000"/>
              </a:lnSpc>
              <a:spcBef>
                <a:spcPts val="60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1"/>
          </p:nvPr>
        </p:nvSpPr>
        <p:spPr>
          <a:xfrm>
            <a:off x="5221224" y="1747683"/>
            <a:ext cx="3236976" cy="646331"/>
          </a:xfrm>
        </p:spPr>
        <p:txBody>
          <a:bodyPr>
            <a:noAutofit/>
          </a:bodyPr>
          <a:lstStyle>
            <a:lvl1pPr marL="114300" indent="-114300" algn="l" defTabSz="914400" rtl="0" eaLnBrk="1" latinLnBrk="0" hangingPunct="1">
              <a:lnSpc>
                <a:spcPct val="80000"/>
              </a:lnSpc>
              <a:spcBef>
                <a:spcPct val="0"/>
              </a:spcBef>
              <a:buNone/>
              <a:defRPr lang="en-US" sz="20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smtClean="0"/>
              <a:t>Click to edit Master text styles</a:t>
            </a:r>
          </a:p>
        </p:txBody>
      </p:sp>
      <p:sp>
        <p:nvSpPr>
          <p:cNvPr id="16" name="Title 15"/>
          <p:cNvSpPr>
            <a:spLocks noGrp="1"/>
          </p:cNvSpPr>
          <p:nvPr>
            <p:ph type="title"/>
          </p:nvPr>
        </p:nvSpPr>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20" name="Text Placeholder 19"/>
          <p:cNvSpPr>
            <a:spLocks noGrp="1"/>
          </p:cNvSpPr>
          <p:nvPr>
            <p:ph type="body" sz="quarter" idx="14"/>
          </p:nvPr>
        </p:nvSpPr>
        <p:spPr>
          <a:xfrm>
            <a:off x="5334000" y="4876800"/>
            <a:ext cx="3200400" cy="457200"/>
          </a:xfrm>
        </p:spPr>
        <p:txBody>
          <a:bodyPr>
            <a:noAutofit/>
          </a:bodyPr>
          <a:lstStyle>
            <a:lvl1pPr marL="0" indent="0">
              <a:buFontTx/>
              <a:buNone/>
              <a:defRPr sz="1600">
                <a:solidFill>
                  <a:schemeClr val="bg2">
                    <a:lumMod val="85000"/>
                  </a:schemeClr>
                </a:solidFill>
              </a:defRPr>
            </a:lvl1pPr>
          </a:lstStyle>
          <a:p>
            <a:pPr lvl="0"/>
            <a:r>
              <a:rPr lang="en-US" smtClean="0"/>
              <a:t>Click to edit Master text styles</a:t>
            </a:r>
          </a:p>
        </p:txBody>
      </p:sp>
    </p:spTree>
    <p:extLst>
      <p:ext uri="{BB962C8B-B14F-4D97-AF65-F5344CB8AC3E}">
        <p14:creationId xmlns:p14="http://schemas.microsoft.com/office/powerpoint/2010/main" val="827215214"/>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8252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0188" y="431800"/>
            <a:ext cx="8588375"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1027" name="Text Placeholder 2"/>
          <p:cNvSpPr>
            <a:spLocks noGrp="1"/>
          </p:cNvSpPr>
          <p:nvPr>
            <p:ph type="body" idx="1"/>
          </p:nvPr>
        </p:nvSpPr>
        <p:spPr bwMode="auto">
          <a:xfrm>
            <a:off x="230188" y="1339850"/>
            <a:ext cx="8550275"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ChangeArrowheads="1"/>
          </p:cNvSpPr>
          <p:nvPr/>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dirty="0">
                <a:solidFill>
                  <a:srgbClr val="C0C0C0"/>
                </a:solidFill>
              </a:rPr>
              <a:t>© 2012 Cisco and/or its affiliates. All rights reserved.</a:t>
            </a:r>
          </a:p>
        </p:txBody>
      </p:sp>
      <p:sp>
        <p:nvSpPr>
          <p:cNvPr id="1029" name="Rectangle 5"/>
          <p:cNvSpPr>
            <a:spLocks noChangeArrowheads="1"/>
          </p:cNvSpPr>
          <p:nvPr/>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1030" name="Rectangle 7"/>
          <p:cNvSpPr>
            <a:spLocks noChangeArrowheads="1"/>
          </p:cNvSpPr>
          <p:nvPr/>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487B1EF8-CE45-41BD-9135-ABA26EFD8AD3}" type="slidenum">
              <a:rPr lang="en-US" sz="600">
                <a:solidFill>
                  <a:srgbClr val="C0C0C0"/>
                </a:solidFill>
              </a:rPr>
              <a:pPr algn="r" defTabSz="814388"/>
              <a:t>‹#›</a:t>
            </a:fld>
            <a:endParaRPr lang="en-US" sz="600" dirty="0">
              <a:solidFill>
                <a:srgbClr val="C0C0C0"/>
              </a:solidFill>
            </a:endParaRPr>
          </a:p>
        </p:txBody>
      </p:sp>
      <p:pic>
        <p:nvPicPr>
          <p:cNvPr id="1031" name="Picture 7" descr="bottom bar.jpg"/>
          <p:cNvPicPr>
            <a:picLocks noChangeAspect="1"/>
          </p:cNvPicPr>
          <p:nvPr/>
        </p:nvPicPr>
        <p:blipFill>
          <a:blip r:embed="rId39" cstate="print">
            <a:extLst>
              <a:ext uri="{28A0092B-C50C-407E-A947-70E740481C1C}">
                <a14:useLocalDpi xmlns:a14="http://schemas.microsoft.com/office/drawing/2010/main" val="0"/>
              </a:ext>
            </a:extLst>
          </a:blip>
          <a:srcRect l="140" r="337"/>
          <a:stretch>
            <a:fillRect/>
          </a:stretch>
        </p:blipFill>
        <p:spPr bwMode="auto">
          <a:xfrm>
            <a:off x="354013" y="6378575"/>
            <a:ext cx="84359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67" r:id="rId1"/>
    <p:sldLayoutId id="2147486768" r:id="rId2"/>
    <p:sldLayoutId id="2147486769" r:id="rId3"/>
    <p:sldLayoutId id="2147486770" r:id="rId4"/>
    <p:sldLayoutId id="2147486771" r:id="rId5"/>
    <p:sldLayoutId id="2147486772" r:id="rId6"/>
    <p:sldLayoutId id="2147486755" r:id="rId7"/>
    <p:sldLayoutId id="2147486756" r:id="rId8"/>
    <p:sldLayoutId id="2147486773" r:id="rId9"/>
    <p:sldLayoutId id="2147486757" r:id="rId10"/>
    <p:sldLayoutId id="2147486758" r:id="rId11"/>
    <p:sldLayoutId id="2147486759" r:id="rId12"/>
    <p:sldLayoutId id="2147486760" r:id="rId13"/>
    <p:sldLayoutId id="2147486761" r:id="rId14"/>
    <p:sldLayoutId id="2147486762" r:id="rId15"/>
    <p:sldLayoutId id="2147486774" r:id="rId16"/>
    <p:sldLayoutId id="2147486775" r:id="rId17"/>
    <p:sldLayoutId id="2147486763" r:id="rId18"/>
    <p:sldLayoutId id="2147486776" r:id="rId19"/>
    <p:sldLayoutId id="2147486777" r:id="rId20"/>
    <p:sldLayoutId id="2147486778" r:id="rId21"/>
    <p:sldLayoutId id="2147486779" r:id="rId22"/>
    <p:sldLayoutId id="2147486780" r:id="rId23"/>
    <p:sldLayoutId id="2147486781" r:id="rId24"/>
    <p:sldLayoutId id="2147486782" r:id="rId25"/>
    <p:sldLayoutId id="2147486764" r:id="rId26"/>
    <p:sldLayoutId id="2147486783" r:id="rId27"/>
    <p:sldLayoutId id="2147486784" r:id="rId28"/>
    <p:sldLayoutId id="2147486785" r:id="rId29"/>
    <p:sldLayoutId id="2147486786" r:id="rId30"/>
    <p:sldLayoutId id="2147486787" r:id="rId31"/>
    <p:sldLayoutId id="2147486788" r:id="rId32"/>
    <p:sldLayoutId id="2147486789" r:id="rId33"/>
    <p:sldLayoutId id="2147486790" r:id="rId34"/>
    <p:sldLayoutId id="2147486791" r:id="rId35"/>
    <p:sldLayoutId id="2147486765" r:id="rId36"/>
    <p:sldLayoutId id="2147486766" r:id="rId37"/>
  </p:sldLayoutIdLst>
  <p:transition>
    <p:wipe dir="r"/>
  </p:transition>
  <p:timing>
    <p:tnLst>
      <p:par>
        <p:cTn id="1" dur="indefinite" restart="never" nodeType="tmRoot"/>
      </p:par>
    </p:tnLst>
  </p:timing>
  <p:txStyles>
    <p:title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p:titleStyle>
    <p:bodyStyle>
      <a:lvl1pPr marL="228600" indent="-228600" algn="l" rtl="0" eaLnBrk="0" fontAlgn="base" hangingPunct="0">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n-ea"/>
          <a:cs typeface="+mn-cs"/>
        </a:defRPr>
      </a:lvl1pPr>
      <a:lvl2pPr marL="406400" indent="50800" algn="l" rtl="0" eaLnBrk="0" fontAlgn="base" hangingPunct="0">
        <a:lnSpc>
          <a:spcPct val="95000"/>
        </a:lnSpc>
        <a:spcBef>
          <a:spcPts val="838"/>
        </a:spcBef>
        <a:spcAft>
          <a:spcPct val="0"/>
        </a:spcAft>
        <a:buClr>
          <a:schemeClr val="tx2"/>
        </a:buClr>
        <a:defRPr lang="en-US" kern="1200" dirty="0">
          <a:solidFill>
            <a:schemeClr val="bg1"/>
          </a:solidFill>
          <a:latin typeface="+mj-lt"/>
          <a:ea typeface="+mn-ea"/>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chemeClr val="bg1"/>
          </a:solidFill>
          <a:latin typeface="+mj-lt"/>
          <a:ea typeface="+mn-ea"/>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2.xml"/><Relationship Id="rId1" Type="http://schemas.openxmlformats.org/officeDocument/2006/relationships/slideLayout" Target="../slideLayouts/slideLayout34.xml"/></Relationships>
</file>

<file path=ppt/slides/_rels/slide10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3.xml"/><Relationship Id="rId1" Type="http://schemas.openxmlformats.org/officeDocument/2006/relationships/slideLayout" Target="../slideLayouts/slideLayout3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hyperlink" Target="https://ucbu-aricent-vm144/vmrest/httpslinks" TargetMode="External"/><Relationship Id="rId2" Type="http://schemas.openxmlformats.org/officeDocument/2006/relationships/notesSlide" Target="../notesSlides/notesSlide85.xml"/><Relationship Id="rId1" Type="http://schemas.openxmlformats.org/officeDocument/2006/relationships/slideLayout" Target="../slideLayouts/slideLayout34.xml"/><Relationship Id="rId4" Type="http://schemas.openxmlformats.org/officeDocument/2006/relationships/hyperlink" Target="https://ucbu-aricent-vm7/vmrest/vmsservers" TargetMode="External"/></Relationships>
</file>

<file path=ppt/slides/_rels/slide10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6.xml"/><Relationship Id="rId1" Type="http://schemas.openxmlformats.org/officeDocument/2006/relationships/slideLayout" Target="../slideLayouts/slideLayout34.xml"/></Relationships>
</file>

<file path=ppt/slides/_rels/slide10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7.xml"/><Relationship Id="rId1" Type="http://schemas.openxmlformats.org/officeDocument/2006/relationships/slideLayout" Target="../slideLayouts/slideLayout3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9.xml"/><Relationship Id="rId1" Type="http://schemas.openxmlformats.org/officeDocument/2006/relationships/slideLayout" Target="../slideLayouts/slideLayout34.xml"/></Relationships>
</file>

<file path=ppt/slides/_rels/slide10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0.xml"/><Relationship Id="rId1" Type="http://schemas.openxmlformats.org/officeDocument/2006/relationships/slideLayout" Target="../slideLayouts/slideLayout34.xml"/></Relationships>
</file>

<file path=ppt/slides/_rels/slide10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1.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2.xml"/><Relationship Id="rId1" Type="http://schemas.openxmlformats.org/officeDocument/2006/relationships/slideLayout" Target="../slideLayouts/slideLayout3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4.xml"/></Relationships>
</file>

<file path=ppt/slides/_rels/slide112.xml.rels><?xml version="1.0" encoding="UTF-8" standalone="yes"?>
<Relationships xmlns="http://schemas.openxmlformats.org/package/2006/relationships"><Relationship Id="rId3" Type="http://schemas.openxmlformats.org/officeDocument/2006/relationships/hyperlink" Target="http://zed.cisco.com/confluence/display/UCET/Annotated+diagnostics+for+HTTP(s)+Networking" TargetMode="External"/><Relationship Id="rId2" Type="http://schemas.openxmlformats.org/officeDocument/2006/relationships/notesSlide" Target="../notesSlides/notesSlide94.xml"/><Relationship Id="rId1" Type="http://schemas.openxmlformats.org/officeDocument/2006/relationships/slideLayout" Target="../slideLayouts/slideLayout3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4.xml"/></Relationships>
</file>

<file path=ppt/slides/_rels/slide1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8.xml"/><Relationship Id="rId1" Type="http://schemas.openxmlformats.org/officeDocument/2006/relationships/slideLayout" Target="../slideLayouts/slideLayout3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0.xml.rels><?xml version="1.0" encoding="UTF-8" standalone="yes"?>
<Relationships xmlns="http://schemas.openxmlformats.org/package/2006/relationships"><Relationship Id="rId3" Type="http://schemas.openxmlformats.org/officeDocument/2006/relationships/hyperlink" Target="http://www.cisco.com/en/US/docs/voice_ip_comm/connection/7x/upgrade/guide/7xcucrug022.html" TargetMode="External"/><Relationship Id="rId2" Type="http://schemas.openxmlformats.org/officeDocument/2006/relationships/notesSlide" Target="../notesSlides/notesSlide102.xml"/><Relationship Id="rId1" Type="http://schemas.openxmlformats.org/officeDocument/2006/relationships/slideLayout" Target="../slideLayouts/slideLayout3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3" Type="http://schemas.openxmlformats.org/officeDocument/2006/relationships/hyperlink" Target="http://wwwin-eng.cisco.com/Eng/VTG/UCBU/Unity_Connection/Oz/SW_Specs/FDS-Oz-NextGen-Networking.docx" TargetMode="External"/><Relationship Id="rId2" Type="http://schemas.openxmlformats.org/officeDocument/2006/relationships/notesSlide" Target="../notesSlides/notesSlide108.xml"/><Relationship Id="rId1" Type="http://schemas.openxmlformats.org/officeDocument/2006/relationships/slideLayout" Target="../slideLayouts/slideLayout34.xml"/><Relationship Id="rId5" Type="http://schemas.openxmlformats.org/officeDocument/2006/relationships/hyperlink" Target="http://zed.cisco.com/confluence/display/UCET/Annotated+diagnostics+for+HTTP(s)+Networking" TargetMode="External"/><Relationship Id="rId4" Type="http://schemas.openxmlformats.org/officeDocument/2006/relationships/hyperlink" Target="http://www.cisco.com/en/US/docs/voice_ip_comm/connection/9x/networking/guide/9xcucnetx.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4.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34.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7.xml"/><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6.xml"/><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0.xml"/><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1.xml"/><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2.xml"/><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3.xml"/><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4.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7.xml"/><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8.xml"/><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9.xml"/><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0.xml"/><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1.xml"/><Relationship Id="rId1" Type="http://schemas.openxmlformats.org/officeDocument/2006/relationships/slideLayout" Target="../slideLayouts/slideLayout34.xml"/></Relationships>
</file>

<file path=ppt/slides/_rels/slide8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2.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9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3.xml"/><Relationship Id="rId1" Type="http://schemas.openxmlformats.org/officeDocument/2006/relationships/slideLayout" Target="../slideLayouts/slideLayout34.xml"/><Relationship Id="rId5" Type="http://schemas.openxmlformats.org/officeDocument/2006/relationships/image" Target="../media/image57.png"/><Relationship Id="rId4" Type="http://schemas.openxmlformats.org/officeDocument/2006/relationships/image" Target="../media/image56.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4.xml"/></Relationships>
</file>

<file path=ppt/slides/_rels/slide9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8.xml"/><Relationship Id="rId1" Type="http://schemas.openxmlformats.org/officeDocument/2006/relationships/slideLayout" Target="../slideLayouts/slideLayout34.xml"/></Relationships>
</file>

<file path=ppt/slides/_rels/slide9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9.xml"/><Relationship Id="rId1" Type="http://schemas.openxmlformats.org/officeDocument/2006/relationships/slideLayout" Target="../slideLayouts/slideLayout34.xml"/></Relationships>
</file>

<file path=ppt/slides/_rels/slide9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0.xml"/><Relationship Id="rId1" Type="http://schemas.openxmlformats.org/officeDocument/2006/relationships/slideLayout" Target="../slideLayouts/slideLayout34.xml"/></Relationships>
</file>

<file path=ppt/slides/_rels/slide9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1.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304800" y="1143000"/>
            <a:ext cx="8534400" cy="1371600"/>
          </a:xfrm>
          <a:blipFill dpi="0" rotWithShape="1">
            <a:blip r:embed="rId3" cstate="print">
              <a:alphaModFix amt="50000"/>
            </a:blip>
            <a:srcRect/>
            <a:tile tx="0" ty="0" sx="100000" sy="100000" flip="none" algn="tl"/>
          </a:blipFill>
          <a:ln>
            <a:solidFill>
              <a:schemeClr val="accent2">
                <a:lumMod val="20000"/>
                <a:lumOff val="80000"/>
              </a:schemeClr>
            </a:solidFill>
          </a:ln>
        </p:spPr>
        <p:txBody>
          <a:bodyPr>
            <a:normAutofit/>
          </a:bodyPr>
          <a:lstStyle/>
          <a:p>
            <a:pPr algn="ctr" fontAlgn="auto">
              <a:spcAft>
                <a:spcPts val="0"/>
              </a:spcAft>
              <a:defRPr/>
            </a:pPr>
            <a:r>
              <a:rPr sz="4400" dirty="0" smtClean="0">
                <a:latin typeface="Eras Bold ITC" pitchFamily="34" charset="0"/>
              </a:rPr>
              <a:t>HTTP(S) NETWORKING TOI</a:t>
            </a:r>
            <a:br>
              <a:rPr sz="4400" dirty="0" smtClean="0">
                <a:latin typeface="Eras Bold ITC" pitchFamily="34" charset="0"/>
              </a:rPr>
            </a:br>
            <a:r>
              <a:rPr sz="4400" dirty="0" smtClean="0">
                <a:latin typeface="Eras Bold ITC" pitchFamily="34" charset="0"/>
              </a:rPr>
              <a:t>10.0(1)</a:t>
            </a:r>
          </a:p>
        </p:txBody>
      </p:sp>
      <p:sp>
        <p:nvSpPr>
          <p:cNvPr id="27651" name="Subtitle 5"/>
          <p:cNvSpPr>
            <a:spLocks noGrp="1"/>
          </p:cNvSpPr>
          <p:nvPr>
            <p:ph type="subTitle" idx="1"/>
          </p:nvPr>
        </p:nvSpPr>
        <p:spPr>
          <a:xfrm>
            <a:off x="236538" y="4464050"/>
            <a:ext cx="8112125" cy="384175"/>
          </a:xfrm>
        </p:spPr>
        <p:txBody>
          <a:bodyPr/>
          <a:lstStyle/>
          <a:p>
            <a:pPr fontAlgn="auto">
              <a:spcAft>
                <a:spcPts val="0"/>
              </a:spcAft>
              <a:buClr>
                <a:schemeClr val="accent3"/>
              </a:buClr>
              <a:buFont typeface="Wingdings 2"/>
              <a:buNone/>
              <a:defRPr/>
            </a:pPr>
            <a:endParaRPr dirty="0" smtClean="0"/>
          </a:p>
          <a:p>
            <a:pPr fontAlgn="auto">
              <a:spcAft>
                <a:spcPts val="0"/>
              </a:spcAft>
              <a:buClr>
                <a:schemeClr val="accent3"/>
              </a:buClr>
              <a:buFont typeface="Wingdings 2"/>
              <a:buNone/>
              <a:defRPr/>
            </a:pPr>
            <a:r>
              <a:rPr dirty="0" smtClean="0"/>
              <a:t>TOI for HTTP(S) Networking</a:t>
            </a:r>
          </a:p>
          <a:p>
            <a:pPr fontAlgn="auto">
              <a:spcAft>
                <a:spcPts val="0"/>
              </a:spcAft>
              <a:buClr>
                <a:schemeClr val="accent3"/>
              </a:buClr>
              <a:defRPr/>
            </a:pPr>
            <a:r>
              <a:rPr dirty="0" smtClean="0"/>
              <a:t/>
            </a:r>
            <a:br>
              <a:rPr dirty="0" smtClean="0"/>
            </a:br>
            <a:r>
              <a:rPr dirty="0" smtClean="0"/>
              <a:t>EDCS Number - </a:t>
            </a:r>
            <a:r>
              <a:rPr lang="en-US" dirty="0"/>
              <a:t>1225140</a:t>
            </a:r>
            <a:endParaRPr dirty="0" smtClean="0"/>
          </a:p>
        </p:txBody>
      </p:sp>
      <p:sp>
        <p:nvSpPr>
          <p:cNvPr id="27652" name="Text Placeholder 4"/>
          <p:cNvSpPr>
            <a:spLocks noGrp="1"/>
          </p:cNvSpPr>
          <p:nvPr>
            <p:ph type="body" sz="quarter" idx="10"/>
          </p:nvPr>
        </p:nvSpPr>
        <p:spPr>
          <a:xfrm>
            <a:off x="236538" y="5532438"/>
            <a:ext cx="8112125" cy="384175"/>
          </a:xfrm>
        </p:spPr>
        <p:txBody>
          <a:bodyPr>
            <a:normAutofit/>
          </a:bodyPr>
          <a:lstStyle/>
          <a:p>
            <a:pPr fontAlgn="auto">
              <a:spcAft>
                <a:spcPts val="0"/>
              </a:spcAft>
              <a:buClr>
                <a:schemeClr val="accent3"/>
              </a:buClr>
              <a:defRPr/>
            </a:pPr>
            <a:r>
              <a:rPr dirty="0" smtClean="0"/>
              <a:t>March 13 2013</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066800"/>
            <a:ext cx="8458200" cy="4247317"/>
          </a:xfrm>
          <a:prstGeom prst="rect">
            <a:avLst/>
          </a:prstGeom>
        </p:spPr>
        <p:txBody>
          <a:bodyPr>
            <a:spAutoFit/>
          </a:bodyPr>
          <a:lstStyle/>
          <a:p>
            <a:pPr marL="285750" indent="-285750">
              <a:buClr>
                <a:schemeClr val="tx2"/>
              </a:buClr>
              <a:buFont typeface="Wingdings" pitchFamily="2" charset="2"/>
              <a:buChar char="§"/>
              <a:defRPr/>
            </a:pPr>
            <a:r>
              <a:rPr lang="en-US" dirty="0">
                <a:solidFill>
                  <a:schemeClr val="bg1"/>
                </a:solidFill>
              </a:rPr>
              <a:t>Similar to </a:t>
            </a:r>
            <a:r>
              <a:rPr lang="en-US" dirty="0" smtClean="0">
                <a:solidFill>
                  <a:schemeClr val="bg1"/>
                </a:solidFill>
              </a:rPr>
              <a:t>previous versions of Digital </a:t>
            </a:r>
            <a:r>
              <a:rPr lang="en-US" dirty="0">
                <a:solidFill>
                  <a:schemeClr val="bg1"/>
                </a:solidFill>
              </a:rPr>
              <a:t>Networking, HTTP(S) Networking allows for multiple Unity </a:t>
            </a:r>
            <a:r>
              <a:rPr lang="en-US" dirty="0" smtClean="0">
                <a:solidFill>
                  <a:schemeClr val="bg1"/>
                </a:solidFill>
              </a:rPr>
              <a:t>Connection </a:t>
            </a:r>
            <a:r>
              <a:rPr lang="en-US" dirty="0">
                <a:solidFill>
                  <a:schemeClr val="bg1"/>
                </a:solidFill>
              </a:rPr>
              <a:t>nodes to share a common user directory.</a:t>
            </a:r>
          </a:p>
          <a:p>
            <a:pPr>
              <a:buClr>
                <a:schemeClr val="tx2"/>
              </a:buClr>
              <a:defRPr/>
            </a:pPr>
            <a:endParaRPr lang="en-US" dirty="0">
              <a:solidFill>
                <a:schemeClr val="bg1"/>
              </a:solidFill>
            </a:endParaRPr>
          </a:p>
          <a:p>
            <a:pPr marL="285750" indent="-285750">
              <a:buClr>
                <a:schemeClr val="tx2"/>
              </a:buClr>
              <a:buFont typeface="Wingdings" pitchFamily="2" charset="2"/>
              <a:buChar char="§"/>
              <a:defRPr/>
            </a:pPr>
            <a:r>
              <a:rPr lang="en-US" dirty="0">
                <a:solidFill>
                  <a:schemeClr val="bg1"/>
                </a:solidFill>
              </a:rPr>
              <a:t>Nodes exchange information using </a:t>
            </a:r>
            <a:r>
              <a:rPr lang="en-US" dirty="0" smtClean="0">
                <a:solidFill>
                  <a:schemeClr val="bg1"/>
                </a:solidFill>
              </a:rPr>
              <a:t>a custom </a:t>
            </a:r>
            <a:r>
              <a:rPr lang="en-US" i="1" dirty="0">
                <a:solidFill>
                  <a:schemeClr val="bg1"/>
                </a:solidFill>
              </a:rPr>
              <a:t>XML feed </a:t>
            </a:r>
            <a:r>
              <a:rPr lang="en-US" dirty="0">
                <a:solidFill>
                  <a:schemeClr val="bg1"/>
                </a:solidFill>
              </a:rPr>
              <a:t>sent via </a:t>
            </a:r>
            <a:r>
              <a:rPr lang="en-US" dirty="0" smtClean="0">
                <a:solidFill>
                  <a:schemeClr val="bg1"/>
                </a:solidFill>
              </a:rPr>
              <a:t>the HTTP(S</a:t>
            </a:r>
            <a:r>
              <a:rPr lang="en-US" dirty="0">
                <a:solidFill>
                  <a:schemeClr val="bg1"/>
                </a:solidFill>
              </a:rPr>
              <a:t>) protocol and </a:t>
            </a:r>
            <a:r>
              <a:rPr lang="en-US" dirty="0" smtClean="0">
                <a:solidFill>
                  <a:schemeClr val="bg1"/>
                </a:solidFill>
              </a:rPr>
              <a:t>the data is inserted </a:t>
            </a:r>
            <a:r>
              <a:rPr lang="en-US" dirty="0">
                <a:solidFill>
                  <a:schemeClr val="bg1"/>
                </a:solidFill>
              </a:rPr>
              <a:t>into the database, using a process similar to Digital </a:t>
            </a:r>
            <a:r>
              <a:rPr lang="en-US" dirty="0" smtClean="0">
                <a:solidFill>
                  <a:schemeClr val="bg1"/>
                </a:solidFill>
              </a:rPr>
              <a:t>Networking/VPIM </a:t>
            </a:r>
            <a:r>
              <a:rPr lang="en-US" dirty="0">
                <a:solidFill>
                  <a:schemeClr val="bg1"/>
                </a:solidFill>
              </a:rPr>
              <a:t>Directory. </a:t>
            </a:r>
          </a:p>
          <a:p>
            <a:pPr>
              <a:buClr>
                <a:schemeClr val="tx2"/>
              </a:buClr>
              <a:defRPr/>
            </a:pPr>
            <a:endParaRPr lang="en-US" dirty="0">
              <a:solidFill>
                <a:schemeClr val="bg1"/>
              </a:solidFill>
            </a:endParaRPr>
          </a:p>
          <a:p>
            <a:pPr marL="285750" indent="-285750">
              <a:buClr>
                <a:schemeClr val="tx2"/>
              </a:buClr>
              <a:buFont typeface="Wingdings" pitchFamily="2" charset="2"/>
              <a:buChar char="§"/>
              <a:defRPr/>
            </a:pPr>
            <a:r>
              <a:rPr lang="en-US" dirty="0" smtClean="0">
                <a:solidFill>
                  <a:schemeClr val="bg1"/>
                </a:solidFill>
              </a:rPr>
              <a:t>Objects are replicated</a:t>
            </a:r>
            <a:r>
              <a:rPr lang="en-US" dirty="0">
                <a:solidFill>
                  <a:schemeClr val="bg1"/>
                </a:solidFill>
              </a:rPr>
              <a:t>, </a:t>
            </a:r>
            <a:r>
              <a:rPr lang="en-US" dirty="0" smtClean="0">
                <a:solidFill>
                  <a:schemeClr val="bg1"/>
                </a:solidFill>
              </a:rPr>
              <a:t>allowing to view both </a:t>
            </a:r>
            <a:r>
              <a:rPr lang="en-US" dirty="0">
                <a:solidFill>
                  <a:schemeClr val="bg1"/>
                </a:solidFill>
              </a:rPr>
              <a:t>local and remote objects returned in search results on any node of the network.</a:t>
            </a:r>
          </a:p>
          <a:p>
            <a:pPr>
              <a:buClr>
                <a:schemeClr val="tx2"/>
              </a:buClr>
              <a:defRPr/>
            </a:pPr>
            <a:endParaRPr lang="en-US" dirty="0">
              <a:solidFill>
                <a:schemeClr val="bg1"/>
              </a:solidFill>
            </a:endParaRPr>
          </a:p>
          <a:p>
            <a:pPr marL="285750" indent="-285750">
              <a:buClr>
                <a:schemeClr val="tx2"/>
              </a:buClr>
              <a:buFont typeface="Wingdings" pitchFamily="2" charset="2"/>
              <a:buChar char="§"/>
              <a:defRPr/>
            </a:pPr>
            <a:r>
              <a:rPr lang="en-US" dirty="0">
                <a:solidFill>
                  <a:schemeClr val="bg1"/>
                </a:solidFill>
              </a:rPr>
              <a:t>We can view high level details for these objects on any node of the network, but changes can only be made on whatever node they are local to.</a:t>
            </a:r>
          </a:p>
          <a:p>
            <a:pPr>
              <a:buClr>
                <a:schemeClr val="tx2"/>
              </a:buClr>
              <a:defRPr/>
            </a:pPr>
            <a:endParaRPr lang="en-US" dirty="0">
              <a:solidFill>
                <a:schemeClr val="bg1"/>
              </a:solidFill>
            </a:endParaRPr>
          </a:p>
          <a:p>
            <a:pPr marL="285750" indent="-285750">
              <a:buClr>
                <a:schemeClr val="tx2"/>
              </a:buClr>
              <a:buFont typeface="Wingdings" pitchFamily="2" charset="2"/>
              <a:buChar char="§"/>
              <a:defRPr/>
            </a:pPr>
            <a:r>
              <a:rPr lang="en-US" dirty="0">
                <a:solidFill>
                  <a:schemeClr val="bg1"/>
                </a:solidFill>
              </a:rPr>
              <a:t>As a result of the common directory, users can exchange messages (reply, forward, </a:t>
            </a:r>
            <a:r>
              <a:rPr lang="en-US" dirty="0" smtClean="0">
                <a:solidFill>
                  <a:schemeClr val="bg1"/>
                </a:solidFill>
              </a:rPr>
              <a:t>etc.) </a:t>
            </a:r>
            <a:r>
              <a:rPr lang="en-US" dirty="0">
                <a:solidFill>
                  <a:schemeClr val="bg1"/>
                </a:solidFill>
              </a:rPr>
              <a:t>without needing to know what server the user is </a:t>
            </a:r>
            <a:r>
              <a:rPr lang="en-US" dirty="0" smtClean="0">
                <a:solidFill>
                  <a:schemeClr val="bg1"/>
                </a:solidFill>
              </a:rPr>
              <a:t>homed on</a:t>
            </a:r>
            <a:r>
              <a:rPr lang="en-US" dirty="0">
                <a:solidFill>
                  <a:schemeClr val="bg1"/>
                </a:solidFill>
              </a:rPr>
              <a:t>.</a:t>
            </a:r>
          </a:p>
        </p:txBody>
      </p:sp>
      <p:sp>
        <p:nvSpPr>
          <p:cNvPr id="4" name="Rectangle 3"/>
          <p:cNvSpPr>
            <a:spLocks noGrp="1" noChangeArrowheads="1"/>
          </p:cNvSpPr>
          <p:nvPr>
            <p:ph type="title"/>
          </p:nvPr>
        </p:nvSpPr>
        <p:spPr>
          <a:xfrm>
            <a:off x="76200" y="76200"/>
            <a:ext cx="8801100" cy="708783"/>
          </a:xfrm>
        </p:spPr>
        <p:txBody>
          <a:bodyPr>
            <a:normAutofit/>
          </a:bodyPr>
          <a:lstStyle/>
          <a:p>
            <a:pPr fontAlgn="auto">
              <a:spcAft>
                <a:spcPts val="0"/>
              </a:spcAft>
              <a:defRPr/>
            </a:pPr>
            <a:r>
              <a:rPr sz="2800" dirty="0" smtClean="0"/>
              <a:t>   Introduction to HTTP(S) Networking</a:t>
            </a:r>
            <a:endParaRPr sz="2800" dirty="0"/>
          </a:p>
        </p:txBody>
      </p:sp>
    </p:spTree>
  </p:cSld>
  <p:clrMapOvr>
    <a:masterClrMapping/>
  </p:clrMapOvr>
  <p:transition>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0594"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5" name="Title 3"/>
          <p:cNvSpPr txBox="1">
            <a:spLocks/>
          </p:cNvSpPr>
          <p:nvPr/>
        </p:nvSpPr>
        <p:spPr>
          <a:xfrm>
            <a:off x="228600" y="32982"/>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lang="en-US" sz="2800" dirty="0" smtClean="0"/>
              <a:t>CUCA home </a:t>
            </a:r>
            <a:r>
              <a:rPr lang="en-US" sz="2800" dirty="0"/>
              <a:t>page </a:t>
            </a:r>
            <a:r>
              <a:rPr lang="en-US" sz="2800" dirty="0" smtClean="0"/>
              <a:t>warning in </a:t>
            </a:r>
            <a:r>
              <a:rPr lang="en-US" sz="2800" dirty="0"/>
              <a:t>HA</a:t>
            </a:r>
          </a:p>
        </p:txBody>
      </p:sp>
      <p:sp>
        <p:nvSpPr>
          <p:cNvPr id="110596" name="Rectangle 5"/>
          <p:cNvSpPr>
            <a:spLocks noChangeArrowheads="1"/>
          </p:cNvSpPr>
          <p:nvPr/>
        </p:nvSpPr>
        <p:spPr bwMode="auto">
          <a:xfrm>
            <a:off x="228600" y="10668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Clr>
                <a:schemeClr val="tx2"/>
              </a:buClr>
              <a:buFont typeface="Wingdings" pitchFamily="2" charset="2"/>
              <a:buChar char="§"/>
            </a:pPr>
            <a:r>
              <a:rPr lang="en-US" dirty="0">
                <a:solidFill>
                  <a:schemeClr val="bg1"/>
                </a:solidFill>
              </a:rPr>
              <a:t>Also we can see the warning message for Alert mode appearing at the </a:t>
            </a:r>
            <a:r>
              <a:rPr lang="en-US" dirty="0" smtClean="0">
                <a:solidFill>
                  <a:schemeClr val="bg1"/>
                </a:solidFill>
              </a:rPr>
              <a:t>top on Vm355 when logged in as </a:t>
            </a:r>
            <a:r>
              <a:rPr lang="en-US" dirty="0">
                <a:solidFill>
                  <a:schemeClr val="bg1"/>
                </a:solidFill>
              </a:rPr>
              <a:t>administrator.</a:t>
            </a:r>
          </a:p>
        </p:txBody>
      </p:sp>
      <p:pic>
        <p:nvPicPr>
          <p:cNvPr id="110597" name="Picture 3" descr="Screen Clippi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052638"/>
            <a:ext cx="85344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057400" y="2743200"/>
            <a:ext cx="67056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wipe dir="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1618"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5" name="Title 3"/>
          <p:cNvSpPr txBox="1">
            <a:spLocks/>
          </p:cNvSpPr>
          <p:nvPr/>
        </p:nvSpPr>
        <p:spPr>
          <a:xfrm>
            <a:off x="228600" y="32982"/>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lang="en-US" sz="2800" dirty="0"/>
              <a:t>CUCA page for </a:t>
            </a:r>
            <a:r>
              <a:rPr lang="en-US" sz="2800" dirty="0" smtClean="0"/>
              <a:t>HA</a:t>
            </a:r>
            <a:endParaRPr lang="en-US" sz="2800" dirty="0"/>
          </a:p>
        </p:txBody>
      </p:sp>
      <p:sp>
        <p:nvSpPr>
          <p:cNvPr id="111620" name="Rectangle 5"/>
          <p:cNvSpPr>
            <a:spLocks noChangeArrowheads="1"/>
          </p:cNvSpPr>
          <p:nvPr/>
        </p:nvSpPr>
        <p:spPr bwMode="auto">
          <a:xfrm>
            <a:off x="228600" y="8382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chemeClr val="tx2"/>
              </a:buClr>
            </a:pPr>
            <a:r>
              <a:rPr lang="en-US" dirty="0" smtClean="0">
                <a:solidFill>
                  <a:schemeClr val="bg1"/>
                </a:solidFill>
              </a:rPr>
              <a:t>When Vm144 </a:t>
            </a:r>
            <a:r>
              <a:rPr lang="en-US" dirty="0">
                <a:solidFill>
                  <a:schemeClr val="bg1"/>
                </a:solidFill>
              </a:rPr>
              <a:t>comes up, the Alert mode </a:t>
            </a:r>
            <a:r>
              <a:rPr lang="en-US" dirty="0" smtClean="0">
                <a:solidFill>
                  <a:schemeClr val="bg1"/>
                </a:solidFill>
              </a:rPr>
              <a:t>will not appear on Vm355 and Vm151. Thus </a:t>
            </a:r>
            <a:r>
              <a:rPr lang="en-US" dirty="0">
                <a:solidFill>
                  <a:schemeClr val="bg1"/>
                </a:solidFill>
              </a:rPr>
              <a:t>directory replication resumes with all data.</a:t>
            </a:r>
          </a:p>
        </p:txBody>
      </p:sp>
      <p:pic>
        <p:nvPicPr>
          <p:cNvPr id="7" name="Picture 6"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740419"/>
            <a:ext cx="8686800" cy="2669781"/>
          </a:xfrm>
          <a:prstGeom prst="rect">
            <a:avLst/>
          </a:prstGeom>
        </p:spPr>
      </p:pic>
      <p:sp>
        <p:nvSpPr>
          <p:cNvPr id="8" name="Rectangle 7"/>
          <p:cNvSpPr/>
          <p:nvPr/>
        </p:nvSpPr>
        <p:spPr>
          <a:xfrm>
            <a:off x="7315200" y="4191000"/>
            <a:ext cx="1447800" cy="838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wipe dir="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143000"/>
            <a:ext cx="8112125" cy="2407042"/>
          </a:xfrm>
        </p:spPr>
        <p:txBody>
          <a:bodyPr>
            <a:normAutofit/>
          </a:bodyPr>
          <a:lstStyle/>
          <a:p>
            <a:pPr algn="ctr" fontAlgn="auto">
              <a:spcAft>
                <a:spcPts val="0"/>
              </a:spcAft>
              <a:defRPr/>
            </a:pPr>
            <a:r>
              <a:rPr dirty="0" smtClean="0"/>
              <a:t>Rest API's in </a:t>
            </a:r>
            <a:br>
              <a:rPr dirty="0" smtClean="0"/>
            </a:br>
            <a:r>
              <a:rPr dirty="0" smtClean="0"/>
              <a:t>HTTP(S) Networking</a:t>
            </a:r>
            <a:endParaRPr dirty="0"/>
          </a:p>
        </p:txBody>
      </p:sp>
    </p:spTree>
    <p:extLst>
      <p:ext uri="{BB962C8B-B14F-4D97-AF65-F5344CB8AC3E}">
        <p14:creationId xmlns:p14="http://schemas.microsoft.com/office/powerpoint/2010/main" val="3264779041"/>
      </p:ext>
    </p:extLst>
  </p:cSld>
  <p:clrMapOvr>
    <a:masterClrMapping/>
  </p:clrMapOvr>
  <p:transition>
    <p:wipe dir="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426"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5" name="Title 3"/>
          <p:cNvSpPr txBox="1">
            <a:spLocks/>
          </p:cNvSpPr>
          <p:nvPr/>
        </p:nvSpPr>
        <p:spPr>
          <a:xfrm>
            <a:off x="346075" y="32982"/>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Introduction</a:t>
            </a:r>
            <a:endParaRPr sz="2800" dirty="0"/>
          </a:p>
        </p:txBody>
      </p:sp>
      <p:sp>
        <p:nvSpPr>
          <p:cNvPr id="89092" name="Rectangle 7"/>
          <p:cNvSpPr>
            <a:spLocks noChangeArrowheads="1"/>
          </p:cNvSpPr>
          <p:nvPr/>
        </p:nvSpPr>
        <p:spPr bwMode="auto">
          <a:xfrm>
            <a:off x="381000" y="914400"/>
            <a:ext cx="8534400" cy="2862322"/>
          </a:xfrm>
          <a:prstGeom prst="rect">
            <a:avLst/>
          </a:prstGeom>
          <a:noFill/>
          <a:ln w="9525">
            <a:noFill/>
            <a:miter lim="800000"/>
            <a:headEnd/>
            <a:tailEnd/>
          </a:ln>
        </p:spPr>
        <p:txBody>
          <a:bodyPr>
            <a:spAutoFit/>
          </a:bodyPr>
          <a:lstStyle/>
          <a:p>
            <a:pPr>
              <a:defRPr/>
            </a:pPr>
            <a:r>
              <a:rPr lang="en-US" dirty="0" smtClean="0">
                <a:solidFill>
                  <a:schemeClr val="bg1"/>
                </a:solidFill>
              </a:rPr>
              <a:t>HTTP(S) Networking provides 2 rest API’s which can be used to fetch network information from the database</a:t>
            </a:r>
            <a:r>
              <a:rPr lang="en-US" dirty="0">
                <a:solidFill>
                  <a:schemeClr val="bg1"/>
                </a:solidFill>
              </a:rPr>
              <a:t>. </a:t>
            </a:r>
            <a:r>
              <a:rPr lang="en-US" dirty="0" smtClean="0">
                <a:solidFill>
                  <a:schemeClr val="bg1"/>
                </a:solidFill>
              </a:rPr>
              <a:t>Admin </a:t>
            </a:r>
            <a:r>
              <a:rPr lang="en-US" dirty="0">
                <a:solidFill>
                  <a:schemeClr val="bg1"/>
                </a:solidFill>
              </a:rPr>
              <a:t>credentials need to be provided to access the </a:t>
            </a:r>
            <a:r>
              <a:rPr lang="en-US" dirty="0" smtClean="0">
                <a:solidFill>
                  <a:schemeClr val="bg1"/>
                </a:solidFill>
              </a:rPr>
              <a:t>details.</a:t>
            </a:r>
          </a:p>
          <a:p>
            <a:pPr marL="342900" indent="-342900">
              <a:buAutoNum type="arabicPeriod"/>
              <a:defRPr/>
            </a:pPr>
            <a:endParaRPr lang="en-US" dirty="0" smtClean="0">
              <a:solidFill>
                <a:schemeClr val="bg1"/>
              </a:solidFill>
              <a:hlinkClick r:id="rId3"/>
            </a:endParaRPr>
          </a:p>
          <a:p>
            <a:pPr marL="342900" indent="-342900">
              <a:buAutoNum type="arabicPeriod"/>
              <a:defRPr/>
            </a:pPr>
            <a:r>
              <a:rPr lang="en-US" b="1" dirty="0" smtClean="0">
                <a:solidFill>
                  <a:schemeClr val="bg1"/>
                </a:solidFill>
                <a:hlinkClick r:id="rId3"/>
              </a:rPr>
              <a:t>vmrest/httpslinks</a:t>
            </a:r>
            <a:r>
              <a:rPr lang="en-US" b="1" dirty="0" smtClean="0">
                <a:solidFill>
                  <a:schemeClr val="bg1"/>
                </a:solidFill>
              </a:rPr>
              <a:t> </a:t>
            </a:r>
            <a:r>
              <a:rPr lang="en-US" dirty="0" smtClean="0">
                <a:solidFill>
                  <a:schemeClr val="bg1"/>
                </a:solidFill>
              </a:rPr>
              <a:t>(Ex - </a:t>
            </a:r>
            <a:r>
              <a:rPr lang="en-US" dirty="0" smtClean="0">
                <a:solidFill>
                  <a:schemeClr val="bg1"/>
                </a:solidFill>
                <a:hlinkClick r:id="rId3"/>
              </a:rPr>
              <a:t>https</a:t>
            </a:r>
            <a:r>
              <a:rPr lang="en-US" dirty="0">
                <a:solidFill>
                  <a:schemeClr val="bg1"/>
                </a:solidFill>
                <a:hlinkClick r:id="rId3"/>
              </a:rPr>
              <a:t>://</a:t>
            </a:r>
            <a:r>
              <a:rPr lang="en-US" dirty="0" smtClean="0">
                <a:solidFill>
                  <a:schemeClr val="bg1"/>
                </a:solidFill>
                <a:hlinkClick r:id="rId3"/>
              </a:rPr>
              <a:t>ucbu-aricent-vm7/vmrest/httpslinks</a:t>
            </a:r>
            <a:r>
              <a:rPr lang="en-US" dirty="0" smtClean="0">
                <a:solidFill>
                  <a:schemeClr val="bg1"/>
                </a:solidFill>
              </a:rPr>
              <a:t>) - This API is used to fetch details of all the directly connected nodes in HTTP(S) Networking.</a:t>
            </a:r>
            <a:endParaRPr lang="en-US" dirty="0">
              <a:solidFill>
                <a:schemeClr val="bg1"/>
              </a:solidFill>
            </a:endParaRPr>
          </a:p>
          <a:p>
            <a:pPr marL="342900" indent="-342900">
              <a:buAutoNum type="arabicPeriod"/>
              <a:defRPr/>
            </a:pPr>
            <a:r>
              <a:rPr lang="en-US" b="1" u="sng" dirty="0" smtClean="0">
                <a:solidFill>
                  <a:schemeClr val="bg1"/>
                </a:solidFill>
                <a:hlinkClick r:id="rId4"/>
              </a:rPr>
              <a:t>vmrest/vmsservers</a:t>
            </a:r>
            <a:r>
              <a:rPr lang="en-US" dirty="0" smtClean="0">
                <a:solidFill>
                  <a:schemeClr val="bg1"/>
                </a:solidFill>
              </a:rPr>
              <a:t> (Ex - </a:t>
            </a:r>
            <a:r>
              <a:rPr lang="en-US" dirty="0" smtClean="0">
                <a:solidFill>
                  <a:schemeClr val="bg1"/>
                </a:solidFill>
                <a:hlinkClick r:id="rId4"/>
              </a:rPr>
              <a:t>https</a:t>
            </a:r>
            <a:r>
              <a:rPr lang="en-US" dirty="0">
                <a:solidFill>
                  <a:schemeClr val="bg1"/>
                </a:solidFill>
                <a:hlinkClick r:id="rId4"/>
              </a:rPr>
              <a:t>://</a:t>
            </a:r>
            <a:r>
              <a:rPr lang="en-US" dirty="0" smtClean="0">
                <a:solidFill>
                  <a:schemeClr val="bg1"/>
                </a:solidFill>
                <a:hlinkClick r:id="rId4"/>
              </a:rPr>
              <a:t>ucbu-aricent-vm7/vmrest/vmsservers</a:t>
            </a:r>
            <a:r>
              <a:rPr lang="en-US" dirty="0" smtClean="0">
                <a:solidFill>
                  <a:schemeClr val="bg1"/>
                </a:solidFill>
              </a:rPr>
              <a:t>) - This API is used to fetch the status of the cluster.</a:t>
            </a:r>
          </a:p>
          <a:p>
            <a:pPr>
              <a:defRPr/>
            </a:pPr>
            <a:endParaRPr lang="en-US" dirty="0">
              <a:solidFill>
                <a:schemeClr val="bg1"/>
              </a:solidFill>
            </a:endParaRPr>
          </a:p>
        </p:txBody>
      </p:sp>
    </p:spTree>
    <p:extLst>
      <p:ext uri="{BB962C8B-B14F-4D97-AF65-F5344CB8AC3E}">
        <p14:creationId xmlns:p14="http://schemas.microsoft.com/office/powerpoint/2010/main" val="1627970920"/>
      </p:ext>
    </p:extLst>
  </p:cSld>
  <p:clrMapOvr>
    <a:masterClrMapping/>
  </p:clrMapOvr>
  <p:transition>
    <p:wipe dir="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426"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5" name="Title 3"/>
          <p:cNvSpPr txBox="1">
            <a:spLocks/>
          </p:cNvSpPr>
          <p:nvPr/>
        </p:nvSpPr>
        <p:spPr>
          <a:xfrm>
            <a:off x="346075" y="-197242"/>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lang="en-US" sz="2800" dirty="0" smtClean="0"/>
              <a:t>Vmrest/httpslinks</a:t>
            </a:r>
            <a:endParaRPr sz="2800" dirty="0"/>
          </a:p>
        </p:txBody>
      </p:sp>
      <p:sp>
        <p:nvSpPr>
          <p:cNvPr id="89092" name="Rectangle 7"/>
          <p:cNvSpPr>
            <a:spLocks noChangeArrowheads="1"/>
          </p:cNvSpPr>
          <p:nvPr/>
        </p:nvSpPr>
        <p:spPr bwMode="auto">
          <a:xfrm>
            <a:off x="381000" y="914400"/>
            <a:ext cx="8534400" cy="646331"/>
          </a:xfrm>
          <a:prstGeom prst="rect">
            <a:avLst/>
          </a:prstGeom>
          <a:noFill/>
          <a:ln w="9525">
            <a:noFill/>
            <a:miter lim="800000"/>
            <a:headEnd/>
            <a:tailEnd/>
          </a:ln>
        </p:spPr>
        <p:txBody>
          <a:bodyPr>
            <a:spAutoFit/>
          </a:bodyPr>
          <a:lstStyle/>
          <a:p>
            <a:pPr>
              <a:defRPr/>
            </a:pPr>
            <a:endParaRPr lang="en-US" dirty="0" smtClean="0">
              <a:solidFill>
                <a:srgbClr val="FF522F"/>
              </a:solidFill>
            </a:endParaRPr>
          </a:p>
          <a:p>
            <a:pPr>
              <a:defRPr/>
            </a:pPr>
            <a:endParaRPr lang="en-US" dirty="0">
              <a:solidFill>
                <a:srgbClr val="FF522F"/>
              </a:solidFill>
            </a:endParaRPr>
          </a:p>
        </p:txBody>
      </p:sp>
      <p:sp>
        <p:nvSpPr>
          <p:cNvPr id="7" name="Rectangle 7"/>
          <p:cNvSpPr>
            <a:spLocks noChangeArrowheads="1"/>
          </p:cNvSpPr>
          <p:nvPr/>
        </p:nvSpPr>
        <p:spPr bwMode="auto">
          <a:xfrm>
            <a:off x="304800" y="533400"/>
            <a:ext cx="8534400" cy="923330"/>
          </a:xfrm>
          <a:prstGeom prst="rect">
            <a:avLst/>
          </a:prstGeom>
          <a:noFill/>
          <a:ln w="9525">
            <a:noFill/>
            <a:miter lim="800000"/>
            <a:headEnd/>
            <a:tailEnd/>
          </a:ln>
        </p:spPr>
        <p:txBody>
          <a:bodyPr>
            <a:spAutoFit/>
          </a:bodyPr>
          <a:lstStyle/>
          <a:p>
            <a:pPr>
              <a:defRPr/>
            </a:pPr>
            <a:r>
              <a:rPr lang="en-US" dirty="0" smtClean="0">
                <a:solidFill>
                  <a:schemeClr val="bg1"/>
                </a:solidFill>
              </a:rPr>
              <a:t>In the example below we can see that there are 3 HTTP(S) Links on Vm7. </a:t>
            </a:r>
          </a:p>
          <a:p>
            <a:pPr>
              <a:defRPr/>
            </a:pPr>
            <a:endParaRPr lang="en-US" dirty="0" smtClean="0">
              <a:solidFill>
                <a:schemeClr val="bg1"/>
              </a:solidFill>
            </a:endParaRPr>
          </a:p>
          <a:p>
            <a:pPr>
              <a:defRPr/>
            </a:pPr>
            <a:endParaRPr lang="en-US" dirty="0">
              <a:solidFill>
                <a:schemeClr val="bg1"/>
              </a:solidFill>
            </a:endParaRPr>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76" y="1600200"/>
            <a:ext cx="8416924" cy="4515481"/>
          </a:xfrm>
          <a:prstGeom prst="rect">
            <a:avLst/>
          </a:prstGeom>
        </p:spPr>
      </p:pic>
      <p:sp>
        <p:nvSpPr>
          <p:cNvPr id="9" name="Rectangle 8"/>
          <p:cNvSpPr/>
          <p:nvPr/>
        </p:nvSpPr>
        <p:spPr>
          <a:xfrm>
            <a:off x="691064" y="5486400"/>
            <a:ext cx="23622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p:nvSpPr>
        <p:spPr>
          <a:xfrm>
            <a:off x="685800" y="2781300"/>
            <a:ext cx="1453064" cy="1905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506674206"/>
      </p:ext>
    </p:extLst>
  </p:cSld>
  <p:clrMapOvr>
    <a:masterClrMapping/>
  </p:clrMapOvr>
  <p:transition>
    <p:wipe dir="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426"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5" name="Title 3"/>
          <p:cNvSpPr txBox="1">
            <a:spLocks/>
          </p:cNvSpPr>
          <p:nvPr/>
        </p:nvSpPr>
        <p:spPr>
          <a:xfrm>
            <a:off x="346075" y="-197242"/>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lang="en-US" sz="2800" dirty="0" smtClean="0"/>
              <a:t>Vmrest/httpslinks</a:t>
            </a:r>
            <a:endParaRPr sz="2800" dirty="0"/>
          </a:p>
        </p:txBody>
      </p:sp>
      <p:sp>
        <p:nvSpPr>
          <p:cNvPr id="89092" name="Rectangle 7"/>
          <p:cNvSpPr>
            <a:spLocks noChangeArrowheads="1"/>
          </p:cNvSpPr>
          <p:nvPr/>
        </p:nvSpPr>
        <p:spPr bwMode="auto">
          <a:xfrm>
            <a:off x="381000" y="914400"/>
            <a:ext cx="8534400" cy="646331"/>
          </a:xfrm>
          <a:prstGeom prst="rect">
            <a:avLst/>
          </a:prstGeom>
          <a:noFill/>
          <a:ln w="9525">
            <a:noFill/>
            <a:miter lim="800000"/>
            <a:headEnd/>
            <a:tailEnd/>
          </a:ln>
        </p:spPr>
        <p:txBody>
          <a:bodyPr>
            <a:spAutoFit/>
          </a:bodyPr>
          <a:lstStyle/>
          <a:p>
            <a:pPr>
              <a:defRPr/>
            </a:pPr>
            <a:endParaRPr lang="en-US" dirty="0" smtClean="0">
              <a:solidFill>
                <a:srgbClr val="FF522F"/>
              </a:solidFill>
            </a:endParaRPr>
          </a:p>
          <a:p>
            <a:pPr>
              <a:defRPr/>
            </a:pPr>
            <a:endParaRPr lang="en-US" dirty="0">
              <a:solidFill>
                <a:srgbClr val="FF522F"/>
              </a:solidFill>
            </a:endParaRPr>
          </a:p>
        </p:txBody>
      </p:sp>
      <p:sp>
        <p:nvSpPr>
          <p:cNvPr id="7" name="Rectangle 7"/>
          <p:cNvSpPr>
            <a:spLocks noChangeArrowheads="1"/>
          </p:cNvSpPr>
          <p:nvPr/>
        </p:nvSpPr>
        <p:spPr bwMode="auto">
          <a:xfrm>
            <a:off x="304800" y="533400"/>
            <a:ext cx="8534400" cy="1200329"/>
          </a:xfrm>
          <a:prstGeom prst="rect">
            <a:avLst/>
          </a:prstGeom>
          <a:noFill/>
          <a:ln w="9525">
            <a:noFill/>
            <a:miter lim="800000"/>
            <a:headEnd/>
            <a:tailEnd/>
          </a:ln>
        </p:spPr>
        <p:txBody>
          <a:bodyPr>
            <a:spAutoFit/>
          </a:bodyPr>
          <a:lstStyle/>
          <a:p>
            <a:pPr>
              <a:defRPr/>
            </a:pPr>
            <a:r>
              <a:rPr lang="en-US" dirty="0" smtClean="0">
                <a:solidFill>
                  <a:schemeClr val="bg1"/>
                </a:solidFill>
              </a:rPr>
              <a:t>In the example below we can see that Vm7 is a cluster with Vm8 as the subscriber.</a:t>
            </a:r>
          </a:p>
          <a:p>
            <a:pPr>
              <a:defRPr/>
            </a:pPr>
            <a:endParaRPr lang="en-US" dirty="0" smtClean="0">
              <a:solidFill>
                <a:schemeClr val="bg1"/>
              </a:solidFill>
            </a:endParaRPr>
          </a:p>
          <a:p>
            <a:pPr>
              <a:defRPr/>
            </a:pPr>
            <a:endParaRPr lang="en-US" dirty="0">
              <a:solidFill>
                <a:schemeClr val="bg1"/>
              </a:solidFill>
            </a:endParaRPr>
          </a:p>
        </p:txBody>
      </p:sp>
      <p:pic>
        <p:nvPicPr>
          <p:cNvPr id="2" name="Picture 1"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447801"/>
            <a:ext cx="8153399" cy="4877204"/>
          </a:xfrm>
          <a:prstGeom prst="rect">
            <a:avLst/>
          </a:prstGeom>
        </p:spPr>
      </p:pic>
      <p:sp>
        <p:nvSpPr>
          <p:cNvPr id="13" name="Rectangle 12"/>
          <p:cNvSpPr/>
          <p:nvPr/>
        </p:nvSpPr>
        <p:spPr>
          <a:xfrm>
            <a:off x="914400" y="3691184"/>
            <a:ext cx="4300694" cy="195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angle 13"/>
          <p:cNvSpPr/>
          <p:nvPr/>
        </p:nvSpPr>
        <p:spPr>
          <a:xfrm>
            <a:off x="914400" y="5519984"/>
            <a:ext cx="4300694" cy="195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194497921"/>
      </p:ext>
    </p:extLst>
  </p:cSld>
  <p:clrMapOvr>
    <a:masterClrMapping/>
  </p:clrMapOvr>
  <p:transition>
    <p:wipe dir="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914400"/>
            <a:ext cx="8112125" cy="2407042"/>
          </a:xfrm>
        </p:spPr>
        <p:txBody>
          <a:bodyPr>
            <a:normAutofit/>
          </a:bodyPr>
          <a:lstStyle/>
          <a:p>
            <a:pPr algn="ctr" fontAlgn="auto">
              <a:spcAft>
                <a:spcPts val="0"/>
              </a:spcAft>
              <a:defRPr/>
            </a:pPr>
            <a:r>
              <a:rPr dirty="0" smtClean="0"/>
              <a:t>Debug Logs in </a:t>
            </a:r>
            <a:br>
              <a:rPr dirty="0" smtClean="0"/>
            </a:br>
            <a:r>
              <a:rPr dirty="0" smtClean="0"/>
              <a:t>HTTP(S) Networking</a:t>
            </a:r>
            <a:endParaRPr dirty="0"/>
          </a:p>
        </p:txBody>
      </p:sp>
    </p:spTree>
  </p:cSld>
  <p:clrMapOvr>
    <a:masterClrMapping/>
  </p:clrMapOvr>
  <p:transition>
    <p:wipe dir="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28600"/>
            <a:ext cx="8229600" cy="838200"/>
          </a:xfrm>
        </p:spPr>
        <p:txBody>
          <a:bodyPr/>
          <a:lstStyle/>
          <a:p>
            <a:pPr>
              <a:defRPr/>
            </a:pPr>
            <a:r>
              <a:rPr sz="2800" dirty="0" smtClean="0"/>
              <a:t>Logging in HTTP(S) Networking </a:t>
            </a:r>
          </a:p>
        </p:txBody>
      </p:sp>
      <p:sp>
        <p:nvSpPr>
          <p:cNvPr id="34819" name="Content Placeholder 2"/>
          <p:cNvSpPr>
            <a:spLocks noGrp="1"/>
          </p:cNvSpPr>
          <p:nvPr>
            <p:ph idx="1"/>
          </p:nvPr>
        </p:nvSpPr>
        <p:spPr>
          <a:xfrm>
            <a:off x="381000" y="685800"/>
            <a:ext cx="8763000" cy="4572000"/>
          </a:xfrm>
        </p:spPr>
        <p:txBody>
          <a:bodyPr>
            <a:normAutofit/>
          </a:bodyPr>
          <a:lstStyle/>
          <a:p>
            <a:pPr marL="285750" indent="-285750">
              <a:spcBef>
                <a:spcPct val="0"/>
              </a:spcBef>
              <a:buClr>
                <a:schemeClr val="tx2"/>
              </a:buClr>
              <a:buFont typeface="Wingdings" pitchFamily="2" charset="2"/>
              <a:buChar char="§"/>
              <a:defRPr/>
            </a:pPr>
            <a:r>
              <a:rPr dirty="0" smtClean="0">
                <a:cs typeface="Arial" charset="0"/>
              </a:rPr>
              <a:t>Logging levels can be enabled and disabled from the serviceability page.</a:t>
            </a:r>
          </a:p>
          <a:p>
            <a:pPr marL="285750" indent="-285750">
              <a:spcBef>
                <a:spcPct val="0"/>
              </a:spcBef>
              <a:buClr>
                <a:schemeClr val="tx2"/>
              </a:buClr>
              <a:buFont typeface="Wingdings" pitchFamily="2" charset="2"/>
              <a:buChar char="§"/>
              <a:defRPr/>
            </a:pPr>
            <a:r>
              <a:rPr dirty="0" smtClean="0">
                <a:cs typeface="Arial" charset="0"/>
              </a:rPr>
              <a:t>Log levels are for the following 2 concerned modules in HTTP(S) Networking:</a:t>
            </a:r>
          </a:p>
          <a:p>
            <a:pPr marL="285750" indent="-285750">
              <a:spcBef>
                <a:spcPct val="0"/>
              </a:spcBef>
              <a:buClr>
                <a:schemeClr val="accent2"/>
              </a:buClr>
              <a:buFont typeface="Arial" charset="0"/>
              <a:buNone/>
              <a:defRPr/>
            </a:pPr>
            <a:endParaRPr sz="1600" dirty="0" smtClean="0">
              <a:solidFill>
                <a:schemeClr val="bg2">
                  <a:lumMod val="20000"/>
                  <a:lumOff val="80000"/>
                </a:schemeClr>
              </a:solidFill>
            </a:endParaRPr>
          </a:p>
          <a:p>
            <a:pPr marL="858838" lvl="4" indent="-285750">
              <a:spcBef>
                <a:spcPct val="0"/>
              </a:spcBef>
              <a:buClr>
                <a:schemeClr val="accent2"/>
              </a:buClr>
              <a:buFont typeface="Arial" pitchFamily="34" charset="0"/>
              <a:buChar char="•"/>
              <a:defRPr/>
            </a:pPr>
            <a:r>
              <a:rPr sz="1800" dirty="0" smtClean="0">
                <a:solidFill>
                  <a:schemeClr val="bg2">
                    <a:lumMod val="20000"/>
                    <a:lumOff val="80000"/>
                  </a:schemeClr>
                </a:solidFill>
              </a:rPr>
              <a:t>Feeder</a:t>
            </a:r>
          </a:p>
          <a:p>
            <a:pPr marL="858838" lvl="4" indent="-285750">
              <a:spcBef>
                <a:spcPct val="0"/>
              </a:spcBef>
              <a:buClr>
                <a:schemeClr val="accent2"/>
              </a:buClr>
              <a:buFont typeface="Arial" pitchFamily="34" charset="0"/>
              <a:buChar char="•"/>
              <a:defRPr/>
            </a:pPr>
            <a:r>
              <a:rPr sz="1800" dirty="0" smtClean="0">
                <a:solidFill>
                  <a:schemeClr val="bg2">
                    <a:lumMod val="20000"/>
                    <a:lumOff val="80000"/>
                  </a:schemeClr>
                </a:solidFill>
              </a:rPr>
              <a:t>FeedReader</a:t>
            </a:r>
            <a:endParaRPr sz="1800" dirty="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p:txBody>
      </p:sp>
      <p:pic>
        <p:nvPicPr>
          <p:cNvPr id="113668" name="Picture 1" descr="Screen Clippi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438400"/>
            <a:ext cx="8382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04900" y="2667000"/>
            <a:ext cx="495300" cy="365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s</a:t>
            </a:r>
            <a:endParaRPr lang="en-US" dirty="0"/>
          </a:p>
        </p:txBody>
      </p:sp>
    </p:spTree>
  </p:cSld>
  <p:clrMapOvr>
    <a:masterClrMapping/>
  </p:clrMapOvr>
  <p:transition>
    <p:wipe dir="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457200" y="762000"/>
            <a:ext cx="7772400" cy="609600"/>
          </a:xfrm>
        </p:spPr>
        <p:txBody>
          <a:bodyPr>
            <a:normAutofit/>
          </a:bodyPr>
          <a:lstStyle/>
          <a:p>
            <a:pPr marL="0" indent="0" fontAlgn="auto">
              <a:spcAft>
                <a:spcPts val="0"/>
              </a:spcAft>
              <a:buClr>
                <a:schemeClr val="tx2"/>
              </a:buClr>
              <a:buFont typeface="Wingdings" pitchFamily="2" charset="2"/>
              <a:buChar char="§"/>
              <a:defRPr/>
            </a:pPr>
            <a:r>
              <a:rPr sz="1800" dirty="0" smtClean="0">
                <a:solidFill>
                  <a:schemeClr val="bg2">
                    <a:lumMod val="20000"/>
                    <a:lumOff val="80000"/>
                  </a:schemeClr>
                </a:solidFill>
              </a:rPr>
              <a:t>  To enable logs, go to Trace -&gt; Micro traces</a:t>
            </a: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p:txBody>
      </p:sp>
      <p:pic>
        <p:nvPicPr>
          <p:cNvPr id="114691" name="Picture 3" descr="Screen Clippi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0"/>
            <a:ext cx="8763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457200" y="-228600"/>
            <a:ext cx="8229600" cy="838200"/>
          </a:xfrm>
        </p:spPr>
        <p:txBody>
          <a:bodyPr/>
          <a:lstStyle/>
          <a:p>
            <a:pPr>
              <a:defRPr/>
            </a:pPr>
            <a:r>
              <a:rPr sz="2800" dirty="0" smtClean="0"/>
              <a:t>Logging in HTTP(S) Networking </a:t>
            </a:r>
          </a:p>
        </p:txBody>
      </p:sp>
    </p:spTree>
  </p:cSld>
  <p:clrMapOvr>
    <a:masterClrMapping/>
  </p:clrMapOvr>
  <p:transition>
    <p:wipe dir="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457200" y="914400"/>
            <a:ext cx="8686800" cy="685800"/>
          </a:xfrm>
        </p:spPr>
        <p:txBody>
          <a:bodyPr>
            <a:normAutofit/>
          </a:bodyPr>
          <a:lstStyle/>
          <a:p>
            <a:pPr marL="285750" indent="-285750">
              <a:spcBef>
                <a:spcPct val="0"/>
              </a:spcBef>
              <a:buClr>
                <a:schemeClr val="tx2"/>
              </a:buClr>
              <a:buFont typeface="Wingdings" pitchFamily="2" charset="2"/>
              <a:buChar char="§"/>
              <a:defRPr/>
            </a:pPr>
            <a:r>
              <a:rPr dirty="0" smtClean="0">
                <a:cs typeface="Arial" charset="0"/>
              </a:rPr>
              <a:t>Select “Feeder” from the Micro Trace dropdown to access Feeder trace level settings.</a:t>
            </a: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p:txBody>
      </p:sp>
      <p:pic>
        <p:nvPicPr>
          <p:cNvPr id="115715" name="Picture 1" descr="Screen Clippi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828800"/>
            <a:ext cx="8839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457200" y="-152400"/>
            <a:ext cx="8229600" cy="838200"/>
          </a:xfrm>
        </p:spPr>
        <p:txBody>
          <a:bodyPr/>
          <a:lstStyle/>
          <a:p>
            <a:pPr>
              <a:defRPr/>
            </a:pPr>
            <a:r>
              <a:rPr sz="2800" dirty="0" smtClean="0"/>
              <a:t>Logging in HTTP(S) Networking ( Contd … ) </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title"/>
          </p:nvPr>
        </p:nvSpPr>
        <p:spPr>
          <a:xfrm>
            <a:off x="304800" y="304800"/>
            <a:ext cx="8145462" cy="838200"/>
          </a:xfrm>
          <a:extLst/>
        </p:spPr>
        <p:txBody>
          <a:bodyPr/>
          <a:lstStyle/>
          <a:p>
            <a:pPr>
              <a:defRPr/>
            </a:pPr>
            <a:r>
              <a:rPr sz="2800" dirty="0" smtClean="0"/>
              <a:t>Understanding Legacy networking solution : </a:t>
            </a:r>
            <a:br>
              <a:rPr sz="2800" dirty="0" smtClean="0"/>
            </a:br>
            <a:r>
              <a:rPr sz="2800" dirty="0" smtClean="0"/>
              <a:t>Digital Networking</a:t>
            </a:r>
          </a:p>
        </p:txBody>
      </p:sp>
      <p:sp>
        <p:nvSpPr>
          <p:cNvPr id="5" name="Rectangle 3"/>
          <p:cNvSpPr txBox="1">
            <a:spLocks noChangeArrowheads="1"/>
          </p:cNvSpPr>
          <p:nvPr/>
        </p:nvSpPr>
        <p:spPr bwMode="auto">
          <a:xfrm>
            <a:off x="228600" y="1331913"/>
            <a:ext cx="5257800" cy="4459287"/>
          </a:xfrm>
          <a:prstGeom prst="rect">
            <a:avLst/>
          </a:prstGeom>
          <a:noFill/>
          <a:ln>
            <a:noFill/>
          </a:ln>
          <a:extLst/>
        </p:spPr>
        <p:txBody>
          <a:bodyPr/>
          <a:lstStyle>
            <a:lvl1pPr marL="228600" indent="-228600" algn="l" rtl="0" eaLnBrk="0" fontAlgn="base" hangingPunct="0">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n-ea"/>
                <a:cs typeface="+mn-cs"/>
              </a:defRPr>
            </a:lvl1pPr>
            <a:lvl2pPr marL="406400" indent="50800" algn="l" rtl="0" eaLnBrk="0" fontAlgn="base" hangingPunct="0">
              <a:lnSpc>
                <a:spcPct val="95000"/>
              </a:lnSpc>
              <a:spcBef>
                <a:spcPts val="838"/>
              </a:spcBef>
              <a:spcAft>
                <a:spcPct val="0"/>
              </a:spcAft>
              <a:buClr>
                <a:schemeClr val="tx2"/>
              </a:buClr>
              <a:defRPr lang="en-US" kern="1200" dirty="0">
                <a:solidFill>
                  <a:schemeClr val="bg1"/>
                </a:solidFill>
                <a:latin typeface="+mj-lt"/>
                <a:ea typeface="+mn-ea"/>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chemeClr val="bg1"/>
                </a:solidFill>
                <a:latin typeface="+mj-lt"/>
                <a:ea typeface="+mn-ea"/>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defRPr/>
            </a:pPr>
            <a:r>
              <a:rPr sz="1800" dirty="0" smtClean="0"/>
              <a:t>Digital Networking is the legacy solution for connecting multiple Unity </a:t>
            </a:r>
            <a:r>
              <a:rPr lang="en-US" sz="1800" dirty="0" smtClean="0"/>
              <a:t>Connection</a:t>
            </a:r>
            <a:r>
              <a:rPr sz="1800" dirty="0" smtClean="0"/>
              <a:t> nodes and enable sharing of common user directory.</a:t>
            </a:r>
          </a:p>
          <a:p>
            <a:pPr>
              <a:buFont typeface="Wingdings" pitchFamily="2" charset="2"/>
              <a:buChar char="§"/>
              <a:defRPr/>
            </a:pPr>
            <a:r>
              <a:rPr sz="1800" dirty="0" smtClean="0"/>
              <a:t>Digital Networking allows several Unity </a:t>
            </a:r>
            <a:r>
              <a:rPr lang="en-US" sz="1800" dirty="0" smtClean="0"/>
              <a:t>Connection</a:t>
            </a:r>
            <a:r>
              <a:rPr sz="1800" dirty="0" smtClean="0"/>
              <a:t> servers to communicate with each other.</a:t>
            </a:r>
          </a:p>
          <a:p>
            <a:pPr>
              <a:buFont typeface="Wingdings" pitchFamily="2" charset="2"/>
              <a:buChar char="§"/>
              <a:defRPr/>
            </a:pPr>
            <a:r>
              <a:rPr sz="1800" dirty="0" smtClean="0"/>
              <a:t>HTTP(S) networking does what Legacy Digital Networking does but using different architecture and different protocols</a:t>
            </a:r>
            <a:endParaRPr sz="1800" dirty="0"/>
          </a:p>
        </p:txBody>
      </p:sp>
      <p:pic>
        <p:nvPicPr>
          <p:cNvPr id="34820" name="Picture 2" descr="C:\Users\nikkumar\Desktop\HTTPS_TOI\Diginet_Mesh_ol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5138" y="1447800"/>
            <a:ext cx="3370262"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457200" y="838200"/>
            <a:ext cx="7772400" cy="762000"/>
          </a:xfrm>
        </p:spPr>
        <p:txBody>
          <a:bodyPr>
            <a:normAutofit/>
          </a:bodyPr>
          <a:lstStyle/>
          <a:p>
            <a:pPr marL="285750" indent="-285750">
              <a:spcBef>
                <a:spcPct val="0"/>
              </a:spcBef>
              <a:buClr>
                <a:schemeClr val="tx2"/>
              </a:buClr>
              <a:buFont typeface="Wingdings" pitchFamily="2" charset="2"/>
              <a:buChar char="§"/>
              <a:defRPr/>
            </a:pPr>
            <a:r>
              <a:rPr dirty="0" smtClean="0">
                <a:cs typeface="Arial" charset="0"/>
              </a:rPr>
              <a:t>Select “Feedreader” from the Micro Trace dropdown to access Feedreader trace level settings.</a:t>
            </a: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p:txBody>
      </p:sp>
      <p:pic>
        <p:nvPicPr>
          <p:cNvPr id="116739" name="Picture 2" descr="Screen Clippi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52600"/>
            <a:ext cx="8763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457200" y="-152400"/>
            <a:ext cx="8229600" cy="838200"/>
          </a:xfrm>
        </p:spPr>
        <p:txBody>
          <a:bodyPr/>
          <a:lstStyle/>
          <a:p>
            <a:pPr>
              <a:defRPr/>
            </a:pPr>
            <a:r>
              <a:rPr sz="2800" dirty="0" smtClean="0"/>
              <a:t>Logging in HTTP(S) Networking ( Contd … ) </a:t>
            </a:r>
          </a:p>
        </p:txBody>
      </p:sp>
    </p:spTree>
  </p:cSld>
  <p:clrMapOvr>
    <a:masterClrMapping/>
  </p:clrMapOvr>
  <p:transition>
    <p:wipe dir="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457200" y="1066800"/>
            <a:ext cx="7772400" cy="1752600"/>
          </a:xfrm>
        </p:spPr>
        <p:txBody>
          <a:bodyPr>
            <a:normAutofit fontScale="85000" lnSpcReduction="20000"/>
          </a:bodyPr>
          <a:lstStyle/>
          <a:p>
            <a:pPr marL="285750" indent="-285750">
              <a:spcBef>
                <a:spcPct val="0"/>
              </a:spcBef>
              <a:buClr>
                <a:schemeClr val="tx2"/>
              </a:buClr>
              <a:buFont typeface="Wingdings" pitchFamily="2" charset="2"/>
              <a:buChar char="§"/>
              <a:defRPr/>
            </a:pPr>
            <a:r>
              <a:rPr sz="2600" dirty="0" smtClean="0">
                <a:latin typeface="+mn-lt"/>
                <a:cs typeface="Arial" charset="0"/>
              </a:rPr>
              <a:t>FeedReader logs path on Cisco Unity </a:t>
            </a:r>
            <a:r>
              <a:rPr lang="en-US" sz="2600" dirty="0" smtClean="0">
                <a:latin typeface="+mn-lt"/>
                <a:cs typeface="Arial" charset="0"/>
              </a:rPr>
              <a:t>Connection</a:t>
            </a:r>
            <a:r>
              <a:rPr sz="2600" dirty="0" smtClean="0">
                <a:latin typeface="+mn-lt"/>
                <a:cs typeface="Arial" charset="0"/>
              </a:rPr>
              <a:t>:</a:t>
            </a:r>
          </a:p>
          <a:p>
            <a:pPr marL="285750" indent="-285750">
              <a:spcBef>
                <a:spcPct val="0"/>
              </a:spcBef>
              <a:buClr>
                <a:schemeClr val="tx2"/>
              </a:buClr>
              <a:buFont typeface="Wingdings" pitchFamily="2" charset="2"/>
              <a:buChar char="§"/>
              <a:defRPr/>
            </a:pPr>
            <a:endParaRPr dirty="0" smtClean="0">
              <a:cs typeface="Arial" charset="0"/>
            </a:endParaRPr>
          </a:p>
          <a:p>
            <a:pPr marL="285750" indent="-285750">
              <a:spcBef>
                <a:spcPct val="0"/>
              </a:spcBef>
              <a:buClr>
                <a:schemeClr val="tx2"/>
              </a:buClr>
              <a:buFont typeface="Arial" charset="0"/>
              <a:buNone/>
              <a:defRPr/>
            </a:pPr>
            <a:r>
              <a:rPr dirty="0" smtClean="0">
                <a:cs typeface="Arial" charset="0"/>
              </a:rPr>
              <a:t>		</a:t>
            </a:r>
            <a:r>
              <a:rPr sz="2600" dirty="0" smtClean="0">
                <a:latin typeface="+mn-lt"/>
                <a:cs typeface="Arial" charset="0"/>
              </a:rPr>
              <a:t>/var/opt/cisco/</a:t>
            </a:r>
            <a:r>
              <a:rPr lang="en-US" sz="2600" dirty="0" smtClean="0">
                <a:latin typeface="+mn-lt"/>
                <a:cs typeface="Arial" charset="0"/>
              </a:rPr>
              <a:t>Connection</a:t>
            </a:r>
            <a:r>
              <a:rPr sz="2600" dirty="0" smtClean="0">
                <a:latin typeface="+mn-lt"/>
                <a:cs typeface="Arial" charset="0"/>
              </a:rPr>
              <a:t>/log/diag_CuSysAgent*</a:t>
            </a:r>
          </a:p>
          <a:p>
            <a:pPr marL="285750" indent="-285750">
              <a:spcBef>
                <a:spcPct val="0"/>
              </a:spcBef>
              <a:buClr>
                <a:schemeClr val="tx2"/>
              </a:buClr>
              <a:buFont typeface="Arial" charset="0"/>
              <a:buNone/>
              <a:defRPr/>
            </a:pPr>
            <a:endParaRPr sz="2600" dirty="0" smtClean="0">
              <a:latin typeface="+mn-lt"/>
              <a:cs typeface="Arial" charset="0"/>
            </a:endParaRPr>
          </a:p>
          <a:p>
            <a:pPr marL="285750" indent="-285750">
              <a:spcBef>
                <a:spcPct val="0"/>
              </a:spcBef>
              <a:buClr>
                <a:schemeClr val="tx2"/>
              </a:buClr>
              <a:buFont typeface="Wingdings" pitchFamily="2" charset="2"/>
              <a:buChar char="§"/>
              <a:defRPr/>
            </a:pPr>
            <a:r>
              <a:rPr sz="2600" dirty="0" smtClean="0">
                <a:cs typeface="Arial" charset="0"/>
              </a:rPr>
              <a:t>Feeder logs path on Cisco Unity </a:t>
            </a:r>
            <a:r>
              <a:rPr lang="en-US" sz="2600" dirty="0" smtClean="0">
                <a:cs typeface="Arial" charset="0"/>
              </a:rPr>
              <a:t>Connection</a:t>
            </a:r>
            <a:r>
              <a:rPr sz="2600" dirty="0" smtClean="0">
                <a:cs typeface="Arial" charset="0"/>
              </a:rPr>
              <a:t>:</a:t>
            </a:r>
          </a:p>
          <a:p>
            <a:pPr marL="285750" indent="-285750">
              <a:spcBef>
                <a:spcPct val="0"/>
              </a:spcBef>
              <a:buClr>
                <a:schemeClr val="tx2"/>
              </a:buClr>
              <a:buFont typeface="Wingdings" pitchFamily="2" charset="2"/>
              <a:buChar char="§"/>
              <a:defRPr/>
            </a:pPr>
            <a:endParaRPr dirty="0" smtClean="0">
              <a:cs typeface="Arial" charset="0"/>
            </a:endParaRPr>
          </a:p>
          <a:p>
            <a:pPr marL="285750" indent="-285750">
              <a:spcBef>
                <a:spcPct val="0"/>
              </a:spcBef>
              <a:buClr>
                <a:schemeClr val="tx2"/>
              </a:buClr>
              <a:buFont typeface="Arial" charset="0"/>
              <a:buNone/>
              <a:defRPr/>
            </a:pPr>
            <a:r>
              <a:rPr dirty="0" smtClean="0">
                <a:cs typeface="Arial" charset="0"/>
              </a:rPr>
              <a:t>		</a:t>
            </a:r>
            <a:r>
              <a:rPr sz="2600" dirty="0" smtClean="0">
                <a:cs typeface="Arial" charset="0"/>
              </a:rPr>
              <a:t>/var/opt/cisco/</a:t>
            </a:r>
            <a:r>
              <a:rPr lang="en-US" sz="2600" dirty="0" smtClean="0">
                <a:cs typeface="Arial" charset="0"/>
              </a:rPr>
              <a:t>Connection</a:t>
            </a:r>
            <a:r>
              <a:rPr sz="2600" dirty="0" smtClean="0">
                <a:cs typeface="Arial" charset="0"/>
              </a:rPr>
              <a:t>/log/diag_Tomcat*</a:t>
            </a:r>
          </a:p>
          <a:p>
            <a:pPr marL="285750" indent="-285750">
              <a:spcBef>
                <a:spcPct val="0"/>
              </a:spcBef>
              <a:buClr>
                <a:schemeClr val="tx2"/>
              </a:buClr>
              <a:buFont typeface="Arial" charset="0"/>
              <a:buNone/>
              <a:defRPr/>
            </a:pPr>
            <a:endParaRPr sz="2600" dirty="0" smtClean="0">
              <a:latin typeface="+mn-lt"/>
              <a:cs typeface="Arial" charset="0"/>
            </a:endParaRPr>
          </a:p>
          <a:p>
            <a:pPr marL="285750" indent="-285750">
              <a:spcBef>
                <a:spcPct val="0"/>
              </a:spcBef>
              <a:buClr>
                <a:schemeClr val="tx2"/>
              </a:buClr>
              <a:buFont typeface="Arial" charset="0"/>
              <a:buNone/>
              <a:defRPr/>
            </a:pPr>
            <a:endParaRPr sz="2600" dirty="0" smtClean="0">
              <a:latin typeface="+mn-lt"/>
              <a:cs typeface="Arial" charset="0"/>
            </a:endParaRPr>
          </a:p>
          <a:p>
            <a:pPr marL="285750" indent="-285750">
              <a:spcBef>
                <a:spcPct val="0"/>
              </a:spcBef>
              <a:buClr>
                <a:schemeClr val="tx2"/>
              </a:buClr>
              <a:buFont typeface="Arial" charset="0"/>
              <a:buNone/>
              <a:defRPr/>
            </a:pPr>
            <a:endParaRPr sz="2600" dirty="0" smtClean="0">
              <a:latin typeface="+mn-lt"/>
              <a:cs typeface="Arial" charset="0"/>
            </a:endParaRPr>
          </a:p>
          <a:p>
            <a:pPr marL="285750" indent="-285750">
              <a:spcBef>
                <a:spcPct val="0"/>
              </a:spcBef>
              <a:buClr>
                <a:schemeClr val="tx2"/>
              </a:buClr>
              <a:buFont typeface="Arial" charset="0"/>
              <a:buNone/>
              <a:defRPr/>
            </a:pPr>
            <a:endParaRPr sz="2600" dirty="0" smtClean="0">
              <a:latin typeface="+mn-lt"/>
              <a:cs typeface="Arial" charset="0"/>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p:txBody>
      </p:sp>
      <p:sp>
        <p:nvSpPr>
          <p:cNvPr id="4" name="Title 1"/>
          <p:cNvSpPr>
            <a:spLocks noGrp="1"/>
          </p:cNvSpPr>
          <p:nvPr>
            <p:ph type="title"/>
          </p:nvPr>
        </p:nvSpPr>
        <p:spPr>
          <a:xfrm>
            <a:off x="457200" y="-152400"/>
            <a:ext cx="8229600" cy="838200"/>
          </a:xfrm>
        </p:spPr>
        <p:txBody>
          <a:bodyPr/>
          <a:lstStyle/>
          <a:p>
            <a:pPr>
              <a:defRPr/>
            </a:pPr>
            <a:r>
              <a:rPr sz="2800" dirty="0" smtClean="0"/>
              <a:t>Logging in HTTP(S) Networking ( Contd … ) </a:t>
            </a:r>
          </a:p>
        </p:txBody>
      </p:sp>
      <p:sp>
        <p:nvSpPr>
          <p:cNvPr id="5" name="Content Placeholder 2"/>
          <p:cNvSpPr txBox="1">
            <a:spLocks/>
          </p:cNvSpPr>
          <p:nvPr/>
        </p:nvSpPr>
        <p:spPr bwMode="auto">
          <a:xfrm>
            <a:off x="457200" y="3505200"/>
            <a:ext cx="863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lvl1pPr marL="228600" indent="-228600" algn="l" rtl="0" eaLnBrk="0" fontAlgn="base" hangingPunct="0">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n-ea"/>
                <a:cs typeface="+mn-cs"/>
              </a:defRPr>
            </a:lvl1pPr>
            <a:lvl2pPr marL="406400" indent="50800" algn="l" rtl="0" eaLnBrk="0" fontAlgn="base" hangingPunct="0">
              <a:lnSpc>
                <a:spcPct val="95000"/>
              </a:lnSpc>
              <a:spcBef>
                <a:spcPts val="838"/>
              </a:spcBef>
              <a:spcAft>
                <a:spcPct val="0"/>
              </a:spcAft>
              <a:buClr>
                <a:schemeClr val="tx2"/>
              </a:buClr>
              <a:defRPr lang="en-US" kern="1200" dirty="0">
                <a:solidFill>
                  <a:schemeClr val="bg1"/>
                </a:solidFill>
                <a:latin typeface="+mj-lt"/>
                <a:ea typeface="+mn-ea"/>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chemeClr val="bg1"/>
                </a:solidFill>
                <a:latin typeface="+mj-lt"/>
                <a:ea typeface="+mn-ea"/>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Bef>
                <a:spcPct val="0"/>
              </a:spcBef>
              <a:buClr>
                <a:schemeClr val="tx2"/>
              </a:buClr>
              <a:buFont typeface="Wingdings" pitchFamily="2" charset="2"/>
              <a:buChar char="§"/>
              <a:defRPr/>
            </a:pPr>
            <a:r>
              <a:rPr lang="en-US" sz="4000" dirty="0" err="1" smtClean="0">
                <a:cs typeface="Arial" charset="0"/>
              </a:rPr>
              <a:t>FeedReader</a:t>
            </a:r>
            <a:r>
              <a:rPr lang="en-US" sz="4000" dirty="0" smtClean="0">
                <a:cs typeface="Arial" charset="0"/>
              </a:rPr>
              <a:t> logs path via RTMT:</a:t>
            </a:r>
          </a:p>
          <a:p>
            <a:pPr marL="285750" indent="-285750">
              <a:spcBef>
                <a:spcPct val="0"/>
              </a:spcBef>
              <a:buClr>
                <a:schemeClr val="tx2"/>
              </a:buClr>
              <a:buFont typeface="Wingdings" pitchFamily="2" charset="2"/>
              <a:buChar char="§"/>
              <a:defRPr/>
            </a:pPr>
            <a:endParaRPr lang="en-US" sz="4000" dirty="0" smtClean="0">
              <a:cs typeface="Arial" charset="0"/>
            </a:endParaRPr>
          </a:p>
          <a:p>
            <a:pPr marL="285750" indent="-285750">
              <a:spcBef>
                <a:spcPct val="0"/>
              </a:spcBef>
              <a:buClr>
                <a:schemeClr val="tx2"/>
              </a:buClr>
              <a:buNone/>
              <a:defRPr/>
            </a:pPr>
            <a:r>
              <a:rPr lang="en-US" sz="4000" dirty="0" smtClean="0">
                <a:cs typeface="Arial" charset="0"/>
              </a:rPr>
              <a:t>		Tools -&gt; Trace and Log Central -&gt; Collect Files -&gt; Select CUC Services/Applications -&gt; Connection System Agent</a:t>
            </a:r>
          </a:p>
          <a:p>
            <a:pPr marL="285750" indent="-285750">
              <a:spcBef>
                <a:spcPct val="0"/>
              </a:spcBef>
              <a:buClr>
                <a:schemeClr val="tx2"/>
              </a:buClr>
              <a:buFont typeface="Arial" charset="0"/>
              <a:buNone/>
              <a:defRPr/>
            </a:pPr>
            <a:endParaRPr lang="en-US" sz="4000" dirty="0" smtClean="0">
              <a:cs typeface="Arial" charset="0"/>
            </a:endParaRPr>
          </a:p>
          <a:p>
            <a:pPr marL="285750" indent="-285750">
              <a:spcBef>
                <a:spcPct val="0"/>
              </a:spcBef>
              <a:buClr>
                <a:schemeClr val="tx2"/>
              </a:buClr>
              <a:buFont typeface="Wingdings" pitchFamily="2" charset="2"/>
              <a:buChar char="§"/>
              <a:defRPr/>
            </a:pPr>
            <a:r>
              <a:rPr lang="en-US" sz="4000" dirty="0" smtClean="0">
                <a:cs typeface="Arial" charset="0"/>
              </a:rPr>
              <a:t>Feeder logs path via RTMT:</a:t>
            </a:r>
          </a:p>
          <a:p>
            <a:pPr marL="285750" indent="-285750">
              <a:spcBef>
                <a:spcPct val="0"/>
              </a:spcBef>
              <a:buClr>
                <a:schemeClr val="tx2"/>
              </a:buClr>
              <a:buFont typeface="Wingdings" pitchFamily="2" charset="2"/>
              <a:buChar char="§"/>
              <a:defRPr/>
            </a:pPr>
            <a:endParaRPr lang="en-US" sz="4000" dirty="0" smtClean="0">
              <a:cs typeface="Arial" charset="0"/>
            </a:endParaRPr>
          </a:p>
          <a:p>
            <a:pPr marL="285750" indent="-285750">
              <a:spcBef>
                <a:spcPct val="0"/>
              </a:spcBef>
              <a:buClr>
                <a:schemeClr val="tx2"/>
              </a:buClr>
              <a:buNone/>
              <a:defRPr/>
            </a:pPr>
            <a:r>
              <a:rPr lang="en-US" sz="4000" dirty="0" smtClean="0">
                <a:cs typeface="Arial" charset="0"/>
              </a:rPr>
              <a:t>		Tools -&gt; Trace and Log Central -&gt; Collect Files -&gt; Select CUC Services/Applications -&gt; Connection Tomcat Application</a:t>
            </a:r>
            <a:endParaRPr lang="en-US" sz="1800" dirty="0" smtClean="0">
              <a:solidFill>
                <a:schemeClr val="bg2">
                  <a:lumMod val="20000"/>
                  <a:lumOff val="80000"/>
                </a:schemeClr>
              </a:solidFill>
            </a:endParaRPr>
          </a:p>
        </p:txBody>
      </p:sp>
    </p:spTree>
  </p:cSld>
  <p:clrMapOvr>
    <a:masterClrMapping/>
  </p:clrMapOvr>
  <p:transition>
    <p:wipe dir="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457200" y="1295400"/>
            <a:ext cx="7772400" cy="1981200"/>
          </a:xfrm>
        </p:spPr>
        <p:txBody>
          <a:bodyPr>
            <a:normAutofit/>
          </a:bodyPr>
          <a:lstStyle/>
          <a:p>
            <a:pPr marL="285750" indent="-285750">
              <a:spcBef>
                <a:spcPct val="0"/>
              </a:spcBef>
              <a:buClr>
                <a:schemeClr val="tx2"/>
              </a:buClr>
              <a:buFont typeface="Wingdings" pitchFamily="2" charset="2"/>
              <a:buChar char="§"/>
              <a:defRPr/>
            </a:pPr>
            <a:r>
              <a:rPr sz="2200" dirty="0" smtClean="0">
                <a:cs typeface="Arial" charset="0"/>
              </a:rPr>
              <a:t>Annotated logs for various scenario's in HTTP(S) Networking are documented at below wiki link:</a:t>
            </a:r>
          </a:p>
          <a:p>
            <a:pPr marL="285750" indent="-285750">
              <a:spcBef>
                <a:spcPct val="0"/>
              </a:spcBef>
              <a:buClr>
                <a:schemeClr val="tx2"/>
              </a:buClr>
              <a:buFont typeface="Wingdings" pitchFamily="2" charset="2"/>
              <a:buChar char="§"/>
              <a:defRPr/>
            </a:pPr>
            <a:endParaRPr sz="2200" dirty="0" smtClean="0">
              <a:cs typeface="Arial" charset="0"/>
            </a:endParaRPr>
          </a:p>
          <a:p>
            <a:pPr marL="285750" indent="-285750">
              <a:spcBef>
                <a:spcPct val="0"/>
              </a:spcBef>
              <a:buClr>
                <a:schemeClr val="tx2"/>
              </a:buClr>
              <a:buNone/>
              <a:defRPr/>
            </a:pPr>
            <a:r>
              <a:rPr lang="en-US" sz="2200" dirty="0">
                <a:cs typeface="Arial" charset="0"/>
                <a:hlinkClick r:id="rId3"/>
              </a:rPr>
              <a:t>http://</a:t>
            </a:r>
            <a:r>
              <a:rPr lang="en-US" sz="2200" dirty="0" smtClean="0">
                <a:cs typeface="Arial" charset="0"/>
                <a:hlinkClick r:id="rId3"/>
              </a:rPr>
              <a:t>zed.cisco.com/confluence/display/UCET/Annotated+diagnostics+for+HTTP%28s%29+Networking</a:t>
            </a:r>
            <a:endParaRPr lang="en-US" sz="2200" dirty="0" smtClean="0">
              <a:cs typeface="Arial" charset="0"/>
            </a:endParaRPr>
          </a:p>
          <a:p>
            <a:pPr marL="285750" indent="-285750">
              <a:spcBef>
                <a:spcPct val="0"/>
              </a:spcBef>
              <a:buClr>
                <a:schemeClr val="tx2"/>
              </a:buClr>
              <a:buNone/>
              <a:defRPr/>
            </a:pPr>
            <a:endParaRPr sz="2600" dirty="0" smtClean="0">
              <a:latin typeface="+mn-lt"/>
              <a:cs typeface="Arial" charset="0"/>
            </a:endParaRPr>
          </a:p>
          <a:p>
            <a:pPr marL="285750" indent="-285750">
              <a:spcBef>
                <a:spcPct val="0"/>
              </a:spcBef>
              <a:buClr>
                <a:schemeClr val="tx2"/>
              </a:buClr>
              <a:buFont typeface="Arial" charset="0"/>
              <a:buNone/>
              <a:defRPr/>
            </a:pPr>
            <a:endParaRPr sz="2600" dirty="0" smtClean="0">
              <a:latin typeface="+mn-lt"/>
              <a:cs typeface="Arial" charset="0"/>
            </a:endParaRPr>
          </a:p>
          <a:p>
            <a:pPr marL="285750" indent="-285750">
              <a:spcBef>
                <a:spcPct val="0"/>
              </a:spcBef>
              <a:buClr>
                <a:schemeClr val="tx2"/>
              </a:buClr>
              <a:buFont typeface="Arial" charset="0"/>
              <a:buNone/>
              <a:defRPr/>
            </a:pPr>
            <a:endParaRPr sz="2600" dirty="0" smtClean="0">
              <a:latin typeface="+mn-lt"/>
              <a:cs typeface="Arial" charset="0"/>
            </a:endParaRPr>
          </a:p>
          <a:p>
            <a:pPr marL="285750" indent="-285750">
              <a:spcBef>
                <a:spcPct val="0"/>
              </a:spcBef>
              <a:buClr>
                <a:schemeClr val="tx2"/>
              </a:buClr>
              <a:buFont typeface="Arial" charset="0"/>
              <a:buNone/>
              <a:defRPr/>
            </a:pPr>
            <a:endParaRPr sz="2600" dirty="0" smtClean="0">
              <a:latin typeface="+mn-lt"/>
              <a:cs typeface="Arial" charset="0"/>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p:txBody>
      </p:sp>
      <p:sp>
        <p:nvSpPr>
          <p:cNvPr id="4" name="Title 1"/>
          <p:cNvSpPr>
            <a:spLocks noGrp="1"/>
          </p:cNvSpPr>
          <p:nvPr>
            <p:ph type="title"/>
          </p:nvPr>
        </p:nvSpPr>
        <p:spPr>
          <a:xfrm>
            <a:off x="457200" y="-152400"/>
            <a:ext cx="8229600" cy="838200"/>
          </a:xfrm>
        </p:spPr>
        <p:txBody>
          <a:bodyPr/>
          <a:lstStyle/>
          <a:p>
            <a:pPr>
              <a:defRPr/>
            </a:pPr>
            <a:r>
              <a:rPr sz="2800" dirty="0" smtClean="0"/>
              <a:t>Logging in HTTP(S) Networking ( Contd … ) </a:t>
            </a:r>
          </a:p>
        </p:txBody>
      </p:sp>
    </p:spTree>
    <p:extLst>
      <p:ext uri="{BB962C8B-B14F-4D97-AF65-F5344CB8AC3E}">
        <p14:creationId xmlns:p14="http://schemas.microsoft.com/office/powerpoint/2010/main" val="3073057739"/>
      </p:ext>
    </p:extLst>
  </p:cSld>
  <p:clrMapOvr>
    <a:masterClrMapping/>
  </p:clrMapOvr>
  <p:transition>
    <p:wipe dir="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914400"/>
            <a:ext cx="8112125" cy="2407042"/>
          </a:xfrm>
        </p:spPr>
        <p:txBody>
          <a:bodyPr>
            <a:normAutofit/>
          </a:bodyPr>
          <a:lstStyle/>
          <a:p>
            <a:pPr algn="ctr" fontAlgn="auto">
              <a:spcAft>
                <a:spcPts val="0"/>
              </a:spcAft>
              <a:defRPr/>
            </a:pPr>
            <a:r>
              <a:rPr dirty="0" smtClean="0"/>
              <a:t>Migration</a:t>
            </a:r>
            <a:endParaRPr dirty="0"/>
          </a:p>
        </p:txBody>
      </p:sp>
    </p:spTree>
    <p:extLst>
      <p:ext uri="{BB962C8B-B14F-4D97-AF65-F5344CB8AC3E}">
        <p14:creationId xmlns:p14="http://schemas.microsoft.com/office/powerpoint/2010/main" val="499005293"/>
      </p:ext>
    </p:extLst>
  </p:cSld>
  <p:clrMapOvr>
    <a:masterClrMapping/>
  </p:clrMapOvr>
  <p:transition>
    <p:wipe dir="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2882"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5" name="Title 3"/>
          <p:cNvSpPr txBox="1">
            <a:spLocks/>
          </p:cNvSpPr>
          <p:nvPr/>
        </p:nvSpPr>
        <p:spPr>
          <a:xfrm>
            <a:off x="392373" y="-197242"/>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Introduction </a:t>
            </a:r>
            <a:endParaRPr sz="2800" dirty="0"/>
          </a:p>
        </p:txBody>
      </p:sp>
      <p:sp>
        <p:nvSpPr>
          <p:cNvPr id="7" name="Content Placeholder 2"/>
          <p:cNvSpPr>
            <a:spLocks noGrp="1"/>
          </p:cNvSpPr>
          <p:nvPr>
            <p:ph idx="1"/>
          </p:nvPr>
        </p:nvSpPr>
        <p:spPr>
          <a:xfrm>
            <a:off x="381000" y="457200"/>
            <a:ext cx="8458200" cy="5715000"/>
          </a:xfrm>
        </p:spPr>
        <p:txBody>
          <a:bodyPr>
            <a:noAutofit/>
          </a:bodyPr>
          <a:lstStyle/>
          <a:p>
            <a:pPr marL="0" indent="0" fontAlgn="auto">
              <a:spcAft>
                <a:spcPts val="0"/>
              </a:spcAft>
              <a:buClr>
                <a:schemeClr val="tx2"/>
              </a:buClr>
              <a:buFont typeface="Arial" charset="0"/>
              <a:buNone/>
              <a:defRPr/>
            </a:pPr>
            <a:r>
              <a:rPr sz="1800" dirty="0" smtClean="0"/>
              <a:t>Migration path from Legacy Networking to HTTP(S) Networking:</a:t>
            </a:r>
          </a:p>
          <a:p>
            <a:pPr marL="0" indent="0" fontAlgn="auto">
              <a:spcAft>
                <a:spcPts val="0"/>
              </a:spcAft>
              <a:buClr>
                <a:schemeClr val="tx2"/>
              </a:buClr>
              <a:buFont typeface="Arial" charset="0"/>
              <a:buNone/>
              <a:defRPr/>
            </a:pPr>
            <a:r>
              <a:rPr sz="1800" dirty="0" smtClean="0"/>
              <a:t>HTTP(S</a:t>
            </a:r>
            <a:r>
              <a:rPr sz="1800" dirty="0"/>
              <a:t>) Networking will follow the Hub-Spoke model to perform the Directory synchronization whereas the message routing will be point to point. Hence from Release Oz onwards, if any customer wants to deploy the HTTP(S) network, he has to transform all of the locations to form a single </a:t>
            </a:r>
            <a:r>
              <a:rPr sz="1800" dirty="0" smtClean="0"/>
              <a:t>site. The scenarios wherein the site is to be converted can be – </a:t>
            </a:r>
          </a:p>
          <a:p>
            <a:pPr marL="342900" indent="-342900">
              <a:spcBef>
                <a:spcPts val="800"/>
              </a:spcBef>
              <a:buFont typeface="+mj-lt"/>
              <a:buAutoNum type="arabicPeriod"/>
              <a:defRPr/>
            </a:pPr>
            <a:r>
              <a:rPr sz="1800" dirty="0"/>
              <a:t>Entire network is composed of only one site, all locations in a single Digital Network</a:t>
            </a:r>
          </a:p>
          <a:p>
            <a:pPr marL="342900" indent="-342900">
              <a:spcBef>
                <a:spcPts val="800"/>
              </a:spcBef>
              <a:buFont typeface="+mj-lt"/>
              <a:buAutoNum type="arabicPeriod"/>
              <a:defRPr/>
            </a:pPr>
            <a:r>
              <a:rPr sz="1800" dirty="0"/>
              <a:t>Network Contains 2 sites </a:t>
            </a:r>
            <a:r>
              <a:rPr lang="en-US" sz="1800" dirty="0" smtClean="0"/>
              <a:t>added</a:t>
            </a:r>
            <a:r>
              <a:rPr sz="1800" dirty="0" smtClean="0"/>
              <a:t> </a:t>
            </a:r>
            <a:r>
              <a:rPr sz="1800" dirty="0"/>
              <a:t>over the CCI link</a:t>
            </a:r>
          </a:p>
          <a:p>
            <a:pPr marL="342900" indent="-342900">
              <a:spcBef>
                <a:spcPts val="800"/>
              </a:spcBef>
              <a:buFont typeface="+mj-lt"/>
              <a:buAutoNum type="arabicPeriod"/>
              <a:defRPr/>
            </a:pPr>
            <a:r>
              <a:rPr sz="1800" dirty="0"/>
              <a:t>Network Contains 2 sites </a:t>
            </a:r>
            <a:r>
              <a:rPr lang="en-US" sz="1800" dirty="0" smtClean="0"/>
              <a:t>added</a:t>
            </a:r>
            <a:r>
              <a:rPr sz="1800" dirty="0" smtClean="0"/>
              <a:t> </a:t>
            </a:r>
            <a:r>
              <a:rPr sz="1800" dirty="0"/>
              <a:t>over the UCI link</a:t>
            </a:r>
          </a:p>
          <a:p>
            <a:pPr marL="0" indent="0">
              <a:spcBef>
                <a:spcPts val="800"/>
              </a:spcBef>
              <a:buFont typeface="Arial" charset="0"/>
              <a:buNone/>
              <a:defRPr/>
            </a:pPr>
            <a:r>
              <a:rPr sz="1800" dirty="0" smtClean="0"/>
              <a:t>NOTE : All nodes need to be on 10.0 for the migration to be possible. Also a </a:t>
            </a:r>
            <a:r>
              <a:rPr sz="1800" dirty="0"/>
              <a:t>downtime window is required for </a:t>
            </a:r>
            <a:r>
              <a:rPr sz="1800" dirty="0" smtClean="0"/>
              <a:t>migration </a:t>
            </a:r>
            <a:r>
              <a:rPr sz="1800" dirty="0"/>
              <a:t>steps such as collapsing the existing network, creating a new HTTP(S) network including directory synchronization and restore of DL membership. Downtime interval will vary depending upon the number of locations and the directory scale. </a:t>
            </a:r>
          </a:p>
          <a:p>
            <a:pPr marL="0" indent="0">
              <a:spcBef>
                <a:spcPts val="300"/>
              </a:spcBef>
              <a:buFont typeface="Arial" charset="0"/>
              <a:buNone/>
              <a:defRPr/>
            </a:pPr>
            <a:r>
              <a:rPr sz="1800" dirty="0" smtClean="0"/>
              <a:t>Another important point is that </a:t>
            </a:r>
            <a:r>
              <a:rPr lang="en-US" sz="1800" dirty="0" smtClean="0"/>
              <a:t>Connection</a:t>
            </a:r>
            <a:r>
              <a:rPr sz="1800" dirty="0" smtClean="0"/>
              <a:t> rollbacks </a:t>
            </a:r>
            <a:r>
              <a:rPr sz="1800" dirty="0"/>
              <a:t>aren't supported after upgrading to 10.0 and </a:t>
            </a:r>
            <a:r>
              <a:rPr sz="1800" dirty="0" smtClean="0"/>
              <a:t>migrating </a:t>
            </a:r>
            <a:r>
              <a:rPr sz="1800" dirty="0"/>
              <a:t>to </a:t>
            </a:r>
            <a:r>
              <a:rPr sz="1800" dirty="0" smtClean="0"/>
              <a:t>HTTP(S) networking.</a:t>
            </a:r>
            <a:endParaRPr sz="1800" u="sng" dirty="0"/>
          </a:p>
          <a:p>
            <a:pPr marL="0" indent="0">
              <a:spcBef>
                <a:spcPts val="300"/>
              </a:spcBef>
              <a:buFont typeface="Arial" charset="0"/>
              <a:buNone/>
              <a:defRPr/>
            </a:pPr>
            <a:r>
              <a:rPr sz="1800" u="sng" dirty="0" smtClean="0"/>
              <a:t>But we can </a:t>
            </a:r>
            <a:r>
              <a:rPr lang="en-US" sz="1800" u="sng" dirty="0" smtClean="0"/>
              <a:t>remove</a:t>
            </a:r>
            <a:r>
              <a:rPr sz="1800" u="sng" dirty="0" smtClean="0"/>
              <a:t> any node from HTTP(S) Network and do a rollback on it.</a:t>
            </a:r>
          </a:p>
          <a:p>
            <a:pPr marL="0" indent="0">
              <a:buNone/>
              <a:defRPr/>
            </a:pPr>
            <a:r>
              <a:rPr lang="en-US" sz="1800" i="1" dirty="0"/>
              <a:t>The migration tool is </a:t>
            </a:r>
            <a:r>
              <a:rPr lang="en-US" sz="1800" i="1" dirty="0" smtClean="0"/>
              <a:t>To Be Done</a:t>
            </a:r>
            <a:r>
              <a:rPr lang="en-US" sz="1800" dirty="0" smtClean="0"/>
              <a:t>.</a:t>
            </a:r>
            <a:endParaRPr sz="1800" dirty="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p:txBody>
      </p:sp>
    </p:spTree>
    <p:extLst>
      <p:ext uri="{BB962C8B-B14F-4D97-AF65-F5344CB8AC3E}">
        <p14:creationId xmlns:p14="http://schemas.microsoft.com/office/powerpoint/2010/main" val="748659176"/>
      </p:ext>
    </p:extLst>
  </p:cSld>
  <p:clrMapOvr>
    <a:masterClrMapping/>
  </p:clrMapOvr>
  <p:transition>
    <p:wipe dir="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2882"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7" name="Content Placeholder 2"/>
          <p:cNvSpPr>
            <a:spLocks noGrp="1"/>
          </p:cNvSpPr>
          <p:nvPr>
            <p:ph idx="1"/>
          </p:nvPr>
        </p:nvSpPr>
        <p:spPr>
          <a:xfrm>
            <a:off x="381000" y="609600"/>
            <a:ext cx="8458200" cy="5715000"/>
          </a:xfrm>
        </p:spPr>
        <p:txBody>
          <a:bodyPr>
            <a:normAutofit/>
          </a:bodyPr>
          <a:lstStyle/>
          <a:p>
            <a:pPr marL="0" indent="0" fontAlgn="auto">
              <a:spcAft>
                <a:spcPts val="0"/>
              </a:spcAft>
              <a:buClr>
                <a:schemeClr val="tx2"/>
              </a:buClr>
              <a:buFont typeface="Arial" charset="0"/>
              <a:buNone/>
              <a:defRPr/>
            </a:pPr>
            <a:endParaRPr sz="1800" dirty="0"/>
          </a:p>
          <a:p>
            <a:pPr marL="0" indent="0" fontAlgn="auto">
              <a:spcAft>
                <a:spcPts val="0"/>
              </a:spcAft>
              <a:buClr>
                <a:schemeClr val="tx2"/>
              </a:buClr>
              <a:buFont typeface="Arial" charset="0"/>
              <a:buNone/>
              <a:defRPr/>
            </a:pPr>
            <a:endParaRPr sz="1800" dirty="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p:txBody>
      </p:sp>
      <p:sp>
        <p:nvSpPr>
          <p:cNvPr id="6" name="Content Placeholder 2"/>
          <p:cNvSpPr txBox="1">
            <a:spLocks/>
          </p:cNvSpPr>
          <p:nvPr/>
        </p:nvSpPr>
        <p:spPr bwMode="auto">
          <a:xfrm>
            <a:off x="304800" y="685800"/>
            <a:ext cx="838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n-ea"/>
                <a:cs typeface="+mn-cs"/>
              </a:defRPr>
            </a:lvl1pPr>
            <a:lvl2pPr marL="406400" indent="50800" algn="l" rtl="0" eaLnBrk="0" fontAlgn="base" hangingPunct="0">
              <a:lnSpc>
                <a:spcPct val="95000"/>
              </a:lnSpc>
              <a:spcBef>
                <a:spcPts val="838"/>
              </a:spcBef>
              <a:spcAft>
                <a:spcPct val="0"/>
              </a:spcAft>
              <a:buClr>
                <a:schemeClr val="tx2"/>
              </a:buClr>
              <a:defRPr lang="en-US" kern="1200" dirty="0">
                <a:solidFill>
                  <a:schemeClr val="bg1"/>
                </a:solidFill>
                <a:latin typeface="+mj-lt"/>
                <a:ea typeface="+mn-ea"/>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chemeClr val="bg1"/>
                </a:solidFill>
                <a:latin typeface="+mj-lt"/>
                <a:ea typeface="+mn-ea"/>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smtClean="0"/>
              <a:t>Whenever </a:t>
            </a:r>
            <a:r>
              <a:rPr lang="en-US" sz="1600" dirty="0"/>
              <a:t>the network deployment is having a single site of digitally networked locations, the migration from Digital Network to HTTP(S) Network is going to be a </a:t>
            </a:r>
            <a:r>
              <a:rPr lang="en-US" sz="1600" b="1" i="1" dirty="0"/>
              <a:t>Flash Cut</a:t>
            </a:r>
            <a:r>
              <a:rPr lang="en-US" sz="1600" i="1" dirty="0"/>
              <a:t> </a:t>
            </a:r>
            <a:r>
              <a:rPr lang="en-US" sz="1600" dirty="0"/>
              <a:t>approach. It can be performed in two </a:t>
            </a:r>
            <a:r>
              <a:rPr lang="en-US" sz="1600" dirty="0" smtClean="0"/>
              <a:t>ways:</a:t>
            </a:r>
          </a:p>
          <a:p>
            <a:pPr marL="520700" lvl="1" indent="-342900">
              <a:buFont typeface="+mj-lt"/>
              <a:buAutoNum type="arabicPeriod"/>
            </a:pPr>
            <a:r>
              <a:rPr lang="en-US" sz="1600" dirty="0" smtClean="0"/>
              <a:t>Manual </a:t>
            </a:r>
            <a:r>
              <a:rPr lang="en-US" sz="1600" dirty="0"/>
              <a:t>Approach which means un-joining the existing network and </a:t>
            </a:r>
            <a:r>
              <a:rPr lang="en-US" sz="1600" dirty="0" smtClean="0"/>
              <a:t>add </a:t>
            </a:r>
            <a:r>
              <a:rPr lang="en-US" sz="1600" dirty="0"/>
              <a:t>the locations one by one using the decided network topology (based on Hub Spoke model). Explained in detail in coming </a:t>
            </a:r>
            <a:r>
              <a:rPr lang="en-US" sz="1600" dirty="0" smtClean="0"/>
              <a:t>sections</a:t>
            </a:r>
          </a:p>
          <a:p>
            <a:pPr marL="520700" lvl="1" indent="-342900">
              <a:buFont typeface="+mj-lt"/>
              <a:buAutoNum type="arabicPeriod"/>
            </a:pPr>
            <a:r>
              <a:rPr lang="en-US" sz="1600" dirty="0" smtClean="0"/>
              <a:t>Using </a:t>
            </a:r>
            <a:r>
              <a:rPr lang="en-US" sz="1600" dirty="0"/>
              <a:t>a migration </a:t>
            </a:r>
            <a:r>
              <a:rPr lang="en-US" sz="1600" dirty="0" smtClean="0"/>
              <a:t>tool &lt;TBD&gt;</a:t>
            </a:r>
            <a:endParaRPr lang="en-US" sz="1600" dirty="0"/>
          </a:p>
          <a:p>
            <a:pPr marL="0" indent="0">
              <a:spcBef>
                <a:spcPts val="200"/>
              </a:spcBef>
              <a:buNone/>
            </a:pPr>
            <a:endParaRPr lang="en-US" sz="1600" dirty="0" smtClean="0"/>
          </a:p>
          <a:p>
            <a:pPr marL="0" indent="0">
              <a:spcBef>
                <a:spcPts val="200"/>
              </a:spcBef>
              <a:buNone/>
            </a:pPr>
            <a:r>
              <a:rPr lang="en-US" sz="1600" dirty="0" smtClean="0"/>
              <a:t>Below </a:t>
            </a:r>
            <a:r>
              <a:rPr lang="en-US" sz="1600" dirty="0"/>
              <a:t>steps are required for Flash Cut manual </a:t>
            </a:r>
            <a:r>
              <a:rPr lang="en-US" sz="1600" dirty="0" smtClean="0"/>
              <a:t>approach:</a:t>
            </a:r>
          </a:p>
          <a:p>
            <a:pPr marL="342900" indent="-342900">
              <a:spcBef>
                <a:spcPts val="200"/>
              </a:spcBef>
              <a:buFont typeface="+mj-lt"/>
              <a:buAutoNum type="alphaLcParenR"/>
            </a:pPr>
            <a:r>
              <a:rPr lang="en-US" sz="1600" dirty="0" smtClean="0"/>
              <a:t>When </a:t>
            </a:r>
            <a:r>
              <a:rPr lang="en-US" sz="1600" dirty="0"/>
              <a:t>Admin decides to change </a:t>
            </a:r>
            <a:r>
              <a:rPr lang="en-US" sz="1600" dirty="0" smtClean="0"/>
              <a:t>the </a:t>
            </a:r>
            <a:r>
              <a:rPr lang="en-US" sz="1600" dirty="0"/>
              <a:t>replication technology to HTTP(S) networking, he needs to decide the network topology</a:t>
            </a:r>
          </a:p>
          <a:p>
            <a:pPr marL="342900" lvl="0" indent="-342900">
              <a:spcBef>
                <a:spcPts val="200"/>
              </a:spcBef>
              <a:buFont typeface="+mj-lt"/>
              <a:buAutoNum type="alphaLcParenR"/>
            </a:pPr>
            <a:r>
              <a:rPr lang="en-US" sz="1600" dirty="0"/>
              <a:t>Take backup of DL (Private/System) homed </a:t>
            </a:r>
            <a:r>
              <a:rPr lang="en-US" sz="1600" dirty="0" smtClean="0"/>
              <a:t>on </a:t>
            </a:r>
            <a:r>
              <a:rPr lang="en-US" sz="1600" dirty="0"/>
              <a:t>each location </a:t>
            </a:r>
          </a:p>
          <a:p>
            <a:pPr marL="342900" lvl="0" indent="-342900">
              <a:spcBef>
                <a:spcPts val="200"/>
              </a:spcBef>
              <a:buFont typeface="+mj-lt"/>
              <a:buAutoNum type="alphaLcParenR"/>
            </a:pPr>
            <a:r>
              <a:rPr lang="en-US" sz="1600" dirty="0" smtClean="0"/>
              <a:t>Make sure all nodes are in sync with each other and collapse </a:t>
            </a:r>
            <a:r>
              <a:rPr lang="en-US" sz="1600" dirty="0"/>
              <a:t>the existing network (i.e. </a:t>
            </a:r>
            <a:r>
              <a:rPr lang="en-US" sz="1600" dirty="0" smtClean="0"/>
              <a:t>Remove all </a:t>
            </a:r>
            <a:r>
              <a:rPr lang="en-US" sz="1600" dirty="0"/>
              <a:t>locations)</a:t>
            </a:r>
          </a:p>
          <a:p>
            <a:pPr marL="342900" lvl="0" indent="-342900">
              <a:spcBef>
                <a:spcPts val="200"/>
              </a:spcBef>
              <a:buFont typeface="+mj-lt"/>
              <a:buAutoNum type="alphaLcParenR"/>
            </a:pPr>
            <a:r>
              <a:rPr lang="en-US" sz="1600" dirty="0"/>
              <a:t>Now start </a:t>
            </a:r>
            <a:r>
              <a:rPr lang="en-US" sz="1600" dirty="0" smtClean="0"/>
              <a:t>linking </a:t>
            </a:r>
            <a:r>
              <a:rPr lang="en-US" sz="1600" dirty="0"/>
              <a:t>locations in HTTP(S) network using the designed network topology.</a:t>
            </a:r>
          </a:p>
          <a:p>
            <a:pPr marL="342900" lvl="0" indent="-342900">
              <a:spcBef>
                <a:spcPts val="200"/>
              </a:spcBef>
              <a:buFont typeface="+mj-lt"/>
              <a:buAutoNum type="alphaLcParenR"/>
            </a:pPr>
            <a:r>
              <a:rPr lang="en-US" sz="1600" dirty="0"/>
              <a:t>Once all nodes have </a:t>
            </a:r>
            <a:r>
              <a:rPr lang="en-US" sz="1600" dirty="0" smtClean="0"/>
              <a:t>linked </a:t>
            </a:r>
            <a:r>
              <a:rPr lang="en-US" sz="1600" dirty="0"/>
              <a:t>and </a:t>
            </a:r>
            <a:r>
              <a:rPr lang="en-US" sz="1600" dirty="0" smtClean="0"/>
              <a:t>synchronized </a:t>
            </a:r>
            <a:r>
              <a:rPr lang="en-US" sz="1600" dirty="0"/>
              <a:t>in HTTP(S</a:t>
            </a:r>
            <a:r>
              <a:rPr lang="en-US" sz="1600" dirty="0" smtClean="0"/>
              <a:t>) Networking, </a:t>
            </a:r>
            <a:r>
              <a:rPr lang="en-US" sz="1600" dirty="0"/>
              <a:t>restore the private/public DL membership from the </a:t>
            </a:r>
            <a:r>
              <a:rPr lang="en-US" sz="1600" dirty="0" smtClean="0"/>
              <a:t>backup on every node.</a:t>
            </a:r>
            <a:endParaRPr lang="en-US" sz="1600" dirty="0"/>
          </a:p>
          <a:p>
            <a:pPr marL="342900" lvl="0" indent="-342900">
              <a:spcBef>
                <a:spcPts val="200"/>
              </a:spcBef>
              <a:buFont typeface="+mj-lt"/>
              <a:buAutoNum type="alphaLcParenR"/>
            </a:pPr>
            <a:r>
              <a:rPr lang="en-US" sz="1600" dirty="0"/>
              <a:t>At this point the earlier site has fully migrated to HTTP(S) </a:t>
            </a:r>
            <a:r>
              <a:rPr lang="en-US" sz="1600" dirty="0" smtClean="0"/>
              <a:t>technology</a:t>
            </a:r>
            <a:r>
              <a:rPr lang="en-US" sz="1600" dirty="0"/>
              <a:t> </a:t>
            </a:r>
          </a:p>
          <a:p>
            <a:pPr marL="342900" indent="-342900">
              <a:spcBef>
                <a:spcPts val="200"/>
              </a:spcBef>
              <a:buFont typeface="+mj-lt"/>
              <a:buAutoNum type="alphaLcParenR"/>
            </a:pPr>
            <a:r>
              <a:rPr lang="en-US" sz="1600" dirty="0"/>
              <a:t>A downtime window is required for migrations steps such as collapsing the existing network, creating a new HTTP(S) network including directory synchronization and restore of DL membership. Downtime interval will vary depending upon the number of locations and the directory scale. </a:t>
            </a:r>
          </a:p>
          <a:p>
            <a:pPr marL="0" indent="0" fontAlgn="auto">
              <a:spcAft>
                <a:spcPts val="0"/>
              </a:spcAft>
              <a:buClr>
                <a:schemeClr val="tx2"/>
              </a:buClr>
              <a:buFont typeface="Arial" charset="0"/>
              <a:buNone/>
              <a:defRPr/>
            </a:pPr>
            <a:endParaRPr lang="en-US" sz="1600" dirty="0" smtClean="0"/>
          </a:p>
          <a:p>
            <a:pPr marL="0" indent="0" fontAlgn="auto">
              <a:spcAft>
                <a:spcPts val="0"/>
              </a:spcAft>
              <a:buClr>
                <a:schemeClr val="tx2"/>
              </a:buClr>
              <a:buFont typeface="Arial" charset="0"/>
              <a:buNone/>
              <a:defRPr/>
            </a:pPr>
            <a:endParaRPr lang="en-US" sz="1600" dirty="0" smtClean="0"/>
          </a:p>
          <a:p>
            <a:pPr marL="0" indent="0" fontAlgn="auto">
              <a:spcAft>
                <a:spcPts val="0"/>
              </a:spcAft>
              <a:buClr>
                <a:schemeClr val="tx2"/>
              </a:buClr>
              <a:buFont typeface="Arial" charset="0"/>
              <a:buNone/>
              <a:defRPr/>
            </a:pPr>
            <a:endParaRPr lang="en-US" sz="1600" dirty="0" smtClean="0"/>
          </a:p>
          <a:p>
            <a:pPr marL="0" indent="0" fontAlgn="auto">
              <a:spcAft>
                <a:spcPts val="0"/>
              </a:spcAft>
              <a:buClr>
                <a:schemeClr val="accent3"/>
              </a:buClr>
              <a:buFont typeface="Arial" charset="0"/>
              <a:buNone/>
              <a:defRPr/>
            </a:pPr>
            <a:endParaRPr lang="en-US" sz="1600" dirty="0" smtClean="0"/>
          </a:p>
          <a:p>
            <a:pPr marL="0" indent="0" fontAlgn="auto">
              <a:spcAft>
                <a:spcPts val="0"/>
              </a:spcAft>
              <a:buClr>
                <a:schemeClr val="accent3"/>
              </a:buClr>
              <a:buFont typeface="Arial" charset="0"/>
              <a:buNone/>
              <a:defRPr/>
            </a:pPr>
            <a:endParaRPr lang="en-US" sz="1600" dirty="0" smtClean="0"/>
          </a:p>
          <a:p>
            <a:pPr marL="0" indent="0" fontAlgn="auto">
              <a:spcAft>
                <a:spcPts val="0"/>
              </a:spcAft>
              <a:buClr>
                <a:schemeClr val="accent3"/>
              </a:buClr>
              <a:buFont typeface="Arial" charset="0"/>
              <a:buNone/>
              <a:defRPr/>
            </a:pPr>
            <a:endParaRPr lang="en-US" sz="1600" dirty="0" smtClean="0"/>
          </a:p>
          <a:p>
            <a:pPr marL="0" indent="0" fontAlgn="auto">
              <a:spcAft>
                <a:spcPts val="0"/>
              </a:spcAft>
              <a:buClr>
                <a:schemeClr val="accent3"/>
              </a:buClr>
              <a:buFont typeface="Arial" charset="0"/>
              <a:buNone/>
              <a:defRPr/>
            </a:pPr>
            <a:endParaRPr lang="en-US" sz="1600" dirty="0" smtClean="0"/>
          </a:p>
          <a:p>
            <a:pPr marL="0" indent="0" fontAlgn="auto">
              <a:spcAft>
                <a:spcPts val="0"/>
              </a:spcAft>
              <a:buClr>
                <a:schemeClr val="accent3"/>
              </a:buClr>
              <a:buFont typeface="Arial" charset="0"/>
              <a:buNone/>
              <a:defRPr/>
            </a:pPr>
            <a:endParaRPr lang="en-US" sz="1600" dirty="0" smtClean="0"/>
          </a:p>
          <a:p>
            <a:pPr marL="0" indent="0" fontAlgn="auto">
              <a:spcAft>
                <a:spcPts val="0"/>
              </a:spcAft>
              <a:buClr>
                <a:schemeClr val="accent3"/>
              </a:buClr>
              <a:buFont typeface="Arial" charset="0"/>
              <a:buNone/>
              <a:defRPr/>
            </a:pPr>
            <a:endParaRPr lang="en-US" sz="1600" dirty="0" smtClean="0"/>
          </a:p>
          <a:p>
            <a:pPr marL="0" indent="0" fontAlgn="auto">
              <a:spcAft>
                <a:spcPts val="0"/>
              </a:spcAft>
              <a:buClr>
                <a:schemeClr val="accent3"/>
              </a:buClr>
              <a:buFont typeface="Arial" charset="0"/>
              <a:buNone/>
              <a:defRPr/>
            </a:pPr>
            <a:endParaRPr lang="en-US" sz="1600" dirty="0" smtClean="0"/>
          </a:p>
        </p:txBody>
      </p:sp>
      <p:sp>
        <p:nvSpPr>
          <p:cNvPr id="8" name="Title 3"/>
          <p:cNvSpPr txBox="1">
            <a:spLocks/>
          </p:cNvSpPr>
          <p:nvPr/>
        </p:nvSpPr>
        <p:spPr>
          <a:xfrm>
            <a:off x="228601" y="-44842"/>
            <a:ext cx="8637212"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Single Site Digital Networking to HTTP(S) Networking </a:t>
            </a:r>
            <a:endParaRPr sz="2800" dirty="0"/>
          </a:p>
        </p:txBody>
      </p:sp>
    </p:spTree>
    <p:extLst>
      <p:ext uri="{BB962C8B-B14F-4D97-AF65-F5344CB8AC3E}">
        <p14:creationId xmlns:p14="http://schemas.microsoft.com/office/powerpoint/2010/main" val="3192546641"/>
      </p:ext>
    </p:extLst>
  </p:cSld>
  <p:clrMapOvr>
    <a:masterClrMapping/>
  </p:clrMapOvr>
  <p:transition>
    <p:wipe dir="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2882"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7" name="Content Placeholder 2"/>
          <p:cNvSpPr>
            <a:spLocks noGrp="1"/>
          </p:cNvSpPr>
          <p:nvPr>
            <p:ph idx="1"/>
          </p:nvPr>
        </p:nvSpPr>
        <p:spPr>
          <a:xfrm>
            <a:off x="381000" y="609600"/>
            <a:ext cx="8458200" cy="5715000"/>
          </a:xfrm>
        </p:spPr>
        <p:txBody>
          <a:bodyPr>
            <a:normAutofit/>
          </a:bodyPr>
          <a:lstStyle/>
          <a:p>
            <a:pPr marL="0" indent="0" fontAlgn="auto">
              <a:spcAft>
                <a:spcPts val="0"/>
              </a:spcAft>
              <a:buClr>
                <a:schemeClr val="tx2"/>
              </a:buClr>
              <a:buFont typeface="Arial" charset="0"/>
              <a:buNone/>
              <a:defRPr/>
            </a:pPr>
            <a:endParaRPr sz="1800" dirty="0"/>
          </a:p>
          <a:p>
            <a:pPr marL="0" indent="0" fontAlgn="auto">
              <a:spcAft>
                <a:spcPts val="0"/>
              </a:spcAft>
              <a:buClr>
                <a:schemeClr val="tx2"/>
              </a:buClr>
              <a:buFont typeface="Arial" charset="0"/>
              <a:buNone/>
              <a:defRPr/>
            </a:pPr>
            <a:endParaRPr sz="1800" dirty="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p:txBody>
      </p:sp>
      <p:sp>
        <p:nvSpPr>
          <p:cNvPr id="6" name="Content Placeholder 2"/>
          <p:cNvSpPr txBox="1">
            <a:spLocks/>
          </p:cNvSpPr>
          <p:nvPr/>
        </p:nvSpPr>
        <p:spPr bwMode="auto">
          <a:xfrm>
            <a:off x="304800" y="914400"/>
            <a:ext cx="838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n-ea"/>
                <a:cs typeface="+mn-cs"/>
              </a:defRPr>
            </a:lvl1pPr>
            <a:lvl2pPr marL="406400" indent="50800" algn="l" rtl="0" eaLnBrk="0" fontAlgn="base" hangingPunct="0">
              <a:lnSpc>
                <a:spcPct val="95000"/>
              </a:lnSpc>
              <a:spcBef>
                <a:spcPts val="838"/>
              </a:spcBef>
              <a:spcAft>
                <a:spcPct val="0"/>
              </a:spcAft>
              <a:buClr>
                <a:schemeClr val="tx2"/>
              </a:buClr>
              <a:defRPr lang="en-US" kern="1200" dirty="0">
                <a:solidFill>
                  <a:schemeClr val="bg1"/>
                </a:solidFill>
                <a:latin typeface="+mj-lt"/>
                <a:ea typeface="+mn-ea"/>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chemeClr val="bg1"/>
                </a:solidFill>
                <a:latin typeface="+mj-lt"/>
                <a:ea typeface="+mn-ea"/>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t>A </a:t>
            </a:r>
            <a:r>
              <a:rPr lang="en-US" sz="1600" dirty="0"/>
              <a:t>typical 5 nodes site in full mesh can be moved to below topology. Spokes can be </a:t>
            </a:r>
            <a:r>
              <a:rPr lang="en-US" sz="1600" dirty="0" smtClean="0"/>
              <a:t>linked </a:t>
            </a:r>
            <a:r>
              <a:rPr lang="en-US" sz="1600" dirty="0"/>
              <a:t>with a Hub one by </a:t>
            </a:r>
            <a:r>
              <a:rPr lang="en-US" sz="1600" dirty="0" smtClean="0"/>
              <a:t>one</a:t>
            </a:r>
            <a:endParaRPr lang="en-US" sz="1600" dirty="0"/>
          </a:p>
          <a:p>
            <a:pPr marL="0" indent="0" fontAlgn="auto">
              <a:spcAft>
                <a:spcPts val="0"/>
              </a:spcAft>
              <a:buClr>
                <a:schemeClr val="accent3"/>
              </a:buClr>
              <a:buFont typeface="Arial" charset="0"/>
              <a:buNone/>
              <a:defRPr/>
            </a:pPr>
            <a:endParaRPr lang="en-US" sz="1600" dirty="0" smtClean="0"/>
          </a:p>
          <a:p>
            <a:pPr marL="0" indent="0" fontAlgn="auto">
              <a:spcAft>
                <a:spcPts val="0"/>
              </a:spcAft>
              <a:buClr>
                <a:schemeClr val="accent3"/>
              </a:buClr>
              <a:buFont typeface="Arial" charset="0"/>
              <a:buNone/>
              <a:defRPr/>
            </a:pPr>
            <a:endParaRPr lang="en-US" sz="1600" dirty="0" smtClean="0"/>
          </a:p>
        </p:txBody>
      </p:sp>
      <p:sp>
        <p:nvSpPr>
          <p:cNvPr id="8" name="Title 3"/>
          <p:cNvSpPr txBox="1">
            <a:spLocks/>
          </p:cNvSpPr>
          <p:nvPr/>
        </p:nvSpPr>
        <p:spPr>
          <a:xfrm>
            <a:off x="228600" y="107558"/>
            <a:ext cx="8839199" cy="730642"/>
          </a:xfrm>
          <a:prstGeom prst="rect">
            <a:avLst/>
          </a:prstGeom>
        </p:spPr>
        <p:txBody>
          <a:bodyPr lIns="82296" rIns="82296" anchor="b">
            <a:normAutofit lnSpcReduction="10000"/>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Example: 5 node Digital Networking to HTTP(S) Networking </a:t>
            </a:r>
            <a:endParaRPr sz="2800" dirty="0"/>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729230"/>
            <a:ext cx="6629400" cy="2071370"/>
          </a:xfrm>
          <a:prstGeom prst="rect">
            <a:avLst/>
          </a:prstGeom>
          <a:noFill/>
        </p:spPr>
      </p:pic>
      <p:sp>
        <p:nvSpPr>
          <p:cNvPr id="10" name="Rectangle 4"/>
          <p:cNvSpPr txBox="1">
            <a:spLocks noChangeArrowheads="1"/>
          </p:cNvSpPr>
          <p:nvPr/>
        </p:nvSpPr>
        <p:spPr bwMode="auto">
          <a:xfrm>
            <a:off x="5715000" y="2207736"/>
            <a:ext cx="2667000" cy="433388"/>
          </a:xfrm>
          <a:prstGeom prst="rect">
            <a:avLst/>
          </a:prstGeom>
          <a:noFill/>
          <a:ln>
            <a:noFill/>
          </a:ln>
          <a:extLst/>
        </p:spPr>
        <p:txBody>
          <a:bodyPr/>
          <a:lstStyle>
            <a:lvl1pPr marL="228600" indent="-228600" algn="l" rtl="0" eaLnBrk="0" fontAlgn="base" hangingPunct="0">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n-ea"/>
                <a:cs typeface="+mn-cs"/>
              </a:defRPr>
            </a:lvl1pPr>
            <a:lvl2pPr marL="406400" indent="50800" algn="l" rtl="0" eaLnBrk="0" fontAlgn="base" hangingPunct="0">
              <a:lnSpc>
                <a:spcPct val="95000"/>
              </a:lnSpc>
              <a:spcBef>
                <a:spcPts val="838"/>
              </a:spcBef>
              <a:spcAft>
                <a:spcPct val="0"/>
              </a:spcAft>
              <a:buClr>
                <a:schemeClr val="tx2"/>
              </a:buClr>
              <a:defRPr lang="en-US" kern="1200" dirty="0">
                <a:solidFill>
                  <a:schemeClr val="bg1"/>
                </a:solidFill>
                <a:latin typeface="+mj-lt"/>
                <a:ea typeface="+mn-ea"/>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chemeClr val="bg1"/>
                </a:solidFill>
                <a:latin typeface="+mj-lt"/>
                <a:ea typeface="+mn-ea"/>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sz="1800" b="1" dirty="0" smtClean="0">
                <a:solidFill>
                  <a:schemeClr val="bg2">
                    <a:lumMod val="20000"/>
                    <a:lumOff val="80000"/>
                  </a:schemeClr>
                </a:solidFill>
              </a:rPr>
              <a:t>HTTP(S) Networking</a:t>
            </a:r>
          </a:p>
        </p:txBody>
      </p:sp>
      <p:sp>
        <p:nvSpPr>
          <p:cNvPr id="11" name="Rectangle 4"/>
          <p:cNvSpPr txBox="1">
            <a:spLocks noChangeArrowheads="1"/>
          </p:cNvSpPr>
          <p:nvPr/>
        </p:nvSpPr>
        <p:spPr bwMode="auto">
          <a:xfrm>
            <a:off x="1219200" y="2181860"/>
            <a:ext cx="2438400" cy="992664"/>
          </a:xfrm>
          <a:prstGeom prst="rect">
            <a:avLst/>
          </a:prstGeom>
          <a:noFill/>
          <a:ln>
            <a:noFill/>
          </a:ln>
          <a:extLst/>
        </p:spPr>
        <p:txBody>
          <a:bodyPr/>
          <a:lstStyle>
            <a:lvl1pPr marL="228600" indent="-228600" algn="l" rtl="0" eaLnBrk="0" fontAlgn="base" hangingPunct="0">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n-ea"/>
                <a:cs typeface="+mn-cs"/>
              </a:defRPr>
            </a:lvl1pPr>
            <a:lvl2pPr marL="406400" indent="50800" algn="l" rtl="0" eaLnBrk="0" fontAlgn="base" hangingPunct="0">
              <a:lnSpc>
                <a:spcPct val="95000"/>
              </a:lnSpc>
              <a:spcBef>
                <a:spcPts val="838"/>
              </a:spcBef>
              <a:spcAft>
                <a:spcPct val="0"/>
              </a:spcAft>
              <a:buClr>
                <a:schemeClr val="tx2"/>
              </a:buClr>
              <a:defRPr lang="en-US" kern="1200" dirty="0">
                <a:solidFill>
                  <a:schemeClr val="bg1"/>
                </a:solidFill>
                <a:latin typeface="+mj-lt"/>
                <a:ea typeface="+mn-ea"/>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chemeClr val="bg1"/>
                </a:solidFill>
                <a:latin typeface="+mj-lt"/>
                <a:ea typeface="+mn-ea"/>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0"/>
              </a:spcBef>
              <a:buNone/>
              <a:defRPr/>
            </a:pPr>
            <a:r>
              <a:rPr lang="en-US" sz="1800" b="1" dirty="0">
                <a:solidFill>
                  <a:schemeClr val="bg2">
                    <a:lumMod val="20000"/>
                    <a:lumOff val="80000"/>
                  </a:schemeClr>
                </a:solidFill>
              </a:rPr>
              <a:t>Digital Networking</a:t>
            </a:r>
          </a:p>
          <a:p>
            <a:pPr marL="0" indent="0">
              <a:spcBef>
                <a:spcPts val="200"/>
              </a:spcBef>
              <a:buFont typeface="Arial" charset="0"/>
              <a:buNone/>
              <a:defRPr/>
            </a:pPr>
            <a:endParaRPr sz="1800" dirty="0" smtClean="0">
              <a:solidFill>
                <a:schemeClr val="bg2">
                  <a:lumMod val="20000"/>
                  <a:lumOff val="80000"/>
                </a:schemeClr>
              </a:solidFill>
            </a:endParaRPr>
          </a:p>
        </p:txBody>
      </p:sp>
    </p:spTree>
    <p:extLst>
      <p:ext uri="{BB962C8B-B14F-4D97-AF65-F5344CB8AC3E}">
        <p14:creationId xmlns:p14="http://schemas.microsoft.com/office/powerpoint/2010/main" val="928047835"/>
      </p:ext>
    </p:extLst>
  </p:cSld>
  <p:clrMapOvr>
    <a:masterClrMapping/>
  </p:clrMapOvr>
  <p:transition>
    <p:wipe dir="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2882"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7" name="Content Placeholder 2"/>
          <p:cNvSpPr>
            <a:spLocks noGrp="1"/>
          </p:cNvSpPr>
          <p:nvPr>
            <p:ph idx="1"/>
          </p:nvPr>
        </p:nvSpPr>
        <p:spPr>
          <a:xfrm>
            <a:off x="381000" y="609600"/>
            <a:ext cx="8458200" cy="5715000"/>
          </a:xfrm>
        </p:spPr>
        <p:txBody>
          <a:bodyPr>
            <a:normAutofit/>
          </a:bodyPr>
          <a:lstStyle/>
          <a:p>
            <a:pPr marL="0" indent="0" fontAlgn="auto">
              <a:spcAft>
                <a:spcPts val="0"/>
              </a:spcAft>
              <a:buClr>
                <a:schemeClr val="tx2"/>
              </a:buClr>
              <a:buFont typeface="Arial" charset="0"/>
              <a:buNone/>
              <a:defRPr/>
            </a:pPr>
            <a:endParaRPr sz="1800" dirty="0"/>
          </a:p>
          <a:p>
            <a:pPr marL="0" indent="0" fontAlgn="auto">
              <a:spcAft>
                <a:spcPts val="0"/>
              </a:spcAft>
              <a:buClr>
                <a:schemeClr val="tx2"/>
              </a:buClr>
              <a:buFont typeface="Arial" charset="0"/>
              <a:buNone/>
              <a:defRPr/>
            </a:pPr>
            <a:endParaRPr sz="1800" dirty="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p:txBody>
      </p:sp>
      <p:sp>
        <p:nvSpPr>
          <p:cNvPr id="6" name="Content Placeholder 2"/>
          <p:cNvSpPr txBox="1">
            <a:spLocks/>
          </p:cNvSpPr>
          <p:nvPr/>
        </p:nvSpPr>
        <p:spPr bwMode="auto">
          <a:xfrm>
            <a:off x="354387" y="838200"/>
            <a:ext cx="863721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n-ea"/>
                <a:cs typeface="+mn-cs"/>
              </a:defRPr>
            </a:lvl1pPr>
            <a:lvl2pPr marL="406400" indent="50800" algn="l" rtl="0" eaLnBrk="0" fontAlgn="base" hangingPunct="0">
              <a:lnSpc>
                <a:spcPct val="95000"/>
              </a:lnSpc>
              <a:spcBef>
                <a:spcPts val="838"/>
              </a:spcBef>
              <a:spcAft>
                <a:spcPct val="0"/>
              </a:spcAft>
              <a:buClr>
                <a:schemeClr val="tx2"/>
              </a:buClr>
              <a:defRPr lang="en-US" kern="1200" dirty="0">
                <a:solidFill>
                  <a:schemeClr val="bg1"/>
                </a:solidFill>
                <a:latin typeface="+mj-lt"/>
                <a:ea typeface="+mn-ea"/>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chemeClr val="bg1"/>
                </a:solidFill>
                <a:latin typeface="+mj-lt"/>
                <a:ea typeface="+mn-ea"/>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300"/>
              </a:spcBef>
              <a:buNone/>
            </a:pPr>
            <a:r>
              <a:rPr lang="en-US" sz="1600" dirty="0"/>
              <a:t>In such a customer </a:t>
            </a:r>
            <a:r>
              <a:rPr lang="en-US" sz="1600" dirty="0" smtClean="0"/>
              <a:t>deployment </a:t>
            </a:r>
            <a:r>
              <a:rPr lang="en-US" sz="1600" dirty="0"/>
              <a:t>where a network is composed of 2 sites </a:t>
            </a:r>
            <a:r>
              <a:rPr lang="en-US" sz="1600" dirty="0" smtClean="0"/>
              <a:t>linked </a:t>
            </a:r>
            <a:r>
              <a:rPr lang="en-US" sz="1600" dirty="0"/>
              <a:t>over CCI, the migration approach will be somewhat similar to </a:t>
            </a:r>
            <a:r>
              <a:rPr lang="en-US" sz="1600" i="1" dirty="0"/>
              <a:t>Flash Cut</a:t>
            </a:r>
            <a:r>
              <a:rPr lang="en-US" sz="1600" dirty="0"/>
              <a:t> approach except that two sites will be merged and a single site will </a:t>
            </a:r>
            <a:r>
              <a:rPr lang="en-US" sz="1600" dirty="0" smtClean="0"/>
              <a:t>evolve : </a:t>
            </a:r>
          </a:p>
          <a:p>
            <a:pPr marL="342900" indent="-342900">
              <a:spcBef>
                <a:spcPts val="300"/>
              </a:spcBef>
              <a:buFont typeface="+mj-lt"/>
              <a:buAutoNum type="alphaLcParenR"/>
            </a:pPr>
            <a:r>
              <a:rPr lang="en-US" sz="1600" dirty="0" smtClean="0"/>
              <a:t>Upgrade all nodes to Connection 10.0(1)</a:t>
            </a:r>
          </a:p>
          <a:p>
            <a:pPr marL="342900" lvl="0" indent="-342900">
              <a:spcBef>
                <a:spcPts val="300"/>
              </a:spcBef>
              <a:buFont typeface="+mj-lt"/>
              <a:buAutoNum type="alphaLcParenR"/>
            </a:pPr>
            <a:r>
              <a:rPr lang="en-US" sz="1600" dirty="0" smtClean="0"/>
              <a:t>Take backup of Public DL and private DL membership. Before taking the backup make sure that services such as CuReplicator and SMTP server are running on all the Intra locations and all the nodes are in sync with each other. Also make sure that Intersite locations are in sync with each other. </a:t>
            </a:r>
          </a:p>
          <a:p>
            <a:pPr marL="342900" indent="-342900">
              <a:spcBef>
                <a:spcPts val="300"/>
              </a:spcBef>
              <a:buFont typeface="+mj-lt"/>
              <a:buAutoNum type="alphaLcParenR"/>
            </a:pPr>
            <a:r>
              <a:rPr lang="en-US" sz="1600" dirty="0" smtClean="0"/>
              <a:t>This is required to make sure that the backup is correct.</a:t>
            </a:r>
          </a:p>
          <a:p>
            <a:pPr marL="342900" lvl="0" indent="-342900">
              <a:spcBef>
                <a:spcPts val="300"/>
              </a:spcBef>
              <a:buFont typeface="+mj-lt"/>
              <a:buAutoNum type="alphaLcParenR"/>
            </a:pPr>
            <a:r>
              <a:rPr lang="en-US" sz="1600" dirty="0" smtClean="0"/>
              <a:t>Un-join the CCI network. </a:t>
            </a:r>
          </a:p>
          <a:p>
            <a:pPr marL="342900" lvl="0" indent="-342900">
              <a:spcBef>
                <a:spcPts val="300"/>
              </a:spcBef>
              <a:buFont typeface="+mj-lt"/>
              <a:buAutoNum type="alphaLcParenR"/>
            </a:pPr>
            <a:r>
              <a:rPr lang="en-US" sz="1600" dirty="0" smtClean="0"/>
              <a:t>Un-join the Digital networks.</a:t>
            </a:r>
          </a:p>
          <a:p>
            <a:pPr marL="342900" lvl="0" indent="-342900">
              <a:spcBef>
                <a:spcPts val="300"/>
              </a:spcBef>
              <a:buFont typeface="+mj-lt"/>
              <a:buAutoNum type="alphaLcParenR"/>
            </a:pPr>
            <a:r>
              <a:rPr lang="en-US" sz="1600" dirty="0" smtClean="0"/>
              <a:t>Add the locations as per the defined network topology</a:t>
            </a:r>
          </a:p>
          <a:p>
            <a:pPr marL="342900" indent="-342900">
              <a:spcBef>
                <a:spcPts val="300"/>
              </a:spcBef>
              <a:buFont typeface="+mj-lt"/>
              <a:buAutoNum type="alphaLcParenR"/>
            </a:pPr>
            <a:r>
              <a:rPr lang="en-US" sz="1600" dirty="0" smtClean="0"/>
              <a:t>Make sure that each node is in sync i.e. </a:t>
            </a:r>
          </a:p>
          <a:p>
            <a:pPr marL="577850" lvl="1" indent="-400050">
              <a:spcBef>
                <a:spcPts val="300"/>
              </a:spcBef>
              <a:buFont typeface="+mj-lt"/>
              <a:buAutoNum type="romanLcPeriod"/>
            </a:pPr>
            <a:r>
              <a:rPr lang="en-US" sz="1600" dirty="0" smtClean="0"/>
              <a:t>On clicking (CUCA -&gt; Networking -&gt; Locations menu) contains all added locations.</a:t>
            </a:r>
          </a:p>
          <a:p>
            <a:pPr marL="577850" lvl="1" indent="-400050">
              <a:spcBef>
                <a:spcPts val="300"/>
              </a:spcBef>
              <a:buFont typeface="+mj-lt"/>
              <a:buAutoNum type="romanLcPeriod"/>
            </a:pPr>
            <a:r>
              <a:rPr lang="en-US" sz="1600" dirty="0" smtClean="0"/>
              <a:t>Networking -&gt; HTTPS  Locations contains the directly connected locations and Synchronization status is “Sync” rather than “Syncing” </a:t>
            </a:r>
          </a:p>
          <a:p>
            <a:pPr marL="577850" lvl="1" indent="-400050">
              <a:spcBef>
                <a:spcPts val="300"/>
              </a:spcBef>
              <a:buFont typeface="+mj-lt"/>
              <a:buAutoNum type="romanLcPeriod"/>
            </a:pPr>
            <a:r>
              <a:rPr lang="en-US" sz="1600" dirty="0" smtClean="0"/>
              <a:t>Send a dummy message to all location to make sure that network is properly added.</a:t>
            </a:r>
          </a:p>
          <a:p>
            <a:pPr marL="577850" lvl="1" indent="-400050">
              <a:spcBef>
                <a:spcPts val="300"/>
              </a:spcBef>
              <a:buFont typeface="+mj-lt"/>
              <a:buAutoNum type="romanLcPeriod"/>
            </a:pPr>
            <a:r>
              <a:rPr lang="en-US" sz="1600" dirty="0" smtClean="0"/>
              <a:t>Create a dummy user and synchronize the locations to make sure that directory synchronization is working correctly.</a:t>
            </a:r>
          </a:p>
          <a:p>
            <a:pPr marL="342900" indent="-342900">
              <a:spcBef>
                <a:spcPts val="300"/>
              </a:spcBef>
              <a:buFont typeface="+mj-lt"/>
              <a:buAutoNum type="alphaLcParenR"/>
            </a:pPr>
            <a:r>
              <a:rPr lang="en-US" sz="1600" dirty="0" smtClean="0"/>
              <a:t>Once the Network is UP and synchronized. Restore the DL membership information</a:t>
            </a:r>
          </a:p>
          <a:p>
            <a:pPr marL="0" indent="0" fontAlgn="auto">
              <a:spcAft>
                <a:spcPts val="0"/>
              </a:spcAft>
              <a:buClr>
                <a:schemeClr val="tx2"/>
              </a:buClr>
              <a:buFont typeface="Arial" charset="0"/>
              <a:buNone/>
              <a:defRPr/>
            </a:pPr>
            <a:endParaRPr lang="en-US" sz="1600" dirty="0" smtClean="0"/>
          </a:p>
          <a:p>
            <a:pPr marL="0" indent="0" fontAlgn="auto">
              <a:spcAft>
                <a:spcPts val="0"/>
              </a:spcAft>
              <a:buClr>
                <a:schemeClr val="accent3"/>
              </a:buClr>
              <a:buFont typeface="Arial" charset="0"/>
              <a:buNone/>
              <a:defRPr/>
            </a:pPr>
            <a:endParaRPr lang="en-US" sz="1600" dirty="0" smtClean="0"/>
          </a:p>
          <a:p>
            <a:pPr marL="0" indent="0" fontAlgn="auto">
              <a:spcAft>
                <a:spcPts val="0"/>
              </a:spcAft>
              <a:buClr>
                <a:schemeClr val="accent3"/>
              </a:buClr>
              <a:buFont typeface="Arial" charset="0"/>
              <a:buNone/>
              <a:defRPr/>
            </a:pPr>
            <a:endParaRPr lang="en-US" sz="1600" dirty="0" smtClean="0"/>
          </a:p>
          <a:p>
            <a:pPr marL="0" indent="0" fontAlgn="auto">
              <a:spcAft>
                <a:spcPts val="0"/>
              </a:spcAft>
              <a:buClr>
                <a:schemeClr val="accent3"/>
              </a:buClr>
              <a:buFont typeface="Arial" charset="0"/>
              <a:buNone/>
              <a:defRPr/>
            </a:pPr>
            <a:endParaRPr lang="en-US" sz="1600" dirty="0" smtClean="0"/>
          </a:p>
          <a:p>
            <a:pPr marL="0" indent="0" fontAlgn="auto">
              <a:spcAft>
                <a:spcPts val="0"/>
              </a:spcAft>
              <a:buClr>
                <a:schemeClr val="accent3"/>
              </a:buClr>
              <a:buFont typeface="Arial" charset="0"/>
              <a:buNone/>
              <a:defRPr/>
            </a:pPr>
            <a:endParaRPr lang="en-US" sz="1600" dirty="0" smtClean="0"/>
          </a:p>
          <a:p>
            <a:pPr marL="0" indent="0" fontAlgn="auto">
              <a:spcAft>
                <a:spcPts val="0"/>
              </a:spcAft>
              <a:buClr>
                <a:schemeClr val="accent3"/>
              </a:buClr>
              <a:buFont typeface="Arial" charset="0"/>
              <a:buNone/>
              <a:defRPr/>
            </a:pPr>
            <a:endParaRPr lang="en-US" sz="1600" dirty="0" smtClean="0"/>
          </a:p>
          <a:p>
            <a:pPr marL="0" indent="0" fontAlgn="auto">
              <a:spcAft>
                <a:spcPts val="0"/>
              </a:spcAft>
              <a:buClr>
                <a:schemeClr val="accent3"/>
              </a:buClr>
              <a:buFont typeface="Arial" charset="0"/>
              <a:buNone/>
              <a:defRPr/>
            </a:pPr>
            <a:endParaRPr lang="en-US" sz="1600" dirty="0" smtClean="0"/>
          </a:p>
          <a:p>
            <a:pPr marL="0" indent="0" fontAlgn="auto">
              <a:spcAft>
                <a:spcPts val="0"/>
              </a:spcAft>
              <a:buClr>
                <a:schemeClr val="accent3"/>
              </a:buClr>
              <a:buFont typeface="Arial" charset="0"/>
              <a:buNone/>
              <a:defRPr/>
            </a:pPr>
            <a:endParaRPr lang="en-US" sz="1600" dirty="0" smtClean="0"/>
          </a:p>
        </p:txBody>
      </p:sp>
      <p:sp>
        <p:nvSpPr>
          <p:cNvPr id="8" name="Title 3"/>
          <p:cNvSpPr txBox="1">
            <a:spLocks/>
          </p:cNvSpPr>
          <p:nvPr/>
        </p:nvSpPr>
        <p:spPr>
          <a:xfrm>
            <a:off x="278188" y="-121042"/>
            <a:ext cx="8637212"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Migrating CCI Network to HTTP(S) Networking </a:t>
            </a:r>
            <a:endParaRPr sz="2800" dirty="0"/>
          </a:p>
        </p:txBody>
      </p:sp>
    </p:spTree>
    <p:extLst>
      <p:ext uri="{BB962C8B-B14F-4D97-AF65-F5344CB8AC3E}">
        <p14:creationId xmlns:p14="http://schemas.microsoft.com/office/powerpoint/2010/main" val="297970871"/>
      </p:ext>
    </p:extLst>
  </p:cSld>
  <p:clrMapOvr>
    <a:masterClrMapping/>
  </p:clrMapOvr>
  <p:transition>
    <p:wipe dir="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2882" name="Straight Connector 38"/>
          <p:cNvCxnSpPr>
            <a:cxnSpLocks noChangeShapeType="1"/>
          </p:cNvCxnSpPr>
          <p:nvPr/>
        </p:nvCxnSpPr>
        <p:spPr bwMode="auto">
          <a:xfrm>
            <a:off x="5695723" y="5334000"/>
            <a:ext cx="1314677" cy="1143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7" name="Content Placeholder 2"/>
          <p:cNvSpPr>
            <a:spLocks noGrp="1"/>
          </p:cNvSpPr>
          <p:nvPr>
            <p:ph idx="1"/>
          </p:nvPr>
        </p:nvSpPr>
        <p:spPr>
          <a:xfrm>
            <a:off x="381000" y="609600"/>
            <a:ext cx="8458200" cy="5715000"/>
          </a:xfrm>
        </p:spPr>
        <p:txBody>
          <a:bodyPr>
            <a:normAutofit/>
          </a:bodyPr>
          <a:lstStyle/>
          <a:p>
            <a:pPr marL="0" indent="0" fontAlgn="auto">
              <a:spcAft>
                <a:spcPts val="0"/>
              </a:spcAft>
              <a:buClr>
                <a:schemeClr val="tx2"/>
              </a:buClr>
              <a:buFont typeface="Arial" charset="0"/>
              <a:buNone/>
              <a:defRPr/>
            </a:pPr>
            <a:endParaRPr sz="1800" dirty="0"/>
          </a:p>
          <a:p>
            <a:pPr marL="0" indent="0" fontAlgn="auto">
              <a:spcAft>
                <a:spcPts val="0"/>
              </a:spcAft>
              <a:buClr>
                <a:schemeClr val="tx2"/>
              </a:buClr>
              <a:buFont typeface="Arial" charset="0"/>
              <a:buNone/>
              <a:defRPr/>
            </a:pPr>
            <a:endParaRPr sz="1800" dirty="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p:txBody>
      </p:sp>
      <p:sp>
        <p:nvSpPr>
          <p:cNvPr id="8" name="Title 3"/>
          <p:cNvSpPr txBox="1">
            <a:spLocks/>
          </p:cNvSpPr>
          <p:nvPr/>
        </p:nvSpPr>
        <p:spPr>
          <a:xfrm>
            <a:off x="228600" y="76200"/>
            <a:ext cx="8762999" cy="730642"/>
          </a:xfrm>
          <a:prstGeom prst="rect">
            <a:avLst/>
          </a:prstGeom>
        </p:spPr>
        <p:txBody>
          <a:bodyPr lIns="82296" rIns="82296" anchor="b">
            <a:normAutofit lnSpcReduction="10000"/>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algn="ctr" fontAlgn="auto">
              <a:spcAft>
                <a:spcPts val="0"/>
              </a:spcAft>
              <a:defRPr/>
            </a:pPr>
            <a:r>
              <a:rPr lang="en-US" sz="2800" dirty="0" smtClean="0"/>
              <a:t>Example : Migrating </a:t>
            </a:r>
            <a:r>
              <a:rPr lang="en-US" sz="2800" dirty="0"/>
              <a:t>CCI Network to HTTP(S) </a:t>
            </a:r>
            <a:r>
              <a:rPr lang="en-US" sz="2800" dirty="0" smtClean="0"/>
              <a:t>Networking using </a:t>
            </a:r>
            <a:r>
              <a:rPr lang="en-US" sz="2800" i="1" dirty="0" smtClean="0"/>
              <a:t>Manual Flash Cut </a:t>
            </a:r>
            <a:r>
              <a:rPr lang="en-US" sz="2800" dirty="0" smtClean="0"/>
              <a:t>approach</a:t>
            </a:r>
            <a:endParaRPr lang="en-US" sz="2800" dirty="0"/>
          </a:p>
        </p:txBody>
      </p:sp>
      <p:grpSp>
        <p:nvGrpSpPr>
          <p:cNvPr id="9" name="Group 8"/>
          <p:cNvGrpSpPr/>
          <p:nvPr/>
        </p:nvGrpSpPr>
        <p:grpSpPr>
          <a:xfrm>
            <a:off x="1600200" y="990600"/>
            <a:ext cx="5617434" cy="1240726"/>
            <a:chOff x="1371600" y="1143000"/>
            <a:chExt cx="5587143" cy="1419386"/>
          </a:xfrm>
        </p:grpSpPr>
        <p:grpSp>
          <p:nvGrpSpPr>
            <p:cNvPr id="10" name="Group 9"/>
            <p:cNvGrpSpPr/>
            <p:nvPr/>
          </p:nvGrpSpPr>
          <p:grpSpPr>
            <a:xfrm>
              <a:off x="1371600" y="1143000"/>
              <a:ext cx="1929543" cy="1419386"/>
              <a:chOff x="693584" y="1600200"/>
              <a:chExt cx="1929543" cy="1419386"/>
            </a:xfrm>
          </p:grpSpPr>
          <p:sp>
            <p:nvSpPr>
              <p:cNvPr id="28" name="Oval 27"/>
              <p:cNvSpPr/>
              <p:nvPr/>
            </p:nvSpPr>
            <p:spPr>
              <a:xfrm>
                <a:off x="1561803" y="1600200"/>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9" name="Oval 28"/>
              <p:cNvSpPr/>
              <p:nvPr/>
            </p:nvSpPr>
            <p:spPr>
              <a:xfrm>
                <a:off x="2438400" y="2286000"/>
                <a:ext cx="184727" cy="200186"/>
              </a:xfrm>
              <a:prstGeom prst="ellipse">
                <a:avLst/>
              </a:prstGeom>
              <a:solidFill>
                <a:schemeClr val="accent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30" name="Straight Connector 29"/>
              <p:cNvCxnSpPr>
                <a:endCxn id="35" idx="6"/>
              </p:cNvCxnSpPr>
              <p:nvPr/>
            </p:nvCxnSpPr>
            <p:spPr>
              <a:xfrm rot="5400000">
                <a:off x="2131693" y="2520421"/>
                <a:ext cx="433307" cy="364837"/>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693584" y="2251517"/>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32" name="Straight Connector 31"/>
              <p:cNvCxnSpPr>
                <a:stCxn id="30" idx="3"/>
                <a:endCxn id="34" idx="2"/>
              </p:cNvCxnSpPr>
              <p:nvPr/>
            </p:nvCxnSpPr>
            <p:spPr>
              <a:xfrm rot="16200000" flipH="1">
                <a:off x="683265" y="2459757"/>
                <a:ext cx="497107" cy="422363"/>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30" idx="7"/>
              </p:cNvCxnSpPr>
              <p:nvPr/>
            </p:nvCxnSpPr>
            <p:spPr>
              <a:xfrm flipH="1">
                <a:off x="851258" y="1700293"/>
                <a:ext cx="710545" cy="580541"/>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746530" y="1700293"/>
                <a:ext cx="718923" cy="615024"/>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1143000" y="2819400"/>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6" name="Oval 35"/>
              <p:cNvSpPr/>
              <p:nvPr/>
            </p:nvSpPr>
            <p:spPr>
              <a:xfrm>
                <a:off x="1981200" y="2819400"/>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37" name="Straight Connector 36"/>
              <p:cNvCxnSpPr>
                <a:stCxn id="35" idx="3"/>
                <a:endCxn id="34" idx="5"/>
              </p:cNvCxnSpPr>
              <p:nvPr/>
            </p:nvCxnSpPr>
            <p:spPr>
              <a:xfrm rot="5400000">
                <a:off x="1654464" y="2636480"/>
                <a:ext cx="1588" cy="70757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35" idx="1"/>
              </p:cNvCxnSpPr>
              <p:nvPr/>
            </p:nvCxnSpPr>
            <p:spPr>
              <a:xfrm rot="16200000" flipH="1">
                <a:off x="1325041" y="2165505"/>
                <a:ext cx="1077648" cy="288776"/>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30" idx="6"/>
              </p:cNvCxnSpPr>
              <p:nvPr/>
            </p:nvCxnSpPr>
            <p:spPr>
              <a:xfrm rot="10800000">
                <a:off x="878312" y="2351611"/>
                <a:ext cx="1560089" cy="34483"/>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34" idx="7"/>
              </p:cNvCxnSpPr>
              <p:nvPr/>
            </p:nvCxnSpPr>
            <p:spPr>
              <a:xfrm rot="5400000">
                <a:off x="905941" y="2165802"/>
                <a:ext cx="1077648" cy="288182"/>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5" idx="0"/>
                <a:endCxn id="30" idx="5"/>
              </p:cNvCxnSpPr>
              <p:nvPr/>
            </p:nvCxnSpPr>
            <p:spPr>
              <a:xfrm rot="16200000" flipV="1">
                <a:off x="1263904" y="2009740"/>
                <a:ext cx="397014" cy="1222306"/>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34" idx="7"/>
              </p:cNvCxnSpPr>
              <p:nvPr/>
            </p:nvCxnSpPr>
            <p:spPr>
              <a:xfrm rot="10800000" flipV="1">
                <a:off x="1300674" y="2386093"/>
                <a:ext cx="1137726" cy="462624"/>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5029200" y="1143000"/>
              <a:ext cx="1929543" cy="1419386"/>
              <a:chOff x="693584" y="1600200"/>
              <a:chExt cx="1929543" cy="1419386"/>
            </a:xfrm>
          </p:grpSpPr>
          <p:sp>
            <p:nvSpPr>
              <p:cNvPr id="13" name="Oval 12"/>
              <p:cNvSpPr/>
              <p:nvPr/>
            </p:nvSpPr>
            <p:spPr>
              <a:xfrm>
                <a:off x="1561803" y="1600200"/>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 name="Oval 13"/>
              <p:cNvSpPr/>
              <p:nvPr/>
            </p:nvSpPr>
            <p:spPr>
              <a:xfrm>
                <a:off x="2438400" y="2286000"/>
                <a:ext cx="184727" cy="200186"/>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15" name="Straight Connector 14"/>
              <p:cNvCxnSpPr>
                <a:stCxn id="14" idx="4"/>
                <a:endCxn id="21" idx="6"/>
              </p:cNvCxnSpPr>
              <p:nvPr/>
            </p:nvCxnSpPr>
            <p:spPr>
              <a:xfrm rot="5400000">
                <a:off x="2131693" y="2520421"/>
                <a:ext cx="433307" cy="364837"/>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93584" y="2251517"/>
                <a:ext cx="184727" cy="200186"/>
              </a:xfrm>
              <a:prstGeom prst="ellipse">
                <a:avLst/>
              </a:prstGeom>
              <a:solidFill>
                <a:schemeClr val="accent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17" name="Straight Connector 16"/>
              <p:cNvCxnSpPr>
                <a:stCxn id="16" idx="3"/>
                <a:endCxn id="20" idx="2"/>
              </p:cNvCxnSpPr>
              <p:nvPr/>
            </p:nvCxnSpPr>
            <p:spPr>
              <a:xfrm rot="16200000" flipH="1">
                <a:off x="683265" y="2459757"/>
                <a:ext cx="497107" cy="422363"/>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3" idx="2"/>
                <a:endCxn id="16" idx="7"/>
              </p:cNvCxnSpPr>
              <p:nvPr/>
            </p:nvCxnSpPr>
            <p:spPr>
              <a:xfrm flipH="1">
                <a:off x="851258" y="1700293"/>
                <a:ext cx="710545" cy="580541"/>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3" idx="6"/>
                <a:endCxn id="14" idx="1"/>
              </p:cNvCxnSpPr>
              <p:nvPr/>
            </p:nvCxnSpPr>
            <p:spPr>
              <a:xfrm>
                <a:off x="1746530" y="1700293"/>
                <a:ext cx="718923" cy="615024"/>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143000" y="2819400"/>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1" name="Oval 20"/>
              <p:cNvSpPr/>
              <p:nvPr/>
            </p:nvSpPr>
            <p:spPr>
              <a:xfrm>
                <a:off x="1981200" y="2819400"/>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22" name="Straight Connector 21"/>
              <p:cNvCxnSpPr>
                <a:stCxn id="21" idx="3"/>
                <a:endCxn id="20" idx="5"/>
              </p:cNvCxnSpPr>
              <p:nvPr/>
            </p:nvCxnSpPr>
            <p:spPr>
              <a:xfrm rot="5400000">
                <a:off x="1654464" y="2636480"/>
                <a:ext cx="1588" cy="70757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3" idx="5"/>
                <a:endCxn id="21" idx="1"/>
              </p:cNvCxnSpPr>
              <p:nvPr/>
            </p:nvCxnSpPr>
            <p:spPr>
              <a:xfrm rot="16200000" flipH="1">
                <a:off x="1325041" y="2165505"/>
                <a:ext cx="1077648" cy="288776"/>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4" idx="2"/>
                <a:endCxn id="16" idx="6"/>
              </p:cNvCxnSpPr>
              <p:nvPr/>
            </p:nvCxnSpPr>
            <p:spPr>
              <a:xfrm rot="10800000">
                <a:off x="878312" y="2351611"/>
                <a:ext cx="1560089" cy="34483"/>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3" idx="3"/>
                <a:endCxn id="20" idx="7"/>
              </p:cNvCxnSpPr>
              <p:nvPr/>
            </p:nvCxnSpPr>
            <p:spPr>
              <a:xfrm rot="5400000">
                <a:off x="905941" y="2165802"/>
                <a:ext cx="1077648" cy="288182"/>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1" idx="0"/>
                <a:endCxn id="16" idx="5"/>
              </p:cNvCxnSpPr>
              <p:nvPr/>
            </p:nvCxnSpPr>
            <p:spPr>
              <a:xfrm rot="16200000" flipV="1">
                <a:off x="1263904" y="2009740"/>
                <a:ext cx="397014" cy="1222306"/>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4" idx="2"/>
                <a:endCxn id="20" idx="7"/>
              </p:cNvCxnSpPr>
              <p:nvPr/>
            </p:nvCxnSpPr>
            <p:spPr>
              <a:xfrm rot="10800000" flipV="1">
                <a:off x="1300674" y="2386093"/>
                <a:ext cx="1137726" cy="462624"/>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p:cNvCxnSpPr>
              <a:endCxn id="16" idx="2"/>
            </p:cNvCxnSpPr>
            <p:nvPr/>
          </p:nvCxnSpPr>
          <p:spPr>
            <a:xfrm flipV="1">
              <a:off x="3301143" y="1894410"/>
              <a:ext cx="1728057" cy="34483"/>
            </a:xfrm>
            <a:prstGeom prst="line">
              <a:avLst/>
            </a:prstGeom>
            <a:ln w="38100" cmpd="sng">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1447800" y="2612326"/>
            <a:ext cx="5761653" cy="1272580"/>
            <a:chOff x="1778428" y="2719307"/>
            <a:chExt cx="5587143" cy="1419386"/>
          </a:xfrm>
        </p:grpSpPr>
        <p:sp>
          <p:nvSpPr>
            <p:cNvPr id="44" name="Oval 43"/>
            <p:cNvSpPr/>
            <p:nvPr/>
          </p:nvSpPr>
          <p:spPr>
            <a:xfrm>
              <a:off x="2646647" y="2719307"/>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5" name="Oval 44"/>
            <p:cNvSpPr/>
            <p:nvPr/>
          </p:nvSpPr>
          <p:spPr>
            <a:xfrm>
              <a:off x="3523244" y="3405107"/>
              <a:ext cx="184727" cy="200186"/>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6" name="Straight Connector 45"/>
            <p:cNvCxnSpPr>
              <a:endCxn id="51" idx="6"/>
            </p:cNvCxnSpPr>
            <p:nvPr/>
          </p:nvCxnSpPr>
          <p:spPr>
            <a:xfrm rot="5400000">
              <a:off x="3216537" y="3639528"/>
              <a:ext cx="433307" cy="364837"/>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1778428" y="3370624"/>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8" name="Straight Connector 47"/>
            <p:cNvCxnSpPr>
              <a:stCxn id="46" idx="3"/>
              <a:endCxn id="50" idx="2"/>
            </p:cNvCxnSpPr>
            <p:nvPr/>
          </p:nvCxnSpPr>
          <p:spPr>
            <a:xfrm rot="16200000" flipH="1">
              <a:off x="1768109" y="3578864"/>
              <a:ext cx="497107" cy="422363"/>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46" idx="7"/>
            </p:cNvCxnSpPr>
            <p:nvPr/>
          </p:nvCxnSpPr>
          <p:spPr>
            <a:xfrm flipH="1">
              <a:off x="1936102" y="2819400"/>
              <a:ext cx="710545" cy="580541"/>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831374" y="2819400"/>
              <a:ext cx="718923" cy="615024"/>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2227844" y="3938507"/>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2" name="Oval 51"/>
            <p:cNvSpPr/>
            <p:nvPr/>
          </p:nvSpPr>
          <p:spPr>
            <a:xfrm>
              <a:off x="3066044" y="3938507"/>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53" name="Straight Connector 52"/>
            <p:cNvCxnSpPr>
              <a:stCxn id="51" idx="3"/>
              <a:endCxn id="50" idx="5"/>
            </p:cNvCxnSpPr>
            <p:nvPr/>
          </p:nvCxnSpPr>
          <p:spPr>
            <a:xfrm rot="5400000">
              <a:off x="2739308" y="3755587"/>
              <a:ext cx="1588" cy="70757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51" idx="1"/>
            </p:cNvCxnSpPr>
            <p:nvPr/>
          </p:nvCxnSpPr>
          <p:spPr>
            <a:xfrm rot="16200000" flipH="1">
              <a:off x="2409885" y="3284612"/>
              <a:ext cx="1077648" cy="288776"/>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46" idx="6"/>
            </p:cNvCxnSpPr>
            <p:nvPr/>
          </p:nvCxnSpPr>
          <p:spPr>
            <a:xfrm rot="10800000">
              <a:off x="1963156" y="3470718"/>
              <a:ext cx="1560089" cy="34483"/>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50" idx="7"/>
            </p:cNvCxnSpPr>
            <p:nvPr/>
          </p:nvCxnSpPr>
          <p:spPr>
            <a:xfrm rot="5400000">
              <a:off x="1990785" y="3284909"/>
              <a:ext cx="1077648" cy="288182"/>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51" idx="0"/>
              <a:endCxn id="46" idx="5"/>
            </p:cNvCxnSpPr>
            <p:nvPr/>
          </p:nvCxnSpPr>
          <p:spPr>
            <a:xfrm rot="16200000" flipV="1">
              <a:off x="2348748" y="3128847"/>
              <a:ext cx="397014" cy="1222306"/>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50" idx="7"/>
            </p:cNvCxnSpPr>
            <p:nvPr/>
          </p:nvCxnSpPr>
          <p:spPr>
            <a:xfrm rot="10800000" flipV="1">
              <a:off x="2385518" y="3505200"/>
              <a:ext cx="1137726" cy="462624"/>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5436028" y="2719307"/>
              <a:ext cx="1929543" cy="1419386"/>
              <a:chOff x="693584" y="1600200"/>
              <a:chExt cx="1929543" cy="1419386"/>
            </a:xfrm>
          </p:grpSpPr>
          <p:sp>
            <p:nvSpPr>
              <p:cNvPr id="60" name="Oval 59"/>
              <p:cNvSpPr/>
              <p:nvPr/>
            </p:nvSpPr>
            <p:spPr>
              <a:xfrm>
                <a:off x="1561803" y="1600200"/>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1" name="Oval 60"/>
              <p:cNvSpPr/>
              <p:nvPr/>
            </p:nvSpPr>
            <p:spPr>
              <a:xfrm>
                <a:off x="2438400" y="2286000"/>
                <a:ext cx="184727" cy="200186"/>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62" name="Straight Connector 61"/>
              <p:cNvCxnSpPr>
                <a:stCxn id="61" idx="4"/>
                <a:endCxn id="68" idx="6"/>
              </p:cNvCxnSpPr>
              <p:nvPr/>
            </p:nvCxnSpPr>
            <p:spPr>
              <a:xfrm rot="5400000">
                <a:off x="2131693" y="2520421"/>
                <a:ext cx="433307" cy="364837"/>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693584" y="2251517"/>
                <a:ext cx="184727" cy="200186"/>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64" name="Straight Connector 63"/>
              <p:cNvCxnSpPr>
                <a:stCxn id="63" idx="3"/>
                <a:endCxn id="67" idx="2"/>
              </p:cNvCxnSpPr>
              <p:nvPr/>
            </p:nvCxnSpPr>
            <p:spPr>
              <a:xfrm rot="16200000" flipH="1">
                <a:off x="683265" y="2459757"/>
                <a:ext cx="497107" cy="422363"/>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0" idx="2"/>
                <a:endCxn id="63" idx="7"/>
              </p:cNvCxnSpPr>
              <p:nvPr/>
            </p:nvCxnSpPr>
            <p:spPr>
              <a:xfrm flipH="1">
                <a:off x="851258" y="1700293"/>
                <a:ext cx="710545" cy="580541"/>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60" idx="6"/>
                <a:endCxn id="61" idx="1"/>
              </p:cNvCxnSpPr>
              <p:nvPr/>
            </p:nvCxnSpPr>
            <p:spPr>
              <a:xfrm>
                <a:off x="1746530" y="1700293"/>
                <a:ext cx="718923" cy="615024"/>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1143000" y="2819400"/>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8" name="Oval 67"/>
              <p:cNvSpPr/>
              <p:nvPr/>
            </p:nvSpPr>
            <p:spPr>
              <a:xfrm>
                <a:off x="1981200" y="2819400"/>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69" name="Straight Connector 68"/>
              <p:cNvCxnSpPr>
                <a:stCxn id="68" idx="3"/>
                <a:endCxn id="67" idx="5"/>
              </p:cNvCxnSpPr>
              <p:nvPr/>
            </p:nvCxnSpPr>
            <p:spPr>
              <a:xfrm rot="5400000">
                <a:off x="1654464" y="2636480"/>
                <a:ext cx="1588" cy="70757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0" idx="5"/>
                <a:endCxn id="68" idx="1"/>
              </p:cNvCxnSpPr>
              <p:nvPr/>
            </p:nvCxnSpPr>
            <p:spPr>
              <a:xfrm rot="16200000" flipH="1">
                <a:off x="1325041" y="2165505"/>
                <a:ext cx="1077648" cy="288776"/>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1" idx="2"/>
                <a:endCxn id="63" idx="6"/>
              </p:cNvCxnSpPr>
              <p:nvPr/>
            </p:nvCxnSpPr>
            <p:spPr>
              <a:xfrm rot="10800000">
                <a:off x="878312" y="2351611"/>
                <a:ext cx="1560089" cy="34483"/>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60" idx="3"/>
                <a:endCxn id="67" idx="7"/>
              </p:cNvCxnSpPr>
              <p:nvPr/>
            </p:nvCxnSpPr>
            <p:spPr>
              <a:xfrm rot="5400000">
                <a:off x="905941" y="2165802"/>
                <a:ext cx="1077648" cy="288182"/>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8" idx="0"/>
                <a:endCxn id="63" idx="5"/>
              </p:cNvCxnSpPr>
              <p:nvPr/>
            </p:nvCxnSpPr>
            <p:spPr>
              <a:xfrm rot="16200000" flipV="1">
                <a:off x="1263904" y="2009740"/>
                <a:ext cx="397014" cy="1222306"/>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61" idx="2"/>
                <a:endCxn id="67" idx="7"/>
              </p:cNvCxnSpPr>
              <p:nvPr/>
            </p:nvCxnSpPr>
            <p:spPr>
              <a:xfrm rot="10800000" flipV="1">
                <a:off x="1300674" y="2386093"/>
                <a:ext cx="1137726" cy="462624"/>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75" name="Group 74"/>
          <p:cNvGrpSpPr/>
          <p:nvPr/>
        </p:nvGrpSpPr>
        <p:grpSpPr>
          <a:xfrm>
            <a:off x="3226513" y="4817773"/>
            <a:ext cx="2488487" cy="1399024"/>
            <a:chOff x="471912" y="269244"/>
            <a:chExt cx="2461117" cy="1630807"/>
          </a:xfrm>
        </p:grpSpPr>
        <p:grpSp>
          <p:nvGrpSpPr>
            <p:cNvPr id="76" name="Group 75"/>
            <p:cNvGrpSpPr/>
            <p:nvPr/>
          </p:nvGrpSpPr>
          <p:grpSpPr>
            <a:xfrm>
              <a:off x="1345706" y="1199399"/>
              <a:ext cx="628072" cy="700652"/>
              <a:chOff x="3399290" y="2650039"/>
              <a:chExt cx="628072" cy="700652"/>
            </a:xfrm>
          </p:grpSpPr>
          <p:sp>
            <p:nvSpPr>
              <p:cNvPr id="93" name="Oval 92"/>
              <p:cNvSpPr/>
              <p:nvPr/>
            </p:nvSpPr>
            <p:spPr>
              <a:xfrm>
                <a:off x="3399290" y="3150505"/>
                <a:ext cx="184727" cy="200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dirty="0"/>
              </a:p>
            </p:txBody>
          </p:sp>
          <p:sp>
            <p:nvSpPr>
              <p:cNvPr id="94" name="Oval 93"/>
              <p:cNvSpPr/>
              <p:nvPr/>
            </p:nvSpPr>
            <p:spPr>
              <a:xfrm>
                <a:off x="3842635" y="3150505"/>
                <a:ext cx="184727" cy="200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dirty="0"/>
              </a:p>
            </p:txBody>
          </p:sp>
          <p:sp>
            <p:nvSpPr>
              <p:cNvPr id="95" name="Oval 94"/>
              <p:cNvSpPr/>
              <p:nvPr/>
            </p:nvSpPr>
            <p:spPr>
              <a:xfrm>
                <a:off x="3620962" y="2650039"/>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dirty="0"/>
              </a:p>
            </p:txBody>
          </p:sp>
          <p:cxnSp>
            <p:nvCxnSpPr>
              <p:cNvPr id="96" name="Straight Connector 95"/>
              <p:cNvCxnSpPr>
                <a:stCxn id="95" idx="3"/>
                <a:endCxn id="93" idx="0"/>
              </p:cNvCxnSpPr>
              <p:nvPr/>
            </p:nvCxnSpPr>
            <p:spPr>
              <a:xfrm flipH="1">
                <a:off x="3491653" y="2820909"/>
                <a:ext cx="156362" cy="329596"/>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95" idx="5"/>
                <a:endCxn id="94" idx="0"/>
              </p:cNvCxnSpPr>
              <p:nvPr/>
            </p:nvCxnSpPr>
            <p:spPr>
              <a:xfrm>
                <a:off x="3778637" y="2820909"/>
                <a:ext cx="156362" cy="329596"/>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2304957" y="909840"/>
              <a:ext cx="628072" cy="700652"/>
              <a:chOff x="4797642" y="2200331"/>
              <a:chExt cx="628072" cy="700652"/>
            </a:xfrm>
          </p:grpSpPr>
          <p:sp>
            <p:nvSpPr>
              <p:cNvPr id="88" name="Oval 87"/>
              <p:cNvSpPr/>
              <p:nvPr/>
            </p:nvSpPr>
            <p:spPr>
              <a:xfrm>
                <a:off x="4797642" y="2700797"/>
                <a:ext cx="184727" cy="200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dirty="0"/>
              </a:p>
            </p:txBody>
          </p:sp>
          <p:sp>
            <p:nvSpPr>
              <p:cNvPr id="89" name="Oval 88"/>
              <p:cNvSpPr/>
              <p:nvPr/>
            </p:nvSpPr>
            <p:spPr>
              <a:xfrm>
                <a:off x="5240987" y="2700797"/>
                <a:ext cx="184727" cy="200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dirty="0"/>
              </a:p>
            </p:txBody>
          </p:sp>
          <p:sp>
            <p:nvSpPr>
              <p:cNvPr id="90" name="Oval 89"/>
              <p:cNvSpPr/>
              <p:nvPr/>
            </p:nvSpPr>
            <p:spPr>
              <a:xfrm>
                <a:off x="5019314" y="2200331"/>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dirty="0"/>
              </a:p>
            </p:txBody>
          </p:sp>
          <p:cxnSp>
            <p:nvCxnSpPr>
              <p:cNvPr id="91" name="Straight Connector 90"/>
              <p:cNvCxnSpPr>
                <a:stCxn id="90" idx="3"/>
                <a:endCxn id="88" idx="0"/>
              </p:cNvCxnSpPr>
              <p:nvPr/>
            </p:nvCxnSpPr>
            <p:spPr>
              <a:xfrm flipH="1">
                <a:off x="4890005" y="2371201"/>
                <a:ext cx="156362" cy="329596"/>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90" idx="5"/>
                <a:endCxn id="89" idx="0"/>
              </p:cNvCxnSpPr>
              <p:nvPr/>
            </p:nvCxnSpPr>
            <p:spPr>
              <a:xfrm>
                <a:off x="5176989" y="2371201"/>
                <a:ext cx="156362" cy="329596"/>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471912" y="920561"/>
              <a:ext cx="628072" cy="700652"/>
              <a:chOff x="2211460" y="2200331"/>
              <a:chExt cx="628072" cy="700652"/>
            </a:xfrm>
          </p:grpSpPr>
          <p:sp>
            <p:nvSpPr>
              <p:cNvPr id="83" name="Oval 82"/>
              <p:cNvSpPr/>
              <p:nvPr/>
            </p:nvSpPr>
            <p:spPr>
              <a:xfrm>
                <a:off x="2211460" y="2700797"/>
                <a:ext cx="184727" cy="200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dirty="0"/>
              </a:p>
            </p:txBody>
          </p:sp>
          <p:sp>
            <p:nvSpPr>
              <p:cNvPr id="84" name="Oval 83"/>
              <p:cNvSpPr/>
              <p:nvPr/>
            </p:nvSpPr>
            <p:spPr>
              <a:xfrm>
                <a:off x="2654805" y="2700797"/>
                <a:ext cx="184727" cy="200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dirty="0"/>
              </a:p>
            </p:txBody>
          </p:sp>
          <p:sp>
            <p:nvSpPr>
              <p:cNvPr id="85" name="Oval 84"/>
              <p:cNvSpPr/>
              <p:nvPr/>
            </p:nvSpPr>
            <p:spPr>
              <a:xfrm>
                <a:off x="2433132" y="2200331"/>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dirty="0"/>
              </a:p>
            </p:txBody>
          </p:sp>
          <p:cxnSp>
            <p:nvCxnSpPr>
              <p:cNvPr id="86" name="Straight Connector 85"/>
              <p:cNvCxnSpPr>
                <a:stCxn id="85" idx="3"/>
                <a:endCxn id="83" idx="0"/>
              </p:cNvCxnSpPr>
              <p:nvPr/>
            </p:nvCxnSpPr>
            <p:spPr>
              <a:xfrm flipH="1">
                <a:off x="2303823" y="2371201"/>
                <a:ext cx="156362" cy="329596"/>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85" idx="5"/>
                <a:endCxn id="84" idx="0"/>
              </p:cNvCxnSpPr>
              <p:nvPr/>
            </p:nvCxnSpPr>
            <p:spPr>
              <a:xfrm>
                <a:off x="2590807" y="2371201"/>
                <a:ext cx="156362" cy="329596"/>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9" name="Oval 78"/>
            <p:cNvSpPr/>
            <p:nvPr/>
          </p:nvSpPr>
          <p:spPr>
            <a:xfrm>
              <a:off x="1561803" y="269244"/>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dirty="0"/>
            </a:p>
          </p:txBody>
        </p:sp>
        <p:cxnSp>
          <p:nvCxnSpPr>
            <p:cNvPr id="80" name="Straight Connector 79"/>
            <p:cNvCxnSpPr>
              <a:stCxn id="79" idx="2"/>
              <a:endCxn id="85" idx="7"/>
            </p:cNvCxnSpPr>
            <p:nvPr/>
          </p:nvCxnSpPr>
          <p:spPr>
            <a:xfrm flipH="1">
              <a:off x="851258" y="369337"/>
              <a:ext cx="710545" cy="580541"/>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79" idx="4"/>
              <a:endCxn id="95" idx="0"/>
            </p:cNvCxnSpPr>
            <p:nvPr/>
          </p:nvCxnSpPr>
          <p:spPr>
            <a:xfrm>
              <a:off x="1654167" y="469430"/>
              <a:ext cx="5575" cy="72996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79" idx="6"/>
              <a:endCxn id="90" idx="1"/>
            </p:cNvCxnSpPr>
            <p:nvPr/>
          </p:nvCxnSpPr>
          <p:spPr>
            <a:xfrm>
              <a:off x="1746530" y="369337"/>
              <a:ext cx="807152" cy="56982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AutoShape 2"/>
          <p:cNvSpPr>
            <a:spLocks noChangeArrowheads="1"/>
          </p:cNvSpPr>
          <p:nvPr/>
        </p:nvSpPr>
        <p:spPr bwMode="auto">
          <a:xfrm>
            <a:off x="4263222" y="1871889"/>
            <a:ext cx="280388" cy="892837"/>
          </a:xfrm>
          <a:prstGeom prst="downArrow">
            <a:avLst>
              <a:gd name="adj1" fmla="val 50000"/>
              <a:gd name="adj2" fmla="val 4941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AutoShape 2"/>
          <p:cNvSpPr>
            <a:spLocks noChangeArrowheads="1"/>
          </p:cNvSpPr>
          <p:nvPr/>
        </p:nvSpPr>
        <p:spPr bwMode="auto">
          <a:xfrm>
            <a:off x="4263222" y="3796964"/>
            <a:ext cx="277502" cy="872762"/>
          </a:xfrm>
          <a:prstGeom prst="downArrow">
            <a:avLst>
              <a:gd name="adj1" fmla="val 50000"/>
              <a:gd name="adj2" fmla="val 4941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 name="Rectangle 2"/>
          <p:cNvSpPr/>
          <p:nvPr/>
        </p:nvSpPr>
        <p:spPr>
          <a:xfrm>
            <a:off x="4572000" y="3983926"/>
            <a:ext cx="2895600" cy="600164"/>
          </a:xfrm>
          <a:prstGeom prst="rect">
            <a:avLst/>
          </a:prstGeom>
        </p:spPr>
        <p:txBody>
          <a:bodyPr wrap="square">
            <a:spAutoFit/>
          </a:bodyPr>
          <a:lstStyle/>
          <a:p>
            <a:pPr marL="0" indent="0" fontAlgn="auto">
              <a:spcBef>
                <a:spcPts val="200"/>
              </a:spcBef>
              <a:spcAft>
                <a:spcPts val="0"/>
              </a:spcAft>
              <a:buClr>
                <a:schemeClr val="accent3"/>
              </a:buClr>
              <a:buNone/>
              <a:defRPr/>
            </a:pPr>
            <a:r>
              <a:rPr lang="en-US" sz="1100" dirty="0"/>
              <a:t>Un-join the locations in each site </a:t>
            </a:r>
            <a:r>
              <a:rPr lang="en-US" sz="1100" dirty="0" smtClean="0"/>
              <a:t>and add the </a:t>
            </a:r>
            <a:r>
              <a:rPr lang="en-US" sz="1100" dirty="0"/>
              <a:t>locations as per HTTP(S) </a:t>
            </a:r>
            <a:r>
              <a:rPr lang="en-US" sz="1100" dirty="0" smtClean="0"/>
              <a:t> network </a:t>
            </a:r>
            <a:r>
              <a:rPr lang="en-US" sz="1100" dirty="0"/>
              <a:t>topology</a:t>
            </a:r>
          </a:p>
        </p:txBody>
      </p:sp>
      <p:sp>
        <p:nvSpPr>
          <p:cNvPr id="4" name="Rectangle 3"/>
          <p:cNvSpPr/>
          <p:nvPr/>
        </p:nvSpPr>
        <p:spPr>
          <a:xfrm>
            <a:off x="4540724" y="2300872"/>
            <a:ext cx="2012476" cy="261610"/>
          </a:xfrm>
          <a:prstGeom prst="rect">
            <a:avLst/>
          </a:prstGeom>
        </p:spPr>
        <p:txBody>
          <a:bodyPr wrap="square">
            <a:spAutoFit/>
          </a:bodyPr>
          <a:lstStyle/>
          <a:p>
            <a:pPr marL="0" indent="0" fontAlgn="auto">
              <a:spcAft>
                <a:spcPts val="0"/>
              </a:spcAft>
              <a:buClr>
                <a:schemeClr val="accent3"/>
              </a:buClr>
              <a:buNone/>
              <a:defRPr/>
            </a:pPr>
            <a:r>
              <a:rPr lang="en-US" sz="1100" dirty="0"/>
              <a:t>Delete the CCI </a:t>
            </a:r>
            <a:r>
              <a:rPr lang="en-US" sz="1100" dirty="0" smtClean="0"/>
              <a:t>link</a:t>
            </a:r>
            <a:endParaRPr lang="en-US" sz="1100" dirty="0"/>
          </a:p>
        </p:txBody>
      </p:sp>
    </p:spTree>
    <p:extLst>
      <p:ext uri="{BB962C8B-B14F-4D97-AF65-F5344CB8AC3E}">
        <p14:creationId xmlns:p14="http://schemas.microsoft.com/office/powerpoint/2010/main" val="1543498811"/>
      </p:ext>
    </p:extLst>
  </p:cSld>
  <p:clrMapOvr>
    <a:masterClrMapping/>
  </p:clrMapOvr>
  <p:transition>
    <p:wipe dir="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2882"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7" name="Content Placeholder 2"/>
          <p:cNvSpPr>
            <a:spLocks noGrp="1"/>
          </p:cNvSpPr>
          <p:nvPr>
            <p:ph idx="1"/>
          </p:nvPr>
        </p:nvSpPr>
        <p:spPr>
          <a:xfrm>
            <a:off x="381000" y="609600"/>
            <a:ext cx="8458200" cy="5715000"/>
          </a:xfrm>
        </p:spPr>
        <p:txBody>
          <a:bodyPr>
            <a:normAutofit/>
          </a:bodyPr>
          <a:lstStyle/>
          <a:p>
            <a:pPr marL="0" indent="0" fontAlgn="auto">
              <a:spcAft>
                <a:spcPts val="0"/>
              </a:spcAft>
              <a:buClr>
                <a:schemeClr val="tx2"/>
              </a:buClr>
              <a:buFont typeface="Arial" charset="0"/>
              <a:buNone/>
              <a:defRPr/>
            </a:pPr>
            <a:endParaRPr sz="1800" dirty="0"/>
          </a:p>
          <a:p>
            <a:pPr marL="0" indent="0" fontAlgn="auto">
              <a:spcAft>
                <a:spcPts val="0"/>
              </a:spcAft>
              <a:buClr>
                <a:schemeClr val="tx2"/>
              </a:buClr>
              <a:buFont typeface="Arial" charset="0"/>
              <a:buNone/>
              <a:defRPr/>
            </a:pPr>
            <a:endParaRPr sz="1800" dirty="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p:txBody>
      </p:sp>
      <p:sp>
        <p:nvSpPr>
          <p:cNvPr id="6" name="Content Placeholder 2"/>
          <p:cNvSpPr txBox="1">
            <a:spLocks/>
          </p:cNvSpPr>
          <p:nvPr/>
        </p:nvSpPr>
        <p:spPr bwMode="auto">
          <a:xfrm>
            <a:off x="278187" y="685800"/>
            <a:ext cx="863721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n-ea"/>
                <a:cs typeface="+mn-cs"/>
              </a:defRPr>
            </a:lvl1pPr>
            <a:lvl2pPr marL="406400" indent="50800" algn="l" rtl="0" eaLnBrk="0" fontAlgn="base" hangingPunct="0">
              <a:lnSpc>
                <a:spcPct val="95000"/>
              </a:lnSpc>
              <a:spcBef>
                <a:spcPts val="838"/>
              </a:spcBef>
              <a:spcAft>
                <a:spcPct val="0"/>
              </a:spcAft>
              <a:buClr>
                <a:schemeClr val="tx2"/>
              </a:buClr>
              <a:defRPr lang="en-US" kern="1200" dirty="0">
                <a:solidFill>
                  <a:schemeClr val="bg1"/>
                </a:solidFill>
                <a:latin typeface="+mj-lt"/>
                <a:ea typeface="+mn-ea"/>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chemeClr val="bg1"/>
                </a:solidFill>
                <a:latin typeface="+mj-lt"/>
                <a:ea typeface="+mn-ea"/>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t>Migrating a UCI network to HTTP(S) network will again be a Flash Cut which is similar to CCI migration.</a:t>
            </a:r>
          </a:p>
          <a:p>
            <a:r>
              <a:rPr lang="en-US" sz="1600" dirty="0" smtClean="0"/>
              <a:t>Start by breaking the UCI bridgehead connection</a:t>
            </a:r>
          </a:p>
          <a:p>
            <a:r>
              <a:rPr lang="en-US" sz="1600" dirty="0" smtClean="0"/>
              <a:t>Below </a:t>
            </a:r>
            <a:r>
              <a:rPr lang="en-US" sz="1600" dirty="0"/>
              <a:t>example depicts a UCI network </a:t>
            </a:r>
          </a:p>
          <a:p>
            <a:pPr marL="0" indent="0" fontAlgn="auto">
              <a:spcAft>
                <a:spcPts val="0"/>
              </a:spcAft>
              <a:buClr>
                <a:schemeClr val="tx2"/>
              </a:buClr>
              <a:buFont typeface="Arial" charset="0"/>
              <a:buNone/>
              <a:defRPr/>
            </a:pPr>
            <a:endParaRPr lang="en-US" sz="1600" dirty="0" smtClean="0"/>
          </a:p>
          <a:p>
            <a:pPr marL="0" indent="0" fontAlgn="auto">
              <a:spcAft>
                <a:spcPts val="0"/>
              </a:spcAft>
              <a:buClr>
                <a:schemeClr val="accent3"/>
              </a:buClr>
              <a:buFont typeface="Arial" charset="0"/>
              <a:buNone/>
              <a:defRPr/>
            </a:pPr>
            <a:endParaRPr lang="en-US" sz="1600" dirty="0" smtClean="0"/>
          </a:p>
          <a:p>
            <a:pPr marL="0" indent="0" fontAlgn="auto">
              <a:spcAft>
                <a:spcPts val="0"/>
              </a:spcAft>
              <a:buClr>
                <a:schemeClr val="accent3"/>
              </a:buClr>
              <a:buFont typeface="Arial" charset="0"/>
              <a:buNone/>
              <a:defRPr/>
            </a:pPr>
            <a:endParaRPr lang="en-US" sz="1600" dirty="0" smtClean="0"/>
          </a:p>
          <a:p>
            <a:pPr marL="0" indent="0" fontAlgn="auto">
              <a:spcAft>
                <a:spcPts val="0"/>
              </a:spcAft>
              <a:buClr>
                <a:schemeClr val="accent3"/>
              </a:buClr>
              <a:buFont typeface="Arial" charset="0"/>
              <a:buNone/>
              <a:defRPr/>
            </a:pPr>
            <a:endParaRPr lang="en-US" sz="1600" dirty="0" smtClean="0"/>
          </a:p>
          <a:p>
            <a:pPr marL="0" indent="0" fontAlgn="auto">
              <a:spcAft>
                <a:spcPts val="0"/>
              </a:spcAft>
              <a:buClr>
                <a:schemeClr val="accent3"/>
              </a:buClr>
              <a:buFont typeface="Arial" charset="0"/>
              <a:buNone/>
              <a:defRPr/>
            </a:pPr>
            <a:endParaRPr lang="en-US" sz="1600" dirty="0" smtClean="0"/>
          </a:p>
          <a:p>
            <a:pPr marL="0" indent="0" fontAlgn="auto">
              <a:spcAft>
                <a:spcPts val="0"/>
              </a:spcAft>
              <a:buClr>
                <a:schemeClr val="accent3"/>
              </a:buClr>
              <a:buFont typeface="Arial" charset="0"/>
              <a:buNone/>
              <a:defRPr/>
            </a:pPr>
            <a:endParaRPr lang="en-US" sz="1600" dirty="0" smtClean="0"/>
          </a:p>
          <a:p>
            <a:pPr marL="0" indent="0" fontAlgn="auto">
              <a:spcAft>
                <a:spcPts val="0"/>
              </a:spcAft>
              <a:buClr>
                <a:schemeClr val="accent3"/>
              </a:buClr>
              <a:buFont typeface="Arial" charset="0"/>
              <a:buNone/>
              <a:defRPr/>
            </a:pPr>
            <a:endParaRPr lang="en-US" sz="1600" dirty="0" smtClean="0"/>
          </a:p>
          <a:p>
            <a:pPr marL="0" indent="0" fontAlgn="auto">
              <a:spcAft>
                <a:spcPts val="0"/>
              </a:spcAft>
              <a:buClr>
                <a:schemeClr val="accent3"/>
              </a:buClr>
              <a:buFont typeface="Arial" charset="0"/>
              <a:buNone/>
              <a:defRPr/>
            </a:pPr>
            <a:endParaRPr lang="en-US" sz="1600" dirty="0" smtClean="0"/>
          </a:p>
        </p:txBody>
      </p:sp>
      <p:sp>
        <p:nvSpPr>
          <p:cNvPr id="8" name="Title 3"/>
          <p:cNvSpPr txBox="1">
            <a:spLocks/>
          </p:cNvSpPr>
          <p:nvPr/>
        </p:nvSpPr>
        <p:spPr>
          <a:xfrm>
            <a:off x="278188" y="-121042"/>
            <a:ext cx="8637212"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Migrating UCI Network to HTTP(S) Network</a:t>
            </a:r>
            <a:endParaRPr sz="2800" dirty="0"/>
          </a:p>
        </p:txBody>
      </p:sp>
      <p:grpSp>
        <p:nvGrpSpPr>
          <p:cNvPr id="9" name="Group 8"/>
          <p:cNvGrpSpPr/>
          <p:nvPr/>
        </p:nvGrpSpPr>
        <p:grpSpPr>
          <a:xfrm>
            <a:off x="526901" y="2362200"/>
            <a:ext cx="4578499" cy="1443279"/>
            <a:chOff x="1778428" y="2719307"/>
            <a:chExt cx="4578499" cy="1443279"/>
          </a:xfrm>
        </p:grpSpPr>
        <p:grpSp>
          <p:nvGrpSpPr>
            <p:cNvPr id="10" name="Group 9"/>
            <p:cNvGrpSpPr/>
            <p:nvPr/>
          </p:nvGrpSpPr>
          <p:grpSpPr>
            <a:xfrm>
              <a:off x="1778428" y="2719307"/>
              <a:ext cx="1929543" cy="1419386"/>
              <a:chOff x="693584" y="1600200"/>
              <a:chExt cx="1929543" cy="1419386"/>
            </a:xfrm>
          </p:grpSpPr>
          <p:sp>
            <p:nvSpPr>
              <p:cNvPr id="18" name="Oval 17"/>
              <p:cNvSpPr/>
              <p:nvPr/>
            </p:nvSpPr>
            <p:spPr>
              <a:xfrm>
                <a:off x="1561803" y="1600200"/>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9" name="Oval 18"/>
              <p:cNvSpPr/>
              <p:nvPr/>
            </p:nvSpPr>
            <p:spPr>
              <a:xfrm>
                <a:off x="2438400" y="2286000"/>
                <a:ext cx="184727" cy="200186"/>
              </a:xfrm>
              <a:prstGeom prst="ellipse">
                <a:avLst/>
              </a:prstGeom>
              <a:solidFill>
                <a:srgbClr val="FF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20" name="Straight Connector 19"/>
              <p:cNvCxnSpPr>
                <a:endCxn id="25" idx="6"/>
              </p:cNvCxnSpPr>
              <p:nvPr/>
            </p:nvCxnSpPr>
            <p:spPr>
              <a:xfrm rot="5400000">
                <a:off x="2131693" y="2520421"/>
                <a:ext cx="433307" cy="364837"/>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693584" y="2251517"/>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22" name="Straight Connector 21"/>
              <p:cNvCxnSpPr>
                <a:stCxn id="20" idx="3"/>
                <a:endCxn id="24" idx="2"/>
              </p:cNvCxnSpPr>
              <p:nvPr/>
            </p:nvCxnSpPr>
            <p:spPr>
              <a:xfrm rot="16200000" flipH="1">
                <a:off x="683265" y="2459757"/>
                <a:ext cx="497107" cy="422363"/>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20" idx="7"/>
              </p:cNvCxnSpPr>
              <p:nvPr/>
            </p:nvCxnSpPr>
            <p:spPr>
              <a:xfrm flipH="1">
                <a:off x="851258" y="1700293"/>
                <a:ext cx="710545" cy="580541"/>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746530" y="1700293"/>
                <a:ext cx="718923" cy="615024"/>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143000" y="2819400"/>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6" name="Oval 25"/>
              <p:cNvSpPr/>
              <p:nvPr/>
            </p:nvSpPr>
            <p:spPr>
              <a:xfrm>
                <a:off x="1981200" y="2819400"/>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27" name="Straight Connector 26"/>
              <p:cNvCxnSpPr>
                <a:stCxn id="25" idx="3"/>
                <a:endCxn id="24" idx="5"/>
              </p:cNvCxnSpPr>
              <p:nvPr/>
            </p:nvCxnSpPr>
            <p:spPr>
              <a:xfrm rot="5400000">
                <a:off x="1654464" y="2636480"/>
                <a:ext cx="1588" cy="70757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25" idx="1"/>
              </p:cNvCxnSpPr>
              <p:nvPr/>
            </p:nvCxnSpPr>
            <p:spPr>
              <a:xfrm rot="16200000" flipH="1">
                <a:off x="1325041" y="2165505"/>
                <a:ext cx="1077648" cy="288776"/>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20" idx="6"/>
              </p:cNvCxnSpPr>
              <p:nvPr/>
            </p:nvCxnSpPr>
            <p:spPr>
              <a:xfrm rot="10800000">
                <a:off x="878312" y="2351611"/>
                <a:ext cx="1560089" cy="34483"/>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24" idx="7"/>
              </p:cNvCxnSpPr>
              <p:nvPr/>
            </p:nvCxnSpPr>
            <p:spPr>
              <a:xfrm rot="5400000">
                <a:off x="905941" y="2165802"/>
                <a:ext cx="1077648" cy="288182"/>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5" idx="0"/>
                <a:endCxn id="20" idx="5"/>
              </p:cNvCxnSpPr>
              <p:nvPr/>
            </p:nvCxnSpPr>
            <p:spPr>
              <a:xfrm rot="16200000" flipV="1">
                <a:off x="1263904" y="2009740"/>
                <a:ext cx="397014" cy="1222306"/>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24" idx="7"/>
              </p:cNvCxnSpPr>
              <p:nvPr/>
            </p:nvCxnSpPr>
            <p:spPr>
              <a:xfrm rot="10800000" flipV="1">
                <a:off x="1300674" y="2386093"/>
                <a:ext cx="1137726" cy="462624"/>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 name="Oval 10"/>
            <p:cNvSpPr/>
            <p:nvPr/>
          </p:nvSpPr>
          <p:spPr>
            <a:xfrm>
              <a:off x="6172200" y="2743200"/>
              <a:ext cx="184727" cy="200186"/>
            </a:xfrm>
            <a:prstGeom prst="ellipse">
              <a:avLst/>
            </a:prstGeom>
            <a:solidFill>
              <a:schemeClr val="accent2">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Oval 11"/>
            <p:cNvSpPr/>
            <p:nvPr/>
          </p:nvSpPr>
          <p:spPr>
            <a:xfrm>
              <a:off x="5436028" y="3370624"/>
              <a:ext cx="184727" cy="200186"/>
            </a:xfrm>
            <a:prstGeom prst="ellipse">
              <a:avLst/>
            </a:prstGeom>
            <a:solidFill>
              <a:srgbClr val="FF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13" name="Straight Connector 12"/>
            <p:cNvCxnSpPr>
              <a:stCxn id="12" idx="3"/>
              <a:endCxn id="15" idx="2"/>
            </p:cNvCxnSpPr>
            <p:nvPr/>
          </p:nvCxnSpPr>
          <p:spPr>
            <a:xfrm rot="16200000" flipH="1">
              <a:off x="5557140" y="3447433"/>
              <a:ext cx="521000" cy="70911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1" idx="2"/>
              <a:endCxn id="12" idx="7"/>
            </p:cNvCxnSpPr>
            <p:nvPr/>
          </p:nvCxnSpPr>
          <p:spPr>
            <a:xfrm rot="10800000" flipV="1">
              <a:off x="5593702" y="2843293"/>
              <a:ext cx="578498" cy="556648"/>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172200" y="3962400"/>
              <a:ext cx="184727" cy="200186"/>
            </a:xfrm>
            <a:prstGeom prst="ellipse">
              <a:avLst/>
            </a:prstGeom>
            <a:solidFill>
              <a:schemeClr val="accent2">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16" name="Straight Connector 15"/>
            <p:cNvCxnSpPr>
              <a:stCxn id="11" idx="4"/>
              <a:endCxn id="15" idx="0"/>
            </p:cNvCxnSpPr>
            <p:nvPr/>
          </p:nvCxnSpPr>
          <p:spPr>
            <a:xfrm rot="5400000">
              <a:off x="5755057" y="3452893"/>
              <a:ext cx="1019014" cy="1588"/>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2" idx="2"/>
            </p:cNvCxnSpPr>
            <p:nvPr/>
          </p:nvCxnSpPr>
          <p:spPr>
            <a:xfrm flipV="1">
              <a:off x="3707971" y="3470717"/>
              <a:ext cx="1728057" cy="34483"/>
            </a:xfrm>
            <a:prstGeom prst="line">
              <a:avLst/>
            </a:prstGeom>
            <a:ln w="38100" cmpd="sng">
              <a:solidFill>
                <a:schemeClr val="tx2"/>
              </a:solidFill>
              <a:prstDash val="dash"/>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6324600" y="3352800"/>
            <a:ext cx="3352800" cy="923330"/>
          </a:xfrm>
          <a:prstGeom prst="rect">
            <a:avLst/>
          </a:prstGeom>
        </p:spPr>
        <p:txBody>
          <a:bodyPr wrap="square">
            <a:spAutoFit/>
          </a:bodyPr>
          <a:lstStyle/>
          <a:p>
            <a:r>
              <a:rPr lang="en-US" dirty="0"/>
              <a:t>UCI </a:t>
            </a:r>
            <a:r>
              <a:rPr lang="en-US" dirty="0" smtClean="0"/>
              <a:t>bridgeheads</a:t>
            </a:r>
            <a:endParaRPr lang="en-US" dirty="0"/>
          </a:p>
          <a:p>
            <a:r>
              <a:rPr lang="en-US" dirty="0"/>
              <a:t>Unity </a:t>
            </a:r>
            <a:r>
              <a:rPr lang="en-US" dirty="0" smtClean="0"/>
              <a:t>Connection servers </a:t>
            </a:r>
          </a:p>
          <a:p>
            <a:r>
              <a:rPr lang="en-US" dirty="0" smtClean="0"/>
              <a:t>Unity servers</a:t>
            </a:r>
            <a:endParaRPr lang="en-US" dirty="0"/>
          </a:p>
        </p:txBody>
      </p:sp>
      <p:sp>
        <p:nvSpPr>
          <p:cNvPr id="33" name="Oval 32"/>
          <p:cNvSpPr/>
          <p:nvPr/>
        </p:nvSpPr>
        <p:spPr>
          <a:xfrm>
            <a:off x="5911273" y="3426318"/>
            <a:ext cx="184727" cy="200186"/>
          </a:xfrm>
          <a:prstGeom prst="ellipse">
            <a:avLst/>
          </a:prstGeom>
          <a:solidFill>
            <a:srgbClr val="FF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4" name="Oval 33"/>
          <p:cNvSpPr/>
          <p:nvPr/>
        </p:nvSpPr>
        <p:spPr>
          <a:xfrm>
            <a:off x="5911273" y="3731118"/>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5" name="Oval 34"/>
          <p:cNvSpPr/>
          <p:nvPr/>
        </p:nvSpPr>
        <p:spPr>
          <a:xfrm>
            <a:off x="5911273" y="4007504"/>
            <a:ext cx="184727" cy="200186"/>
          </a:xfrm>
          <a:prstGeom prst="ellipse">
            <a:avLst/>
          </a:prstGeom>
          <a:solidFill>
            <a:schemeClr val="accent2">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 name="Rectangle 2"/>
          <p:cNvSpPr/>
          <p:nvPr/>
        </p:nvSpPr>
        <p:spPr>
          <a:xfrm>
            <a:off x="3156571" y="4038600"/>
            <a:ext cx="2010487" cy="430887"/>
          </a:xfrm>
          <a:prstGeom prst="rect">
            <a:avLst/>
          </a:prstGeom>
        </p:spPr>
        <p:txBody>
          <a:bodyPr wrap="none">
            <a:spAutoFit/>
          </a:bodyPr>
          <a:lstStyle/>
          <a:p>
            <a:r>
              <a:rPr lang="en-US" sz="1100" dirty="0" smtClean="0"/>
              <a:t>Remove </a:t>
            </a:r>
            <a:r>
              <a:rPr lang="en-US" sz="1100" dirty="0"/>
              <a:t>the UCI </a:t>
            </a:r>
            <a:r>
              <a:rPr lang="en-US" sz="1100" dirty="0" smtClean="0"/>
              <a:t>bridgehead </a:t>
            </a:r>
          </a:p>
          <a:p>
            <a:r>
              <a:rPr lang="en-US" sz="1100" dirty="0" smtClean="0"/>
              <a:t>connection</a:t>
            </a:r>
            <a:endParaRPr lang="en-US" sz="1100" dirty="0"/>
          </a:p>
        </p:txBody>
      </p:sp>
      <p:sp>
        <p:nvSpPr>
          <p:cNvPr id="36" name="AutoShape 2"/>
          <p:cNvSpPr>
            <a:spLocks noChangeArrowheads="1"/>
          </p:cNvSpPr>
          <p:nvPr/>
        </p:nvSpPr>
        <p:spPr bwMode="auto">
          <a:xfrm>
            <a:off x="2975539" y="3810000"/>
            <a:ext cx="280388" cy="892837"/>
          </a:xfrm>
          <a:prstGeom prst="downArrow">
            <a:avLst>
              <a:gd name="adj1" fmla="val 50000"/>
              <a:gd name="adj2" fmla="val 4941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37" name="Group 36"/>
          <p:cNvGrpSpPr/>
          <p:nvPr/>
        </p:nvGrpSpPr>
        <p:grpSpPr>
          <a:xfrm>
            <a:off x="427065" y="4521028"/>
            <a:ext cx="4754535" cy="1498771"/>
            <a:chOff x="1778428" y="2719307"/>
            <a:chExt cx="4578499" cy="1443279"/>
          </a:xfrm>
        </p:grpSpPr>
        <p:grpSp>
          <p:nvGrpSpPr>
            <p:cNvPr id="38" name="Group 37"/>
            <p:cNvGrpSpPr/>
            <p:nvPr/>
          </p:nvGrpSpPr>
          <p:grpSpPr>
            <a:xfrm>
              <a:off x="1778428" y="2719307"/>
              <a:ext cx="1929543" cy="1419386"/>
              <a:chOff x="693584" y="1600200"/>
              <a:chExt cx="1929543" cy="1419386"/>
            </a:xfrm>
          </p:grpSpPr>
          <p:sp>
            <p:nvSpPr>
              <p:cNvPr id="45" name="Oval 44"/>
              <p:cNvSpPr/>
              <p:nvPr/>
            </p:nvSpPr>
            <p:spPr>
              <a:xfrm>
                <a:off x="1561803" y="1600200"/>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6" name="Oval 45"/>
              <p:cNvSpPr/>
              <p:nvPr/>
            </p:nvSpPr>
            <p:spPr>
              <a:xfrm>
                <a:off x="2438400" y="2286000"/>
                <a:ext cx="184727" cy="200186"/>
              </a:xfrm>
              <a:prstGeom prst="ellipse">
                <a:avLst/>
              </a:prstGeom>
              <a:solidFill>
                <a:srgbClr val="FF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7" name="Straight Connector 46"/>
              <p:cNvCxnSpPr>
                <a:endCxn id="52" idx="6"/>
              </p:cNvCxnSpPr>
              <p:nvPr/>
            </p:nvCxnSpPr>
            <p:spPr>
              <a:xfrm rot="5400000">
                <a:off x="2131693" y="2520421"/>
                <a:ext cx="433307" cy="364837"/>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693584" y="2251517"/>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9" name="Straight Connector 48"/>
              <p:cNvCxnSpPr>
                <a:stCxn id="47" idx="3"/>
                <a:endCxn id="51" idx="2"/>
              </p:cNvCxnSpPr>
              <p:nvPr/>
            </p:nvCxnSpPr>
            <p:spPr>
              <a:xfrm rot="16200000" flipH="1">
                <a:off x="683265" y="2459757"/>
                <a:ext cx="497107" cy="422363"/>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47" idx="7"/>
              </p:cNvCxnSpPr>
              <p:nvPr/>
            </p:nvCxnSpPr>
            <p:spPr>
              <a:xfrm flipH="1">
                <a:off x="851258" y="1700293"/>
                <a:ext cx="710545" cy="580541"/>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746530" y="1700293"/>
                <a:ext cx="718923" cy="615024"/>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1143000" y="2819400"/>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3" name="Oval 52"/>
              <p:cNvSpPr/>
              <p:nvPr/>
            </p:nvSpPr>
            <p:spPr>
              <a:xfrm>
                <a:off x="1981200" y="2819400"/>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54" name="Straight Connector 53"/>
              <p:cNvCxnSpPr>
                <a:stCxn id="52" idx="3"/>
                <a:endCxn id="51" idx="5"/>
              </p:cNvCxnSpPr>
              <p:nvPr/>
            </p:nvCxnSpPr>
            <p:spPr>
              <a:xfrm rot="5400000">
                <a:off x="1654464" y="2636480"/>
                <a:ext cx="1588" cy="70757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52" idx="1"/>
              </p:cNvCxnSpPr>
              <p:nvPr/>
            </p:nvCxnSpPr>
            <p:spPr>
              <a:xfrm rot="16200000" flipH="1">
                <a:off x="1325041" y="2165505"/>
                <a:ext cx="1077648" cy="288776"/>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47" idx="6"/>
              </p:cNvCxnSpPr>
              <p:nvPr/>
            </p:nvCxnSpPr>
            <p:spPr>
              <a:xfrm rot="10800000">
                <a:off x="878312" y="2351611"/>
                <a:ext cx="1560089" cy="34483"/>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51" idx="7"/>
              </p:cNvCxnSpPr>
              <p:nvPr/>
            </p:nvCxnSpPr>
            <p:spPr>
              <a:xfrm rot="5400000">
                <a:off x="905941" y="2165802"/>
                <a:ext cx="1077648" cy="288182"/>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52" idx="0"/>
                <a:endCxn id="47" idx="5"/>
              </p:cNvCxnSpPr>
              <p:nvPr/>
            </p:nvCxnSpPr>
            <p:spPr>
              <a:xfrm rot="16200000" flipV="1">
                <a:off x="1263904" y="2009740"/>
                <a:ext cx="397014" cy="1222306"/>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51" idx="7"/>
              </p:cNvCxnSpPr>
              <p:nvPr/>
            </p:nvCxnSpPr>
            <p:spPr>
              <a:xfrm rot="10800000" flipV="1">
                <a:off x="1300674" y="2386093"/>
                <a:ext cx="1137726" cy="462624"/>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9" name="Oval 38"/>
            <p:cNvSpPr/>
            <p:nvPr/>
          </p:nvSpPr>
          <p:spPr>
            <a:xfrm>
              <a:off x="6172200" y="2743200"/>
              <a:ext cx="184727" cy="200186"/>
            </a:xfrm>
            <a:prstGeom prst="ellipse">
              <a:avLst/>
            </a:prstGeom>
            <a:solidFill>
              <a:schemeClr val="accent2">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0" name="Oval 39"/>
            <p:cNvSpPr/>
            <p:nvPr/>
          </p:nvSpPr>
          <p:spPr>
            <a:xfrm>
              <a:off x="5436028" y="3370624"/>
              <a:ext cx="184727" cy="200186"/>
            </a:xfrm>
            <a:prstGeom prst="ellipse">
              <a:avLst/>
            </a:prstGeom>
            <a:solidFill>
              <a:srgbClr val="FF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1" name="Straight Connector 40"/>
            <p:cNvCxnSpPr>
              <a:stCxn id="40" idx="3"/>
              <a:endCxn id="43" idx="2"/>
            </p:cNvCxnSpPr>
            <p:nvPr/>
          </p:nvCxnSpPr>
          <p:spPr>
            <a:xfrm rot="16200000" flipH="1">
              <a:off x="5557140" y="3447433"/>
              <a:ext cx="521000" cy="70911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9" idx="2"/>
              <a:endCxn id="40" idx="7"/>
            </p:cNvCxnSpPr>
            <p:nvPr/>
          </p:nvCxnSpPr>
          <p:spPr>
            <a:xfrm rot="10800000" flipV="1">
              <a:off x="5593702" y="2843293"/>
              <a:ext cx="578498" cy="556648"/>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6172200" y="3962400"/>
              <a:ext cx="184727" cy="200186"/>
            </a:xfrm>
            <a:prstGeom prst="ellipse">
              <a:avLst/>
            </a:prstGeom>
            <a:solidFill>
              <a:schemeClr val="accent2">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4" name="Straight Connector 43"/>
            <p:cNvCxnSpPr>
              <a:stCxn id="39" idx="4"/>
              <a:endCxn id="43" idx="0"/>
            </p:cNvCxnSpPr>
            <p:nvPr/>
          </p:nvCxnSpPr>
          <p:spPr>
            <a:xfrm rot="5400000">
              <a:off x="5755057" y="3452893"/>
              <a:ext cx="1019014" cy="1588"/>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2244111"/>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3" y="838200"/>
            <a:ext cx="8612187" cy="5334000"/>
          </a:xfrm>
        </p:spPr>
        <p:txBody>
          <a:bodyPr>
            <a:normAutofit/>
          </a:bodyPr>
          <a:lstStyle/>
          <a:p>
            <a:pPr marL="274320" indent="-274320" fontAlgn="auto">
              <a:spcBef>
                <a:spcPct val="50000"/>
              </a:spcBef>
              <a:spcAft>
                <a:spcPts val="0"/>
              </a:spcAft>
              <a:buClr>
                <a:schemeClr val="tx2"/>
              </a:buClr>
              <a:buFont typeface="Wingdings" pitchFamily="2" charset="2"/>
              <a:buChar char="§"/>
              <a:defRPr/>
            </a:pPr>
            <a:r>
              <a:rPr sz="1800" dirty="0"/>
              <a:t>D</a:t>
            </a:r>
            <a:r>
              <a:rPr sz="1800" dirty="0" smtClean="0"/>
              <a:t>ue to the usage of SMTP protocol for replicating data, a lot of error handling code was written in Digital networking and thus the replication times increased.</a:t>
            </a:r>
          </a:p>
          <a:p>
            <a:pPr marL="274320" indent="-274320" fontAlgn="auto">
              <a:spcBef>
                <a:spcPct val="50000"/>
              </a:spcBef>
              <a:spcAft>
                <a:spcPts val="0"/>
              </a:spcAft>
              <a:buClr>
                <a:schemeClr val="tx2"/>
              </a:buClr>
              <a:buFont typeface="Wingdings" pitchFamily="2" charset="2"/>
              <a:buChar char="§"/>
              <a:defRPr/>
            </a:pPr>
            <a:r>
              <a:rPr sz="1800" dirty="0" smtClean="0"/>
              <a:t>Push </a:t>
            </a:r>
            <a:r>
              <a:rPr sz="1800" dirty="0"/>
              <a:t>Based Model – The push based model for replication can </a:t>
            </a:r>
            <a:r>
              <a:rPr sz="1800" dirty="0" smtClean="0"/>
              <a:t>load the </a:t>
            </a:r>
            <a:r>
              <a:rPr sz="1800" dirty="0"/>
              <a:t>receiving location during startup if </a:t>
            </a:r>
            <a:r>
              <a:rPr sz="1800" dirty="0" smtClean="0"/>
              <a:t>suddenly multiple </a:t>
            </a:r>
            <a:r>
              <a:rPr sz="1800" dirty="0"/>
              <a:t>locations push their replication </a:t>
            </a:r>
            <a:r>
              <a:rPr sz="1800" dirty="0" smtClean="0"/>
              <a:t>information.</a:t>
            </a:r>
          </a:p>
          <a:p>
            <a:pPr marL="274320" indent="-274320" fontAlgn="auto">
              <a:spcBef>
                <a:spcPct val="50000"/>
              </a:spcBef>
              <a:spcAft>
                <a:spcPts val="0"/>
              </a:spcAft>
              <a:buClr>
                <a:schemeClr val="tx2"/>
              </a:buClr>
              <a:buFont typeface="Wingdings" pitchFamily="2" charset="2"/>
              <a:buChar char="§"/>
              <a:defRPr/>
            </a:pPr>
            <a:r>
              <a:rPr sz="1800" dirty="0" smtClean="0"/>
              <a:t>Fixed </a:t>
            </a:r>
            <a:r>
              <a:rPr sz="1800" dirty="0"/>
              <a:t>Topology – Only the full mesh topology is supported for connecting different locations in a site. Full mesh topology has advantages that it requires only a single hop for transferring information between any two nodes and it is more resilient when one of the nodes goes down. But the number of links per node increase as the size of site increases. This can lead to higher egress </a:t>
            </a:r>
            <a:r>
              <a:rPr sz="1800" dirty="0" smtClean="0"/>
              <a:t>traffic.</a:t>
            </a:r>
          </a:p>
          <a:p>
            <a:pPr marL="274320" indent="-274320" fontAlgn="auto">
              <a:spcBef>
                <a:spcPct val="50000"/>
              </a:spcBef>
              <a:spcAft>
                <a:spcPts val="0"/>
              </a:spcAft>
              <a:buClr>
                <a:schemeClr val="tx2"/>
              </a:buClr>
              <a:buFont typeface="Wingdings" pitchFamily="2" charset="2"/>
              <a:buChar char="§"/>
              <a:defRPr/>
            </a:pPr>
            <a:r>
              <a:rPr sz="1800" dirty="0" smtClean="0"/>
              <a:t>Scalability </a:t>
            </a:r>
            <a:r>
              <a:rPr sz="1800" dirty="0"/>
              <a:t>– </a:t>
            </a:r>
            <a:r>
              <a:rPr sz="1800" dirty="0" smtClean="0"/>
              <a:t>The suggested scalability is10 </a:t>
            </a:r>
            <a:r>
              <a:rPr sz="1800" dirty="0"/>
              <a:t>locations providing 100,000 directory object support. Increasing the number of nodes leads to problems in </a:t>
            </a:r>
            <a:r>
              <a:rPr sz="1800" dirty="0" smtClean="0"/>
              <a:t>synchronization </a:t>
            </a:r>
            <a:r>
              <a:rPr sz="1800" dirty="0"/>
              <a:t>of </a:t>
            </a:r>
            <a:r>
              <a:rPr sz="1800" dirty="0" smtClean="0"/>
              <a:t>nodes.</a:t>
            </a:r>
          </a:p>
          <a:p>
            <a:pPr marL="274320" indent="-274320" fontAlgn="auto">
              <a:spcBef>
                <a:spcPct val="50000"/>
              </a:spcBef>
              <a:spcAft>
                <a:spcPts val="0"/>
              </a:spcAft>
              <a:buClr>
                <a:schemeClr val="tx2"/>
              </a:buClr>
              <a:buFont typeface="Wingdings" pitchFamily="2" charset="2"/>
              <a:buChar char="§"/>
              <a:defRPr/>
            </a:pPr>
            <a:r>
              <a:rPr sz="1800" dirty="0" smtClean="0"/>
              <a:t>Lack of High </a:t>
            </a:r>
            <a:r>
              <a:rPr sz="1800" dirty="0"/>
              <a:t>Availability – The CuReplicator process runs only on publisher in an Active-Active cluster. This results in the Intra-site replication not being </a:t>
            </a:r>
            <a:r>
              <a:rPr sz="1800" dirty="0" smtClean="0"/>
              <a:t>highly-available, when the primary is down.</a:t>
            </a:r>
          </a:p>
          <a:p>
            <a:pPr marL="274320" indent="-274320" fontAlgn="auto">
              <a:spcBef>
                <a:spcPct val="50000"/>
              </a:spcBef>
              <a:spcAft>
                <a:spcPts val="0"/>
              </a:spcAft>
              <a:buClr>
                <a:schemeClr val="accent3"/>
              </a:buClr>
              <a:buFont typeface="Wingdings" pitchFamily="2" charset="2"/>
              <a:buChar char="§"/>
              <a:defRPr/>
            </a:pPr>
            <a:endParaRPr sz="1600" dirty="0" smtClean="0"/>
          </a:p>
        </p:txBody>
      </p:sp>
      <p:sp>
        <p:nvSpPr>
          <p:cNvPr id="5" name="Rectangle 3"/>
          <p:cNvSpPr txBox="1">
            <a:spLocks noChangeArrowheads="1"/>
          </p:cNvSpPr>
          <p:nvPr/>
        </p:nvSpPr>
        <p:spPr>
          <a:xfrm>
            <a:off x="378725" y="-76200"/>
            <a:ext cx="8145462" cy="838200"/>
          </a:xfrm>
          <a:prstGeom prst="rect">
            <a:avLst/>
          </a:prstGeom>
          <a:extLst/>
        </p:spPr>
        <p:txBody>
          <a:bodyPr lIns="82296" rIns="82296" anchor="b"/>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a:defRPr/>
            </a:pPr>
            <a:r>
              <a:rPr sz="2800" dirty="0" smtClean="0"/>
              <a:t>Disadvantages of Legacy Digital Networking</a:t>
            </a:r>
          </a:p>
        </p:txBody>
      </p:sp>
    </p:spTree>
  </p:cSld>
  <p:clrMapOvr>
    <a:masterClrMapping/>
  </p:clrMapOvr>
  <p:transition>
    <p:wipe dir="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2882"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7" name="Content Placeholder 2"/>
          <p:cNvSpPr>
            <a:spLocks noGrp="1"/>
          </p:cNvSpPr>
          <p:nvPr>
            <p:ph idx="1"/>
          </p:nvPr>
        </p:nvSpPr>
        <p:spPr>
          <a:xfrm>
            <a:off x="381000" y="609600"/>
            <a:ext cx="8458200" cy="5715000"/>
          </a:xfrm>
        </p:spPr>
        <p:txBody>
          <a:bodyPr>
            <a:normAutofit/>
          </a:bodyPr>
          <a:lstStyle/>
          <a:p>
            <a:pPr marL="0" indent="0" fontAlgn="auto">
              <a:spcAft>
                <a:spcPts val="0"/>
              </a:spcAft>
              <a:buClr>
                <a:schemeClr val="tx2"/>
              </a:buClr>
              <a:buFont typeface="Arial" charset="0"/>
              <a:buNone/>
              <a:defRPr/>
            </a:pPr>
            <a:endParaRPr sz="1800" dirty="0"/>
          </a:p>
          <a:p>
            <a:pPr marL="0" indent="0" fontAlgn="auto">
              <a:spcAft>
                <a:spcPts val="0"/>
              </a:spcAft>
              <a:buClr>
                <a:schemeClr val="tx2"/>
              </a:buClr>
              <a:buFont typeface="Arial" charset="0"/>
              <a:buNone/>
              <a:defRPr/>
            </a:pPr>
            <a:endParaRPr sz="1800" dirty="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p:txBody>
      </p:sp>
      <p:sp>
        <p:nvSpPr>
          <p:cNvPr id="6" name="Content Placeholder 2"/>
          <p:cNvSpPr txBox="1">
            <a:spLocks/>
          </p:cNvSpPr>
          <p:nvPr/>
        </p:nvSpPr>
        <p:spPr bwMode="auto">
          <a:xfrm>
            <a:off x="430587" y="3657600"/>
            <a:ext cx="833241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n-ea"/>
                <a:cs typeface="+mn-cs"/>
              </a:defRPr>
            </a:lvl1pPr>
            <a:lvl2pPr marL="406400" indent="50800" algn="l" rtl="0" eaLnBrk="0" fontAlgn="base" hangingPunct="0">
              <a:lnSpc>
                <a:spcPct val="95000"/>
              </a:lnSpc>
              <a:spcBef>
                <a:spcPts val="838"/>
              </a:spcBef>
              <a:spcAft>
                <a:spcPct val="0"/>
              </a:spcAft>
              <a:buClr>
                <a:schemeClr val="tx2"/>
              </a:buClr>
              <a:defRPr lang="en-US" kern="1200" dirty="0">
                <a:solidFill>
                  <a:schemeClr val="bg1"/>
                </a:solidFill>
                <a:latin typeface="+mj-lt"/>
                <a:ea typeface="+mn-ea"/>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chemeClr val="bg1"/>
                </a:solidFill>
                <a:latin typeface="+mj-lt"/>
                <a:ea typeface="+mn-ea"/>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buFont typeface="Wingdings" pitchFamily="2" charset="2"/>
              <a:buChar char="§"/>
            </a:pPr>
            <a:r>
              <a:rPr lang="en-US" sz="1600" dirty="0"/>
              <a:t>Migrate Connection site via </a:t>
            </a:r>
            <a:r>
              <a:rPr lang="en-US" sz="1600" i="1" dirty="0"/>
              <a:t>flash cut</a:t>
            </a:r>
            <a:endParaRPr lang="en-US" sz="1600" dirty="0"/>
          </a:p>
          <a:p>
            <a:pPr lvl="0">
              <a:spcBef>
                <a:spcPts val="300"/>
              </a:spcBef>
              <a:buFont typeface="Wingdings" pitchFamily="2" charset="2"/>
              <a:buChar char="§"/>
            </a:pPr>
            <a:r>
              <a:rPr lang="en-US" sz="1600" dirty="0" smtClean="0"/>
              <a:t>Start migrating Unity servers one by one to Connection server </a:t>
            </a:r>
            <a:r>
              <a:rPr lang="en-US" sz="1600" dirty="0"/>
              <a:t>: </a:t>
            </a:r>
            <a:endParaRPr lang="en-US" sz="1600" dirty="0" smtClean="0"/>
          </a:p>
          <a:p>
            <a:pPr marL="520700" lvl="1" indent="-342900">
              <a:spcBef>
                <a:spcPts val="300"/>
              </a:spcBef>
              <a:buFont typeface="+mj-lt"/>
              <a:buAutoNum type="alphaLcParenR"/>
            </a:pPr>
            <a:r>
              <a:rPr lang="en-US" sz="1600" dirty="0" smtClean="0"/>
              <a:t>Take </a:t>
            </a:r>
            <a:r>
              <a:rPr lang="en-US" sz="1600" dirty="0"/>
              <a:t>Backup of Public DL and private DL</a:t>
            </a:r>
          </a:p>
          <a:p>
            <a:pPr marL="520700" lvl="1" indent="-342900">
              <a:spcBef>
                <a:spcPts val="300"/>
              </a:spcBef>
              <a:buFont typeface="+mj-lt"/>
              <a:buAutoNum type="alphaLcParenR"/>
            </a:pPr>
            <a:r>
              <a:rPr lang="en-US" sz="1600" dirty="0" smtClean="0"/>
              <a:t>Take </a:t>
            </a:r>
            <a:r>
              <a:rPr lang="en-US" sz="1600" dirty="0"/>
              <a:t>COBRAS backup of Unity </a:t>
            </a:r>
            <a:r>
              <a:rPr lang="en-US" sz="1600" dirty="0" smtClean="0"/>
              <a:t>Server - </a:t>
            </a:r>
            <a:r>
              <a:rPr lang="en-US" sz="1600" u="sng" dirty="0">
                <a:hlinkClick r:id="rId3"/>
              </a:rPr>
              <a:t>http://</a:t>
            </a:r>
            <a:r>
              <a:rPr lang="en-US" sz="1600" u="sng" dirty="0" smtClean="0">
                <a:hlinkClick r:id="rId3"/>
              </a:rPr>
              <a:t>www.cisco.com/en/US/docs/voice_ip_comm/Connection/7x/upgrade/guide/7xcucrug022.html</a:t>
            </a:r>
            <a:endParaRPr lang="en-US" sz="1600" dirty="0"/>
          </a:p>
          <a:p>
            <a:pPr marL="520700" lvl="1" indent="-342900">
              <a:spcBef>
                <a:spcPts val="300"/>
              </a:spcBef>
              <a:buFont typeface="+mj-lt"/>
              <a:buAutoNum type="alphaLcParenR"/>
            </a:pPr>
            <a:r>
              <a:rPr lang="en-US" sz="1600" dirty="0"/>
              <a:t>Take a Connection target server and install Connection 10.x</a:t>
            </a:r>
          </a:p>
          <a:p>
            <a:pPr marL="520700" lvl="1" indent="-342900">
              <a:spcBef>
                <a:spcPts val="300"/>
              </a:spcBef>
              <a:buFont typeface="+mj-lt"/>
              <a:buAutoNum type="alphaLcParenR"/>
            </a:pPr>
            <a:r>
              <a:rPr lang="en-US" sz="1600" dirty="0"/>
              <a:t>Restore Unity COBRAS backup on that Connection </a:t>
            </a:r>
            <a:r>
              <a:rPr lang="en-US" sz="1600" dirty="0" smtClean="0"/>
              <a:t>server</a:t>
            </a:r>
            <a:endParaRPr lang="en-US" sz="1600" dirty="0"/>
          </a:p>
        </p:txBody>
      </p:sp>
      <p:sp>
        <p:nvSpPr>
          <p:cNvPr id="8" name="Title 3"/>
          <p:cNvSpPr txBox="1">
            <a:spLocks/>
          </p:cNvSpPr>
          <p:nvPr/>
        </p:nvSpPr>
        <p:spPr>
          <a:xfrm>
            <a:off x="278188" y="-44842"/>
            <a:ext cx="8637212"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Migrating UCI Network to HTTP(S) Network</a:t>
            </a:r>
            <a:endParaRPr sz="2800" dirty="0"/>
          </a:p>
        </p:txBody>
      </p:sp>
      <p:sp>
        <p:nvSpPr>
          <p:cNvPr id="2" name="Rectangle 1"/>
          <p:cNvSpPr/>
          <p:nvPr/>
        </p:nvSpPr>
        <p:spPr>
          <a:xfrm>
            <a:off x="6052127" y="2085814"/>
            <a:ext cx="3352800" cy="923330"/>
          </a:xfrm>
          <a:prstGeom prst="rect">
            <a:avLst/>
          </a:prstGeom>
        </p:spPr>
        <p:txBody>
          <a:bodyPr wrap="square">
            <a:spAutoFit/>
          </a:bodyPr>
          <a:lstStyle/>
          <a:p>
            <a:r>
              <a:rPr lang="en-US" dirty="0"/>
              <a:t>UCI </a:t>
            </a:r>
            <a:r>
              <a:rPr lang="en-US" dirty="0" smtClean="0"/>
              <a:t>bridgeheads</a:t>
            </a:r>
            <a:endParaRPr lang="en-US" dirty="0"/>
          </a:p>
          <a:p>
            <a:r>
              <a:rPr lang="en-US" dirty="0"/>
              <a:t>Unity </a:t>
            </a:r>
            <a:r>
              <a:rPr lang="en-US" dirty="0" smtClean="0"/>
              <a:t>Connection servers </a:t>
            </a:r>
          </a:p>
          <a:p>
            <a:r>
              <a:rPr lang="en-US" dirty="0" smtClean="0"/>
              <a:t>Unity servers</a:t>
            </a:r>
            <a:endParaRPr lang="en-US" dirty="0"/>
          </a:p>
        </p:txBody>
      </p:sp>
      <p:sp>
        <p:nvSpPr>
          <p:cNvPr id="33" name="Oval 32"/>
          <p:cNvSpPr/>
          <p:nvPr/>
        </p:nvSpPr>
        <p:spPr>
          <a:xfrm>
            <a:off x="5638800" y="2159332"/>
            <a:ext cx="184727" cy="200186"/>
          </a:xfrm>
          <a:prstGeom prst="ellipse">
            <a:avLst/>
          </a:prstGeom>
          <a:solidFill>
            <a:srgbClr val="FF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4" name="Oval 33"/>
          <p:cNvSpPr/>
          <p:nvPr/>
        </p:nvSpPr>
        <p:spPr>
          <a:xfrm>
            <a:off x="5638800" y="2464132"/>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5" name="Oval 34"/>
          <p:cNvSpPr/>
          <p:nvPr/>
        </p:nvSpPr>
        <p:spPr>
          <a:xfrm>
            <a:off x="5638800" y="2740518"/>
            <a:ext cx="184727" cy="200186"/>
          </a:xfrm>
          <a:prstGeom prst="ellipse">
            <a:avLst/>
          </a:prstGeom>
          <a:solidFill>
            <a:schemeClr val="accent2">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 name="Rectangle 2"/>
          <p:cNvSpPr/>
          <p:nvPr/>
        </p:nvSpPr>
        <p:spPr>
          <a:xfrm>
            <a:off x="2962497" y="964377"/>
            <a:ext cx="4047903" cy="430887"/>
          </a:xfrm>
          <a:prstGeom prst="rect">
            <a:avLst/>
          </a:prstGeom>
        </p:spPr>
        <p:txBody>
          <a:bodyPr wrap="none">
            <a:spAutoFit/>
          </a:bodyPr>
          <a:lstStyle/>
          <a:p>
            <a:r>
              <a:rPr lang="en-US" sz="1100" dirty="0" smtClean="0"/>
              <a:t>Then </a:t>
            </a:r>
            <a:r>
              <a:rPr lang="en-US" sz="1100" dirty="0"/>
              <a:t>perform a single site migration for existing </a:t>
            </a:r>
            <a:endParaRPr lang="en-US" sz="1100" dirty="0" smtClean="0"/>
          </a:p>
          <a:p>
            <a:r>
              <a:rPr lang="en-US" sz="1100" dirty="0" smtClean="0"/>
              <a:t>Digital </a:t>
            </a:r>
            <a:r>
              <a:rPr lang="en-US" sz="1100" dirty="0"/>
              <a:t>network using automatic or manual migration approach</a:t>
            </a:r>
          </a:p>
        </p:txBody>
      </p:sp>
      <p:sp>
        <p:nvSpPr>
          <p:cNvPr id="36" name="AutoShape 2"/>
          <p:cNvSpPr>
            <a:spLocks noChangeArrowheads="1"/>
          </p:cNvSpPr>
          <p:nvPr/>
        </p:nvSpPr>
        <p:spPr bwMode="auto">
          <a:xfrm>
            <a:off x="2704569" y="964377"/>
            <a:ext cx="257927" cy="664237"/>
          </a:xfrm>
          <a:prstGeom prst="downArrow">
            <a:avLst>
              <a:gd name="adj1" fmla="val 50000"/>
              <a:gd name="adj2" fmla="val 4941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60" name="Group 59"/>
          <p:cNvGrpSpPr/>
          <p:nvPr/>
        </p:nvGrpSpPr>
        <p:grpSpPr>
          <a:xfrm>
            <a:off x="919643" y="1628614"/>
            <a:ext cx="3537527" cy="1419386"/>
            <a:chOff x="2819400" y="2743200"/>
            <a:chExt cx="3537527" cy="1419386"/>
          </a:xfrm>
        </p:grpSpPr>
        <p:grpSp>
          <p:nvGrpSpPr>
            <p:cNvPr id="61" name="Group 60"/>
            <p:cNvGrpSpPr/>
            <p:nvPr/>
          </p:nvGrpSpPr>
          <p:grpSpPr>
            <a:xfrm>
              <a:off x="5436028" y="2743200"/>
              <a:ext cx="920899" cy="1419386"/>
              <a:chOff x="5436028" y="2743200"/>
              <a:chExt cx="920899" cy="1419386"/>
            </a:xfrm>
          </p:grpSpPr>
          <p:sp>
            <p:nvSpPr>
              <p:cNvPr id="74" name="Oval 73"/>
              <p:cNvSpPr/>
              <p:nvPr/>
            </p:nvSpPr>
            <p:spPr>
              <a:xfrm>
                <a:off x="6172200" y="2743200"/>
                <a:ext cx="184727" cy="200186"/>
              </a:xfrm>
              <a:prstGeom prst="ellipse">
                <a:avLst/>
              </a:prstGeom>
              <a:solidFill>
                <a:schemeClr val="accent2">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5" name="Oval 74"/>
              <p:cNvSpPr/>
              <p:nvPr/>
            </p:nvSpPr>
            <p:spPr>
              <a:xfrm>
                <a:off x="5436028" y="3370624"/>
                <a:ext cx="184727" cy="200186"/>
              </a:xfrm>
              <a:prstGeom prst="ellipse">
                <a:avLst/>
              </a:prstGeom>
              <a:solidFill>
                <a:srgbClr val="FF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76" name="Straight Connector 75"/>
              <p:cNvCxnSpPr>
                <a:stCxn id="75" idx="3"/>
                <a:endCxn id="78" idx="2"/>
              </p:cNvCxnSpPr>
              <p:nvPr/>
            </p:nvCxnSpPr>
            <p:spPr>
              <a:xfrm rot="16200000" flipH="1">
                <a:off x="5557140" y="3447433"/>
                <a:ext cx="521000" cy="70911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74" idx="2"/>
                <a:endCxn id="75" idx="7"/>
              </p:cNvCxnSpPr>
              <p:nvPr/>
            </p:nvCxnSpPr>
            <p:spPr>
              <a:xfrm rot="10800000" flipV="1">
                <a:off x="5593702" y="2843293"/>
                <a:ext cx="578498" cy="556648"/>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6172200" y="3962400"/>
                <a:ext cx="184727" cy="200186"/>
              </a:xfrm>
              <a:prstGeom prst="ellipse">
                <a:avLst/>
              </a:prstGeom>
              <a:solidFill>
                <a:schemeClr val="accent2">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79" name="Straight Connector 78"/>
              <p:cNvCxnSpPr>
                <a:stCxn id="74" idx="4"/>
                <a:endCxn id="78" idx="0"/>
              </p:cNvCxnSpPr>
              <p:nvPr/>
            </p:nvCxnSpPr>
            <p:spPr>
              <a:xfrm rot="5400000">
                <a:off x="5755057" y="3452893"/>
                <a:ext cx="1019014" cy="1588"/>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2819400" y="2743200"/>
              <a:ext cx="1175327" cy="1419386"/>
              <a:chOff x="1066800" y="1600200"/>
              <a:chExt cx="1175327" cy="1419386"/>
            </a:xfrm>
          </p:grpSpPr>
          <p:grpSp>
            <p:nvGrpSpPr>
              <p:cNvPr id="63" name="Group 62"/>
              <p:cNvGrpSpPr/>
              <p:nvPr/>
            </p:nvGrpSpPr>
            <p:grpSpPr>
              <a:xfrm>
                <a:off x="1905000" y="2209800"/>
                <a:ext cx="337127" cy="809786"/>
                <a:chOff x="4485914" y="2124131"/>
                <a:chExt cx="337127" cy="809786"/>
              </a:xfrm>
            </p:grpSpPr>
            <p:sp>
              <p:nvSpPr>
                <p:cNvPr id="71" name="Oval 70"/>
                <p:cNvSpPr/>
                <p:nvPr/>
              </p:nvSpPr>
              <p:spPr>
                <a:xfrm>
                  <a:off x="4638314" y="2733731"/>
                  <a:ext cx="184727" cy="200186"/>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2" name="Oval 71"/>
                <p:cNvSpPr/>
                <p:nvPr/>
              </p:nvSpPr>
              <p:spPr>
                <a:xfrm>
                  <a:off x="4485914" y="2124131"/>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73" name="Straight Connector 72"/>
                <p:cNvCxnSpPr>
                  <a:stCxn id="72" idx="5"/>
                  <a:endCxn id="71" idx="0"/>
                </p:cNvCxnSpPr>
                <p:nvPr/>
              </p:nvCxnSpPr>
              <p:spPr>
                <a:xfrm rot="16200000" flipH="1">
                  <a:off x="4467768" y="2470820"/>
                  <a:ext cx="438731" cy="8709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1066800" y="2209800"/>
                <a:ext cx="337127" cy="809786"/>
                <a:chOff x="2806348" y="2158614"/>
                <a:chExt cx="337127" cy="809786"/>
              </a:xfrm>
            </p:grpSpPr>
            <p:sp>
              <p:nvSpPr>
                <p:cNvPr id="68" name="Oval 67"/>
                <p:cNvSpPr/>
                <p:nvPr/>
              </p:nvSpPr>
              <p:spPr>
                <a:xfrm>
                  <a:off x="2806348" y="2768214"/>
                  <a:ext cx="184727" cy="200186"/>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9" name="Oval 68"/>
                <p:cNvSpPr/>
                <p:nvPr/>
              </p:nvSpPr>
              <p:spPr>
                <a:xfrm>
                  <a:off x="2958748" y="2158614"/>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70" name="Straight Connector 69"/>
                <p:cNvCxnSpPr>
                  <a:stCxn id="69" idx="3"/>
                  <a:endCxn id="68" idx="0"/>
                </p:cNvCxnSpPr>
                <p:nvPr/>
              </p:nvCxnSpPr>
              <p:spPr>
                <a:xfrm rot="5400000">
                  <a:off x="2722892" y="2505304"/>
                  <a:ext cx="438731" cy="8708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5" name="Oval 64"/>
              <p:cNvSpPr/>
              <p:nvPr/>
            </p:nvSpPr>
            <p:spPr>
              <a:xfrm>
                <a:off x="1561803" y="1600200"/>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66" name="Straight Connector 65"/>
              <p:cNvCxnSpPr>
                <a:stCxn id="65" idx="2"/>
                <a:endCxn id="69" idx="7"/>
              </p:cNvCxnSpPr>
              <p:nvPr/>
            </p:nvCxnSpPr>
            <p:spPr>
              <a:xfrm rot="10800000" flipV="1">
                <a:off x="1376875" y="1700293"/>
                <a:ext cx="184929" cy="538824"/>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65" idx="6"/>
                <a:endCxn id="72" idx="1"/>
              </p:cNvCxnSpPr>
              <p:nvPr/>
            </p:nvCxnSpPr>
            <p:spPr>
              <a:xfrm>
                <a:off x="1746530" y="1700293"/>
                <a:ext cx="185523" cy="538824"/>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77451596"/>
      </p:ext>
    </p:extLst>
  </p:cSld>
  <p:clrMapOvr>
    <a:masterClrMapping/>
  </p:clrMapOvr>
  <p:transition>
    <p:wipe dir="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2882"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7" name="Content Placeholder 2"/>
          <p:cNvSpPr>
            <a:spLocks noGrp="1"/>
          </p:cNvSpPr>
          <p:nvPr>
            <p:ph idx="1"/>
          </p:nvPr>
        </p:nvSpPr>
        <p:spPr>
          <a:xfrm>
            <a:off x="381000" y="609600"/>
            <a:ext cx="8458200" cy="5715000"/>
          </a:xfrm>
        </p:spPr>
        <p:txBody>
          <a:bodyPr>
            <a:normAutofit/>
          </a:bodyPr>
          <a:lstStyle/>
          <a:p>
            <a:pPr marL="0" indent="0" fontAlgn="auto">
              <a:spcAft>
                <a:spcPts val="0"/>
              </a:spcAft>
              <a:buClr>
                <a:schemeClr val="tx2"/>
              </a:buClr>
              <a:buFont typeface="Arial" charset="0"/>
              <a:buNone/>
              <a:defRPr/>
            </a:pPr>
            <a:endParaRPr sz="1800" dirty="0"/>
          </a:p>
          <a:p>
            <a:pPr marL="0" indent="0" fontAlgn="auto">
              <a:spcAft>
                <a:spcPts val="0"/>
              </a:spcAft>
              <a:buClr>
                <a:schemeClr val="tx2"/>
              </a:buClr>
              <a:buFont typeface="Arial" charset="0"/>
              <a:buNone/>
              <a:defRPr/>
            </a:pPr>
            <a:endParaRPr sz="1800" dirty="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p:txBody>
      </p:sp>
      <p:sp>
        <p:nvSpPr>
          <p:cNvPr id="6" name="Content Placeholder 2"/>
          <p:cNvSpPr txBox="1">
            <a:spLocks/>
          </p:cNvSpPr>
          <p:nvPr/>
        </p:nvSpPr>
        <p:spPr bwMode="auto">
          <a:xfrm>
            <a:off x="269557" y="762000"/>
            <a:ext cx="3921444"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n-ea"/>
                <a:cs typeface="+mn-cs"/>
              </a:defRPr>
            </a:lvl1pPr>
            <a:lvl2pPr marL="406400" indent="50800" algn="l" rtl="0" eaLnBrk="0" fontAlgn="base" hangingPunct="0">
              <a:lnSpc>
                <a:spcPct val="95000"/>
              </a:lnSpc>
              <a:spcBef>
                <a:spcPts val="838"/>
              </a:spcBef>
              <a:spcAft>
                <a:spcPct val="0"/>
              </a:spcAft>
              <a:buClr>
                <a:schemeClr val="tx2"/>
              </a:buClr>
              <a:defRPr lang="en-US" kern="1200" dirty="0">
                <a:solidFill>
                  <a:schemeClr val="bg1"/>
                </a:solidFill>
                <a:latin typeface="+mj-lt"/>
                <a:ea typeface="+mn-ea"/>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chemeClr val="bg1"/>
                </a:solidFill>
                <a:latin typeface="+mj-lt"/>
                <a:ea typeface="+mn-ea"/>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en-US" sz="1600" dirty="0" smtClean="0"/>
              <a:t>Add </a:t>
            </a:r>
            <a:r>
              <a:rPr lang="en-US" sz="1600" dirty="0"/>
              <a:t>the newly created Connection </a:t>
            </a:r>
            <a:r>
              <a:rPr lang="en-US" sz="1600" dirty="0" smtClean="0"/>
              <a:t>servers (</a:t>
            </a:r>
            <a:r>
              <a:rPr lang="en-US" sz="1600" dirty="0"/>
              <a:t>M</a:t>
            </a:r>
            <a:r>
              <a:rPr lang="en-US" sz="1600" dirty="0" smtClean="0"/>
              <a:t>igrated from Unity to Connection), </a:t>
            </a:r>
            <a:r>
              <a:rPr lang="en-US" sz="1600" dirty="0"/>
              <a:t>as per decided topology in the HTTP(S) network. Make sure that new </a:t>
            </a:r>
            <a:r>
              <a:rPr lang="en-US" sz="1600" dirty="0" smtClean="0"/>
              <a:t>nodes are </a:t>
            </a:r>
            <a:r>
              <a:rPr lang="en-US" sz="1600" dirty="0"/>
              <a:t>in sync i.e. :</a:t>
            </a:r>
          </a:p>
          <a:p>
            <a:pPr marL="520700" lvl="1" indent="-342900">
              <a:spcBef>
                <a:spcPts val="300"/>
              </a:spcBef>
              <a:buFont typeface="+mj-lt"/>
              <a:buAutoNum type="alphaLcParenR"/>
            </a:pPr>
            <a:r>
              <a:rPr lang="en-US" sz="1400" dirty="0"/>
              <a:t>On clicking (CUCA -&gt; Networking -&gt; Locations menu) contains all added locations.</a:t>
            </a:r>
          </a:p>
          <a:p>
            <a:pPr marL="520700" lvl="1" indent="-342900">
              <a:spcBef>
                <a:spcPts val="300"/>
              </a:spcBef>
              <a:buFont typeface="+mj-lt"/>
              <a:buAutoNum type="alphaLcParenR"/>
            </a:pPr>
            <a:r>
              <a:rPr lang="en-US" sz="1400" dirty="0"/>
              <a:t>Networking -&gt; </a:t>
            </a:r>
            <a:r>
              <a:rPr lang="en-US" sz="1400" dirty="0" smtClean="0"/>
              <a:t>HTTP(S)  </a:t>
            </a:r>
            <a:r>
              <a:rPr lang="en-US" sz="1400" dirty="0"/>
              <a:t>Locations contains the directly connected locations and Synchronization status is “Sync” rather than “Syncing” </a:t>
            </a:r>
          </a:p>
          <a:p>
            <a:pPr marL="520700" lvl="1" indent="-342900">
              <a:spcBef>
                <a:spcPts val="300"/>
              </a:spcBef>
              <a:buFont typeface="+mj-lt"/>
              <a:buAutoNum type="alphaLcParenR"/>
            </a:pPr>
            <a:r>
              <a:rPr lang="en-US" sz="1400" dirty="0"/>
              <a:t>Send a dummy message to all location to make sure that network is properly synchronized.</a:t>
            </a:r>
          </a:p>
          <a:p>
            <a:pPr marL="520700" lvl="1" indent="-342900">
              <a:spcBef>
                <a:spcPts val="300"/>
              </a:spcBef>
              <a:buFont typeface="+mj-lt"/>
              <a:buAutoNum type="alphaLcParenR"/>
            </a:pPr>
            <a:r>
              <a:rPr lang="en-US" sz="1400" dirty="0"/>
              <a:t>Create a dummy user and synchronize the locations to make sure that directory syncing is working correctly.</a:t>
            </a:r>
          </a:p>
        </p:txBody>
      </p:sp>
      <p:sp>
        <p:nvSpPr>
          <p:cNvPr id="8" name="Title 3"/>
          <p:cNvSpPr txBox="1">
            <a:spLocks/>
          </p:cNvSpPr>
          <p:nvPr/>
        </p:nvSpPr>
        <p:spPr>
          <a:xfrm>
            <a:off x="278188" y="-152400"/>
            <a:ext cx="8637212"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Migrating UCI Network to HTTP(S) Network</a:t>
            </a:r>
            <a:endParaRPr sz="2800" dirty="0"/>
          </a:p>
        </p:txBody>
      </p:sp>
      <p:sp>
        <p:nvSpPr>
          <p:cNvPr id="3" name="Rectangle 2"/>
          <p:cNvSpPr/>
          <p:nvPr/>
        </p:nvSpPr>
        <p:spPr>
          <a:xfrm>
            <a:off x="6705600" y="2566481"/>
            <a:ext cx="1990503" cy="938719"/>
          </a:xfrm>
          <a:prstGeom prst="rect">
            <a:avLst/>
          </a:prstGeom>
        </p:spPr>
        <p:txBody>
          <a:bodyPr wrap="square">
            <a:spAutoFit/>
          </a:bodyPr>
          <a:lstStyle/>
          <a:p>
            <a:r>
              <a:rPr lang="en-US" sz="1100" dirty="0"/>
              <a:t>Migrate </a:t>
            </a:r>
            <a:r>
              <a:rPr lang="en-US" sz="1100" dirty="0" smtClean="0"/>
              <a:t>all Unity </a:t>
            </a:r>
            <a:r>
              <a:rPr lang="en-US" sz="1100" dirty="0"/>
              <a:t>Servers to </a:t>
            </a:r>
            <a:r>
              <a:rPr lang="en-US" sz="1100" dirty="0" smtClean="0"/>
              <a:t>Connection </a:t>
            </a:r>
            <a:r>
              <a:rPr lang="en-US" sz="1100" dirty="0"/>
              <a:t>servers and keep </a:t>
            </a:r>
            <a:endParaRPr lang="en-US" sz="1100" dirty="0" smtClean="0"/>
          </a:p>
          <a:p>
            <a:r>
              <a:rPr lang="en-US" sz="1100" dirty="0" smtClean="0"/>
              <a:t>on </a:t>
            </a:r>
            <a:r>
              <a:rPr lang="en-US" sz="1100" dirty="0"/>
              <a:t>adding those nodes in the HTTP(S) network. </a:t>
            </a:r>
          </a:p>
        </p:txBody>
      </p:sp>
      <p:sp>
        <p:nvSpPr>
          <p:cNvPr id="36" name="AutoShape 2"/>
          <p:cNvSpPr>
            <a:spLocks noChangeArrowheads="1"/>
          </p:cNvSpPr>
          <p:nvPr/>
        </p:nvSpPr>
        <p:spPr bwMode="auto">
          <a:xfrm>
            <a:off x="6447673" y="2333786"/>
            <a:ext cx="257927" cy="1628614"/>
          </a:xfrm>
          <a:prstGeom prst="downArrow">
            <a:avLst>
              <a:gd name="adj1" fmla="val 50000"/>
              <a:gd name="adj2" fmla="val 4941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32" name="Group 31"/>
          <p:cNvGrpSpPr/>
          <p:nvPr/>
        </p:nvGrpSpPr>
        <p:grpSpPr>
          <a:xfrm>
            <a:off x="4495800" y="914400"/>
            <a:ext cx="3537527" cy="1419386"/>
            <a:chOff x="2819400" y="2743200"/>
            <a:chExt cx="3537527" cy="1419386"/>
          </a:xfrm>
        </p:grpSpPr>
        <p:sp>
          <p:nvSpPr>
            <p:cNvPr id="37" name="Oval 36"/>
            <p:cNvSpPr/>
            <p:nvPr/>
          </p:nvSpPr>
          <p:spPr>
            <a:xfrm>
              <a:off x="6172200" y="2743200"/>
              <a:ext cx="184727" cy="200186"/>
            </a:xfrm>
            <a:prstGeom prst="ellipse">
              <a:avLst/>
            </a:prstGeom>
            <a:solidFill>
              <a:schemeClr val="accent2">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8" name="Oval 37"/>
            <p:cNvSpPr/>
            <p:nvPr/>
          </p:nvSpPr>
          <p:spPr>
            <a:xfrm>
              <a:off x="6172200" y="3962400"/>
              <a:ext cx="184727" cy="200186"/>
            </a:xfrm>
            <a:prstGeom prst="ellipse">
              <a:avLst/>
            </a:prstGeom>
            <a:solidFill>
              <a:schemeClr val="accent2">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39" name="Straight Connector 38"/>
            <p:cNvCxnSpPr>
              <a:stCxn id="37" idx="4"/>
              <a:endCxn id="38" idx="0"/>
            </p:cNvCxnSpPr>
            <p:nvPr/>
          </p:nvCxnSpPr>
          <p:spPr>
            <a:xfrm rot="5400000">
              <a:off x="5755057" y="3452893"/>
              <a:ext cx="1019014" cy="1588"/>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3657600" y="3352800"/>
              <a:ext cx="337127" cy="809786"/>
              <a:chOff x="4485914" y="2124131"/>
              <a:chExt cx="337127" cy="809786"/>
            </a:xfrm>
          </p:grpSpPr>
          <p:sp>
            <p:nvSpPr>
              <p:cNvPr id="49" name="Oval 48"/>
              <p:cNvSpPr/>
              <p:nvPr/>
            </p:nvSpPr>
            <p:spPr>
              <a:xfrm>
                <a:off x="4638314" y="2733731"/>
                <a:ext cx="184727" cy="200186"/>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0" name="Oval 49"/>
              <p:cNvSpPr/>
              <p:nvPr/>
            </p:nvSpPr>
            <p:spPr>
              <a:xfrm>
                <a:off x="4485914" y="2124131"/>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51" name="Straight Connector 50"/>
              <p:cNvCxnSpPr>
                <a:stCxn id="50" idx="5"/>
                <a:endCxn id="49" idx="0"/>
              </p:cNvCxnSpPr>
              <p:nvPr/>
            </p:nvCxnSpPr>
            <p:spPr>
              <a:xfrm rot="16200000" flipH="1">
                <a:off x="4467768" y="2470820"/>
                <a:ext cx="438731" cy="8709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1" name="Oval 40"/>
            <p:cNvSpPr/>
            <p:nvPr/>
          </p:nvSpPr>
          <p:spPr>
            <a:xfrm>
              <a:off x="2819400" y="3962400"/>
              <a:ext cx="184727" cy="200186"/>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2" name="Oval 41"/>
            <p:cNvSpPr/>
            <p:nvPr/>
          </p:nvSpPr>
          <p:spPr>
            <a:xfrm>
              <a:off x="2971800" y="3352800"/>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3" name="Straight Connector 42"/>
            <p:cNvCxnSpPr>
              <a:stCxn id="42" idx="3"/>
              <a:endCxn id="41" idx="0"/>
            </p:cNvCxnSpPr>
            <p:nvPr/>
          </p:nvCxnSpPr>
          <p:spPr>
            <a:xfrm rot="5400000">
              <a:off x="2735944" y="3699490"/>
              <a:ext cx="438731" cy="8708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3314403" y="2743200"/>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5" name="Straight Connector 44"/>
            <p:cNvCxnSpPr>
              <a:stCxn id="44" idx="2"/>
              <a:endCxn id="42" idx="7"/>
            </p:cNvCxnSpPr>
            <p:nvPr/>
          </p:nvCxnSpPr>
          <p:spPr>
            <a:xfrm rot="10800000" flipV="1">
              <a:off x="3129475" y="2843293"/>
              <a:ext cx="184929" cy="538824"/>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4" idx="6"/>
              <a:endCxn id="50" idx="1"/>
            </p:cNvCxnSpPr>
            <p:nvPr/>
          </p:nvCxnSpPr>
          <p:spPr>
            <a:xfrm>
              <a:off x="3499130" y="2843293"/>
              <a:ext cx="185523" cy="538824"/>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3124200" y="3962400"/>
              <a:ext cx="184727" cy="200186"/>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8" name="Straight Connector 47"/>
            <p:cNvCxnSpPr>
              <a:stCxn id="42" idx="5"/>
              <a:endCxn id="47" idx="0"/>
            </p:cNvCxnSpPr>
            <p:nvPr/>
          </p:nvCxnSpPr>
          <p:spPr>
            <a:xfrm rot="16200000" flipH="1">
              <a:off x="2953654" y="3699489"/>
              <a:ext cx="438731" cy="8709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6019800" y="4219414"/>
            <a:ext cx="1175327" cy="1419386"/>
            <a:chOff x="2819400" y="2743200"/>
            <a:chExt cx="1175327" cy="1419386"/>
          </a:xfrm>
        </p:grpSpPr>
        <p:sp>
          <p:nvSpPr>
            <p:cNvPr id="53" name="Oval 52"/>
            <p:cNvSpPr/>
            <p:nvPr/>
          </p:nvSpPr>
          <p:spPr>
            <a:xfrm>
              <a:off x="3810000" y="3962400"/>
              <a:ext cx="184727" cy="200186"/>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4" name="Oval 53"/>
            <p:cNvSpPr/>
            <p:nvPr/>
          </p:nvSpPr>
          <p:spPr>
            <a:xfrm>
              <a:off x="3657600" y="3352800"/>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55" name="Straight Connector 54"/>
            <p:cNvCxnSpPr>
              <a:stCxn id="54" idx="5"/>
              <a:endCxn id="53" idx="0"/>
            </p:cNvCxnSpPr>
            <p:nvPr/>
          </p:nvCxnSpPr>
          <p:spPr>
            <a:xfrm rot="16200000" flipH="1">
              <a:off x="3639454" y="3699489"/>
              <a:ext cx="438731" cy="8709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2819400" y="3962400"/>
              <a:ext cx="184727" cy="200186"/>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7" name="Oval 56"/>
            <p:cNvSpPr/>
            <p:nvPr/>
          </p:nvSpPr>
          <p:spPr>
            <a:xfrm>
              <a:off x="2971800" y="3352800"/>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58" name="Straight Connector 57"/>
            <p:cNvCxnSpPr>
              <a:stCxn id="57" idx="3"/>
              <a:endCxn id="56" idx="0"/>
            </p:cNvCxnSpPr>
            <p:nvPr/>
          </p:nvCxnSpPr>
          <p:spPr>
            <a:xfrm rot="5400000">
              <a:off x="2735944" y="3699490"/>
              <a:ext cx="438731" cy="8708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3314403" y="2743200"/>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80" name="Straight Connector 79"/>
            <p:cNvCxnSpPr>
              <a:stCxn id="59" idx="2"/>
              <a:endCxn id="57" idx="7"/>
            </p:cNvCxnSpPr>
            <p:nvPr/>
          </p:nvCxnSpPr>
          <p:spPr>
            <a:xfrm rot="10800000" flipV="1">
              <a:off x="3129475" y="2843293"/>
              <a:ext cx="184929" cy="538824"/>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59" idx="6"/>
              <a:endCxn id="54" idx="1"/>
            </p:cNvCxnSpPr>
            <p:nvPr/>
          </p:nvCxnSpPr>
          <p:spPr>
            <a:xfrm>
              <a:off x="3499130" y="2843293"/>
              <a:ext cx="185523" cy="538824"/>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3124200" y="3962400"/>
              <a:ext cx="184727" cy="200186"/>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83" name="Straight Connector 82"/>
            <p:cNvCxnSpPr>
              <a:stCxn id="57" idx="5"/>
              <a:endCxn id="82" idx="0"/>
            </p:cNvCxnSpPr>
            <p:nvPr/>
          </p:nvCxnSpPr>
          <p:spPr>
            <a:xfrm rot="16200000" flipH="1">
              <a:off x="2953654" y="3699489"/>
              <a:ext cx="438731" cy="8709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3505200" y="3962400"/>
              <a:ext cx="184727" cy="200186"/>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85" name="Straight Connector 84"/>
            <p:cNvCxnSpPr>
              <a:stCxn id="54" idx="3"/>
              <a:endCxn id="84" idx="0"/>
            </p:cNvCxnSpPr>
            <p:nvPr/>
          </p:nvCxnSpPr>
          <p:spPr>
            <a:xfrm rot="5400000">
              <a:off x="3421744" y="3699490"/>
              <a:ext cx="438731" cy="8708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3276600" y="3352800"/>
              <a:ext cx="184727" cy="200186"/>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87" name="Straight Connector 86"/>
            <p:cNvCxnSpPr>
              <a:stCxn id="59" idx="4"/>
              <a:endCxn id="86" idx="0"/>
            </p:cNvCxnSpPr>
            <p:nvPr/>
          </p:nvCxnSpPr>
          <p:spPr>
            <a:xfrm rot="5400000">
              <a:off x="3183159" y="3129192"/>
              <a:ext cx="409414" cy="37803"/>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2934120"/>
      </p:ext>
    </p:extLst>
  </p:cSld>
  <p:clrMapOvr>
    <a:masterClrMapping/>
  </p:clrMapOvr>
  <p:transition>
    <p:wipe dir="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0"/>
            <a:ext cx="8229600" cy="838200"/>
          </a:xfrm>
        </p:spPr>
        <p:txBody>
          <a:bodyPr/>
          <a:lstStyle/>
          <a:p>
            <a:pPr>
              <a:defRPr/>
            </a:pPr>
            <a:r>
              <a:rPr sz="2800" dirty="0" smtClean="0"/>
              <a:t>Limitations of HTTP(S) Networking</a:t>
            </a:r>
          </a:p>
        </p:txBody>
      </p:sp>
      <p:sp>
        <p:nvSpPr>
          <p:cNvPr id="34819" name="Content Placeholder 2"/>
          <p:cNvSpPr>
            <a:spLocks noGrp="1"/>
          </p:cNvSpPr>
          <p:nvPr>
            <p:ph idx="1"/>
          </p:nvPr>
        </p:nvSpPr>
        <p:spPr>
          <a:xfrm>
            <a:off x="457200" y="1143000"/>
            <a:ext cx="7772400" cy="4572000"/>
          </a:xfrm>
        </p:spPr>
        <p:txBody>
          <a:bodyPr>
            <a:normAutofit/>
          </a:bodyPr>
          <a:lstStyle/>
          <a:p>
            <a:pPr fontAlgn="auto">
              <a:spcAft>
                <a:spcPts val="0"/>
              </a:spcAft>
              <a:buClr>
                <a:schemeClr val="tx2"/>
              </a:buClr>
              <a:buFont typeface="Wingdings" pitchFamily="2" charset="2"/>
              <a:buChar char="§"/>
              <a:defRPr/>
            </a:pPr>
            <a:r>
              <a:rPr sz="1800" dirty="0" smtClean="0"/>
              <a:t>Hub </a:t>
            </a:r>
            <a:r>
              <a:rPr sz="1800" dirty="0"/>
              <a:t>can be a single point of failure for its </a:t>
            </a:r>
            <a:r>
              <a:rPr sz="1800" dirty="0" smtClean="0"/>
              <a:t>sub-part </a:t>
            </a:r>
            <a:r>
              <a:rPr sz="1800" dirty="0"/>
              <a:t>of the network.</a:t>
            </a:r>
          </a:p>
          <a:p>
            <a:pPr fontAlgn="auto">
              <a:spcAft>
                <a:spcPts val="0"/>
              </a:spcAft>
              <a:buClr>
                <a:schemeClr val="tx2"/>
              </a:buClr>
              <a:buFont typeface="Wingdings" pitchFamily="2" charset="2"/>
              <a:buChar char="§"/>
              <a:defRPr/>
            </a:pPr>
            <a:r>
              <a:rPr sz="1800" dirty="0"/>
              <a:t>Hubs need to have a higher end </a:t>
            </a:r>
            <a:r>
              <a:rPr sz="1800" dirty="0" smtClean="0"/>
              <a:t>CPU </a:t>
            </a:r>
            <a:r>
              <a:rPr sz="1800" dirty="0"/>
              <a:t>as compared to </a:t>
            </a:r>
            <a:r>
              <a:rPr sz="1800" dirty="0" smtClean="0"/>
              <a:t>spoke </a:t>
            </a:r>
            <a:r>
              <a:rPr sz="1800" dirty="0"/>
              <a:t>nodes.</a:t>
            </a:r>
          </a:p>
          <a:p>
            <a:pPr fontAlgn="auto">
              <a:spcAft>
                <a:spcPts val="0"/>
              </a:spcAft>
              <a:buClr>
                <a:schemeClr val="tx2"/>
              </a:buClr>
              <a:buFont typeface="Wingdings" pitchFamily="2" charset="2"/>
              <a:buChar char="§"/>
              <a:defRPr/>
            </a:pPr>
            <a:r>
              <a:rPr sz="1800" dirty="0" smtClean="0"/>
              <a:t>In </a:t>
            </a:r>
            <a:r>
              <a:rPr sz="1800" dirty="0"/>
              <a:t>comparison, full mesh topology has only one hop for data transfer between any two </a:t>
            </a:r>
            <a:r>
              <a:rPr sz="1800" dirty="0" smtClean="0"/>
              <a:t>nodes but in HTTP(S) Networking it can be more than one in many scenarios where we have a hierarchy of Hubs-Spokes in the network. Thus complete data </a:t>
            </a:r>
            <a:r>
              <a:rPr sz="1800" dirty="0"/>
              <a:t>replication takes </a:t>
            </a:r>
            <a:r>
              <a:rPr sz="1800" dirty="0" smtClean="0"/>
              <a:t>more time </a:t>
            </a:r>
            <a:r>
              <a:rPr sz="1800" dirty="0"/>
              <a:t>to replicate till the farther nodes in the </a:t>
            </a:r>
            <a:r>
              <a:rPr sz="1800" dirty="0" smtClean="0"/>
              <a:t>network.</a:t>
            </a:r>
          </a:p>
          <a:p>
            <a:pPr fontAlgn="auto">
              <a:spcAft>
                <a:spcPts val="0"/>
              </a:spcAft>
              <a:buClr>
                <a:schemeClr val="tx2"/>
              </a:buClr>
              <a:buFont typeface="Wingdings" pitchFamily="2" charset="2"/>
              <a:buChar char="§"/>
              <a:defRPr/>
            </a:pPr>
            <a:r>
              <a:rPr lang="en-US" sz="1800" dirty="0" smtClean="0"/>
              <a:t>IPv6 is not supported.</a:t>
            </a:r>
          </a:p>
          <a:p>
            <a:pPr fontAlgn="auto">
              <a:spcAft>
                <a:spcPts val="0"/>
              </a:spcAft>
              <a:buClr>
                <a:schemeClr val="tx2"/>
              </a:buClr>
              <a:buFont typeface="Wingdings" pitchFamily="2" charset="2"/>
              <a:buChar char="§"/>
              <a:defRPr/>
            </a:pPr>
            <a:r>
              <a:rPr lang="en-US" sz="1800" dirty="0" smtClean="0"/>
              <a:t>Once upgrade to 10.x has been done and HTTP(S) Networking migration is done, it is not possible to rollback to pre-10.x levels</a:t>
            </a:r>
            <a:endParaRPr sz="1800" dirty="0"/>
          </a:p>
          <a:p>
            <a:pPr marL="0" indent="0" fontAlgn="auto">
              <a:spcAft>
                <a:spcPts val="0"/>
              </a:spcAft>
              <a:buClr>
                <a:schemeClr val="accent3"/>
              </a:buClr>
              <a:buFont typeface="Arial" charset="0"/>
              <a:buNone/>
              <a:defRPr/>
            </a:pPr>
            <a:endParaRPr sz="1800" dirty="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p:txBody>
      </p:sp>
    </p:spTree>
  </p:cSld>
  <p:clrMapOvr>
    <a:masterClrMapping/>
  </p:clrMapOvr>
  <p:transition>
    <p:wipe dir="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914400"/>
            <a:ext cx="8112125" cy="2407042"/>
          </a:xfrm>
        </p:spPr>
        <p:txBody>
          <a:bodyPr>
            <a:normAutofit/>
          </a:bodyPr>
          <a:lstStyle/>
          <a:p>
            <a:pPr algn="ctr" fontAlgn="auto">
              <a:spcAft>
                <a:spcPts val="0"/>
              </a:spcAft>
              <a:defRPr/>
            </a:pPr>
            <a:r>
              <a:rPr dirty="0" smtClean="0"/>
              <a:t>Future Plans</a:t>
            </a:r>
            <a:endParaRPr dirty="0"/>
          </a:p>
        </p:txBody>
      </p:sp>
    </p:spTree>
  </p:cSld>
  <p:clrMapOvr>
    <a:masterClrMapping/>
  </p:clrMapOvr>
  <p:transition>
    <p:wipe dir="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0834"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5" name="Title 3"/>
          <p:cNvSpPr txBox="1">
            <a:spLocks/>
          </p:cNvSpPr>
          <p:nvPr/>
        </p:nvSpPr>
        <p:spPr>
          <a:xfrm>
            <a:off x="392373" y="32982"/>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Extended Topology</a:t>
            </a:r>
            <a:endParaRPr sz="2800" dirty="0"/>
          </a:p>
        </p:txBody>
      </p:sp>
      <p:sp>
        <p:nvSpPr>
          <p:cNvPr id="6" name="Rectangle 5"/>
          <p:cNvSpPr/>
          <p:nvPr/>
        </p:nvSpPr>
        <p:spPr>
          <a:xfrm>
            <a:off x="185738" y="914400"/>
            <a:ext cx="8424862" cy="923925"/>
          </a:xfrm>
          <a:prstGeom prst="rect">
            <a:avLst/>
          </a:prstGeom>
        </p:spPr>
        <p:txBody>
          <a:bodyPr>
            <a:spAutoFit/>
          </a:bodyPr>
          <a:lstStyle/>
          <a:p>
            <a:pPr marL="285750" indent="-285750">
              <a:buFont typeface="Wingdings" pitchFamily="2" charset="2"/>
              <a:buChar char="§"/>
              <a:defRPr/>
            </a:pPr>
            <a:r>
              <a:rPr lang="en-US" dirty="0">
                <a:solidFill>
                  <a:schemeClr val="bg1"/>
                </a:solidFill>
                <a:latin typeface="+mn-lt"/>
              </a:rPr>
              <a:t>Topology with 40 nodes - </a:t>
            </a:r>
            <a:r>
              <a:rPr lang="en-US" dirty="0">
                <a:solidFill>
                  <a:schemeClr val="bg1"/>
                </a:solidFill>
              </a:rPr>
              <a:t>The first level hubs connect to top most hub. In the depicted topology, there would be 33 spoke nodes, 6 first level hubs and one top level hub (Bridgehead).</a:t>
            </a:r>
          </a:p>
        </p:txBody>
      </p:sp>
      <p:grpSp>
        <p:nvGrpSpPr>
          <p:cNvPr id="120837" name="Group 6"/>
          <p:cNvGrpSpPr>
            <a:grpSpLocks/>
          </p:cNvGrpSpPr>
          <p:nvPr/>
        </p:nvGrpSpPr>
        <p:grpSpPr bwMode="auto">
          <a:xfrm>
            <a:off x="1082675" y="2057400"/>
            <a:ext cx="7723315" cy="3968750"/>
            <a:chOff x="457200" y="1600200"/>
            <a:chExt cx="8899859" cy="4321424"/>
          </a:xfrm>
        </p:grpSpPr>
        <p:grpSp>
          <p:nvGrpSpPr>
            <p:cNvPr id="120838" name="Group 7"/>
            <p:cNvGrpSpPr>
              <a:grpSpLocks/>
            </p:cNvGrpSpPr>
            <p:nvPr/>
          </p:nvGrpSpPr>
          <p:grpSpPr bwMode="auto">
            <a:xfrm>
              <a:off x="6858041" y="1600200"/>
              <a:ext cx="2499018" cy="1008898"/>
              <a:chOff x="7162841" y="363926"/>
              <a:chExt cx="2499018" cy="1008898"/>
            </a:xfrm>
          </p:grpSpPr>
          <p:grpSp>
            <p:nvGrpSpPr>
              <p:cNvPr id="120933" name="Group 342"/>
              <p:cNvGrpSpPr>
                <a:grpSpLocks/>
              </p:cNvGrpSpPr>
              <p:nvPr/>
            </p:nvGrpSpPr>
            <p:grpSpPr bwMode="auto">
              <a:xfrm>
                <a:off x="7162841" y="363926"/>
                <a:ext cx="1822941" cy="335127"/>
                <a:chOff x="7162841" y="363926"/>
                <a:chExt cx="1822941" cy="335127"/>
              </a:xfrm>
            </p:grpSpPr>
            <p:sp>
              <p:nvSpPr>
                <p:cNvPr id="109" name="Oval 108"/>
                <p:cNvSpPr/>
                <p:nvPr/>
              </p:nvSpPr>
              <p:spPr>
                <a:xfrm>
                  <a:off x="7162841" y="414055"/>
                  <a:ext cx="184762" cy="200514"/>
                </a:xfrm>
                <a:prstGeom prst="ellipse">
                  <a:avLst/>
                </a:prstGeom>
                <a:solidFill>
                  <a:schemeClr val="tx1">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0940" name="TextBox 109"/>
                <p:cNvSpPr txBox="1">
                  <a:spLocks noChangeArrowheads="1"/>
                </p:cNvSpPr>
                <p:nvPr/>
              </p:nvSpPr>
              <p:spPr bwMode="auto">
                <a:xfrm>
                  <a:off x="7337710" y="363926"/>
                  <a:ext cx="1648072" cy="33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solidFill>
                        <a:srgbClr val="F5F5F5"/>
                      </a:solidFill>
                    </a:rPr>
                    <a:t>UCxn </a:t>
                  </a:r>
                  <a:r>
                    <a:rPr lang="en-US" sz="1400" dirty="0" smtClean="0">
                      <a:solidFill>
                        <a:srgbClr val="F5F5F5"/>
                      </a:solidFill>
                    </a:rPr>
                    <a:t>10.X </a:t>
                  </a:r>
                  <a:r>
                    <a:rPr lang="en-US" sz="1400" dirty="0">
                      <a:solidFill>
                        <a:srgbClr val="F5F5F5"/>
                      </a:solidFill>
                    </a:rPr>
                    <a:t>Hub</a:t>
                  </a:r>
                </a:p>
              </p:txBody>
            </p:sp>
          </p:grpSp>
          <p:grpSp>
            <p:nvGrpSpPr>
              <p:cNvPr id="120934" name="Group 343"/>
              <p:cNvGrpSpPr>
                <a:grpSpLocks/>
              </p:cNvGrpSpPr>
              <p:nvPr/>
            </p:nvGrpSpPr>
            <p:grpSpPr bwMode="auto">
              <a:xfrm>
                <a:off x="7162841" y="693064"/>
                <a:ext cx="2395574" cy="335127"/>
                <a:chOff x="7162841" y="700958"/>
                <a:chExt cx="2395574" cy="335127"/>
              </a:xfrm>
            </p:grpSpPr>
            <p:sp>
              <p:nvSpPr>
                <p:cNvPr id="107" name="Oval 106"/>
                <p:cNvSpPr/>
                <p:nvPr/>
              </p:nvSpPr>
              <p:spPr>
                <a:xfrm>
                  <a:off x="7162841" y="753834"/>
                  <a:ext cx="184762" cy="200514"/>
                </a:xfrm>
                <a:prstGeom prst="ellipse">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0938" name="TextBox 107"/>
                <p:cNvSpPr txBox="1">
                  <a:spLocks noChangeArrowheads="1"/>
                </p:cNvSpPr>
                <p:nvPr/>
              </p:nvSpPr>
              <p:spPr bwMode="auto">
                <a:xfrm>
                  <a:off x="7337712" y="700958"/>
                  <a:ext cx="2220703" cy="33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solidFill>
                        <a:srgbClr val="F5F5F5"/>
                      </a:solidFill>
                    </a:rPr>
                    <a:t>UCxn </a:t>
                  </a:r>
                  <a:r>
                    <a:rPr lang="en-US" sz="1400" dirty="0" smtClean="0">
                      <a:solidFill>
                        <a:srgbClr val="F5F5F5"/>
                      </a:solidFill>
                    </a:rPr>
                    <a:t>10.X </a:t>
                  </a:r>
                  <a:r>
                    <a:rPr lang="en-US" sz="1400" dirty="0">
                      <a:solidFill>
                        <a:srgbClr val="F5F5F5"/>
                      </a:solidFill>
                    </a:rPr>
                    <a:t>Leaf Node</a:t>
                  </a:r>
                </a:p>
              </p:txBody>
            </p:sp>
          </p:grpSp>
          <p:sp>
            <p:nvSpPr>
              <p:cNvPr id="105" name="Oval 104"/>
              <p:cNvSpPr/>
              <p:nvPr/>
            </p:nvSpPr>
            <p:spPr>
              <a:xfrm>
                <a:off x="7162841" y="1088197"/>
                <a:ext cx="184762" cy="198785"/>
              </a:xfrm>
              <a:prstGeom prst="ellipse">
                <a:avLst/>
              </a:prstGeom>
              <a:solidFill>
                <a:srgbClr val="996633"/>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0936" name="TextBox 105"/>
              <p:cNvSpPr txBox="1">
                <a:spLocks noChangeArrowheads="1"/>
              </p:cNvSpPr>
              <p:nvPr/>
            </p:nvSpPr>
            <p:spPr bwMode="auto">
              <a:xfrm>
                <a:off x="7337712" y="1037697"/>
                <a:ext cx="2324147" cy="33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solidFill>
                      <a:srgbClr val="F5F5F5"/>
                    </a:solidFill>
                  </a:rPr>
                  <a:t>UCxn </a:t>
                </a:r>
                <a:r>
                  <a:rPr lang="en-US" sz="1400" dirty="0" smtClean="0">
                    <a:solidFill>
                      <a:srgbClr val="F5F5F5"/>
                    </a:solidFill>
                  </a:rPr>
                  <a:t>10.X Bridgehead</a:t>
                </a:r>
                <a:endParaRPr lang="en-US" sz="1400" dirty="0">
                  <a:solidFill>
                    <a:srgbClr val="F5F5F5"/>
                  </a:solidFill>
                </a:endParaRPr>
              </a:p>
            </p:txBody>
          </p:sp>
        </p:grpSp>
        <p:grpSp>
          <p:nvGrpSpPr>
            <p:cNvPr id="120839" name="Group 8"/>
            <p:cNvGrpSpPr>
              <a:grpSpLocks/>
            </p:cNvGrpSpPr>
            <p:nvPr/>
          </p:nvGrpSpPr>
          <p:grpSpPr bwMode="auto">
            <a:xfrm>
              <a:off x="457200" y="2118781"/>
              <a:ext cx="7384073" cy="3802843"/>
              <a:chOff x="457200" y="2118781"/>
              <a:chExt cx="7384073" cy="3802843"/>
            </a:xfrm>
          </p:grpSpPr>
          <p:sp>
            <p:nvSpPr>
              <p:cNvPr id="10" name="Oval 9"/>
              <p:cNvSpPr/>
              <p:nvPr/>
            </p:nvSpPr>
            <p:spPr>
              <a:xfrm>
                <a:off x="457200" y="2118771"/>
                <a:ext cx="7383194" cy="3802853"/>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b="1" dirty="0">
                  <a:solidFill>
                    <a:schemeClr val="tx1"/>
                  </a:solidFill>
                </a:endParaRPr>
              </a:p>
              <a:p>
                <a:pPr algn="ctr">
                  <a:defRPr/>
                </a:pPr>
                <a:endParaRPr lang="en-US" b="1" dirty="0">
                  <a:solidFill>
                    <a:schemeClr val="tx1"/>
                  </a:solidFill>
                </a:endParaRPr>
              </a:p>
              <a:p>
                <a:pPr algn="ctr">
                  <a:defRPr/>
                </a:pPr>
                <a:endParaRPr lang="en-US" b="1" dirty="0">
                  <a:solidFill>
                    <a:schemeClr val="tx1"/>
                  </a:solidFill>
                </a:endParaRPr>
              </a:p>
              <a:p>
                <a:pPr algn="ctr">
                  <a:defRPr/>
                </a:pPr>
                <a:r>
                  <a:rPr lang="en-US" b="1" dirty="0">
                    <a:solidFill>
                      <a:schemeClr val="tx1"/>
                    </a:solidFill>
                  </a:rPr>
                  <a:t>Unity </a:t>
                </a:r>
                <a:r>
                  <a:rPr lang="en-US" b="1" dirty="0" smtClean="0">
                    <a:solidFill>
                      <a:schemeClr val="tx1"/>
                    </a:solidFill>
                  </a:rPr>
                  <a:t>Connection </a:t>
                </a:r>
                <a:r>
                  <a:rPr lang="en-US" b="1" dirty="0">
                    <a:solidFill>
                      <a:schemeClr val="tx1"/>
                    </a:solidFill>
                  </a:rPr>
                  <a:t>Release </a:t>
                </a:r>
                <a:r>
                  <a:rPr lang="en-US" b="1" dirty="0" smtClean="0">
                    <a:solidFill>
                      <a:schemeClr val="tx1"/>
                    </a:solidFill>
                  </a:rPr>
                  <a:t>10.X </a:t>
                </a:r>
                <a:r>
                  <a:rPr lang="en-US" b="1" dirty="0">
                    <a:solidFill>
                      <a:schemeClr val="tx1"/>
                    </a:solidFill>
                  </a:rPr>
                  <a:t>Nodes</a:t>
                </a:r>
              </a:p>
            </p:txBody>
          </p:sp>
          <p:grpSp>
            <p:nvGrpSpPr>
              <p:cNvPr id="120841" name="Group 10"/>
              <p:cNvGrpSpPr>
                <a:grpSpLocks/>
              </p:cNvGrpSpPr>
              <p:nvPr/>
            </p:nvGrpSpPr>
            <p:grpSpPr bwMode="auto">
              <a:xfrm>
                <a:off x="812770" y="2514600"/>
                <a:ext cx="6680260" cy="2819400"/>
                <a:chOff x="939740" y="2514600"/>
                <a:chExt cx="6680260" cy="2819400"/>
              </a:xfrm>
            </p:grpSpPr>
            <p:cxnSp>
              <p:nvCxnSpPr>
                <p:cNvPr id="12" name="Straight Connector 11"/>
                <p:cNvCxnSpPr>
                  <a:stCxn id="98" idx="7"/>
                </p:cNvCxnSpPr>
                <p:nvPr/>
              </p:nvCxnSpPr>
              <p:spPr>
                <a:xfrm flipV="1">
                  <a:off x="1740310" y="2614871"/>
                  <a:ext cx="2562898" cy="489185"/>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59" idx="1"/>
                </p:cNvCxnSpPr>
                <p:nvPr/>
              </p:nvCxnSpPr>
              <p:spPr>
                <a:xfrm>
                  <a:off x="4487970" y="2614871"/>
                  <a:ext cx="2529970" cy="489185"/>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295890" y="2514614"/>
                  <a:ext cx="184762" cy="200514"/>
                </a:xfrm>
                <a:prstGeom prst="ellipse">
                  <a:avLst/>
                </a:prstGeom>
                <a:solidFill>
                  <a:srgbClr val="996633"/>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5" name="Straight Connector 14"/>
                <p:cNvCxnSpPr>
                  <a:stCxn id="14" idx="3"/>
                  <a:endCxn id="86" idx="7"/>
                </p:cNvCxnSpPr>
                <p:nvPr/>
              </p:nvCxnSpPr>
              <p:spPr>
                <a:xfrm flipH="1">
                  <a:off x="2065931" y="2685742"/>
                  <a:ext cx="2257399" cy="1460642"/>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4" idx="5"/>
                  <a:endCxn id="73" idx="1"/>
                </p:cNvCxnSpPr>
                <p:nvPr/>
              </p:nvCxnSpPr>
              <p:spPr>
                <a:xfrm>
                  <a:off x="4453213" y="2685742"/>
                  <a:ext cx="2235447" cy="1460642"/>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0847" name="Group 16"/>
                <p:cNvGrpSpPr>
                  <a:grpSpLocks/>
                </p:cNvGrpSpPr>
                <p:nvPr/>
              </p:nvGrpSpPr>
              <p:grpSpPr bwMode="auto">
                <a:xfrm>
                  <a:off x="939740" y="2714786"/>
                  <a:ext cx="6680260" cy="2619214"/>
                  <a:chOff x="939740" y="2714786"/>
                  <a:chExt cx="6680260" cy="2619214"/>
                </a:xfrm>
              </p:grpSpPr>
              <p:grpSp>
                <p:nvGrpSpPr>
                  <p:cNvPr id="120848" name="Group 17"/>
                  <p:cNvGrpSpPr>
                    <a:grpSpLocks/>
                  </p:cNvGrpSpPr>
                  <p:nvPr/>
                </p:nvGrpSpPr>
                <p:grpSpPr bwMode="auto">
                  <a:xfrm>
                    <a:off x="939740" y="3075466"/>
                    <a:ext cx="1049102" cy="720671"/>
                    <a:chOff x="1400843" y="3339152"/>
                    <a:chExt cx="1049102" cy="720671"/>
                  </a:xfrm>
                </p:grpSpPr>
                <p:sp>
                  <p:nvSpPr>
                    <p:cNvPr id="91" name="Oval 90"/>
                    <p:cNvSpPr/>
                    <p:nvPr/>
                  </p:nvSpPr>
                  <p:spPr>
                    <a:xfrm>
                      <a:off x="1400164" y="3656413"/>
                      <a:ext cx="184763" cy="2005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2" name="Straight Connector 91"/>
                    <p:cNvCxnSpPr/>
                    <p:nvPr/>
                  </p:nvCxnSpPr>
                  <p:spPr>
                    <a:xfrm flipH="1">
                      <a:off x="1546511" y="3397127"/>
                      <a:ext cx="514043" cy="285213"/>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0923" name="Group 75"/>
                    <p:cNvGrpSpPr>
                      <a:grpSpLocks/>
                    </p:cNvGrpSpPr>
                    <p:nvPr/>
                  </p:nvGrpSpPr>
                  <p:grpSpPr bwMode="auto">
                    <a:xfrm>
                      <a:off x="1600200" y="3339152"/>
                      <a:ext cx="849745" cy="720671"/>
                      <a:chOff x="-685800" y="4457700"/>
                      <a:chExt cx="1752600" cy="1371600"/>
                    </a:xfrm>
                  </p:grpSpPr>
                  <p:sp>
                    <p:nvSpPr>
                      <p:cNvPr id="94" name="Oval 93"/>
                      <p:cNvSpPr/>
                      <p:nvPr/>
                    </p:nvSpPr>
                    <p:spPr>
                      <a:xfrm>
                        <a:off x="-687114" y="5258910"/>
                        <a:ext cx="381072" cy="378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5" name="Oval 94"/>
                      <p:cNvSpPr/>
                      <p:nvPr/>
                    </p:nvSpPr>
                    <p:spPr>
                      <a:xfrm>
                        <a:off x="-230582" y="5410244"/>
                        <a:ext cx="381074" cy="378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6" name="Oval 95"/>
                      <p:cNvSpPr/>
                      <p:nvPr/>
                    </p:nvSpPr>
                    <p:spPr>
                      <a:xfrm>
                        <a:off x="686258" y="5410244"/>
                        <a:ext cx="381072" cy="378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7" name="Oval 96"/>
                      <p:cNvSpPr/>
                      <p:nvPr/>
                    </p:nvSpPr>
                    <p:spPr>
                      <a:xfrm>
                        <a:off x="229724" y="5446431"/>
                        <a:ext cx="381074" cy="3816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8" name="Oval 97"/>
                      <p:cNvSpPr/>
                      <p:nvPr/>
                    </p:nvSpPr>
                    <p:spPr>
                      <a:xfrm>
                        <a:off x="229724" y="4462765"/>
                        <a:ext cx="381074" cy="378333"/>
                      </a:xfrm>
                      <a:prstGeom prst="ellipse">
                        <a:avLst/>
                      </a:prstGeom>
                      <a:solidFill>
                        <a:schemeClr val="tx1">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9" name="Straight Connector 98"/>
                      <p:cNvCxnSpPr>
                        <a:stCxn id="98" idx="2"/>
                        <a:endCxn id="94" idx="7"/>
                      </p:cNvCxnSpPr>
                      <p:nvPr/>
                    </p:nvCxnSpPr>
                    <p:spPr>
                      <a:xfrm flipH="1">
                        <a:off x="-362636" y="4650286"/>
                        <a:ext cx="592360" cy="664551"/>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98" idx="3"/>
                        <a:endCxn id="95" idx="0"/>
                      </p:cNvCxnSpPr>
                      <p:nvPr/>
                    </p:nvCxnSpPr>
                    <p:spPr>
                      <a:xfrm flipH="1">
                        <a:off x="-38158" y="4785171"/>
                        <a:ext cx="320704" cy="625073"/>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98" idx="4"/>
                        <a:endCxn id="97" idx="0"/>
                      </p:cNvCxnSpPr>
                      <p:nvPr/>
                    </p:nvCxnSpPr>
                    <p:spPr>
                      <a:xfrm>
                        <a:off x="418374" y="4841097"/>
                        <a:ext cx="0" cy="605334"/>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8" idx="5"/>
                        <a:endCxn id="96" idx="0"/>
                      </p:cNvCxnSpPr>
                      <p:nvPr/>
                    </p:nvCxnSpPr>
                    <p:spPr>
                      <a:xfrm>
                        <a:off x="554202" y="4785171"/>
                        <a:ext cx="320706" cy="625073"/>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20849" name="TextBox 18"/>
                  <p:cNvSpPr txBox="1">
                    <a:spLocks noChangeArrowheads="1"/>
                  </p:cNvSpPr>
                  <p:nvPr/>
                </p:nvSpPr>
                <p:spPr bwMode="auto">
                  <a:xfrm>
                    <a:off x="3134071" y="3339389"/>
                    <a:ext cx="2619278" cy="33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t>HTTP(s) Replication</a:t>
                    </a:r>
                  </a:p>
                </p:txBody>
              </p:sp>
              <p:grpSp>
                <p:nvGrpSpPr>
                  <p:cNvPr id="120850" name="Group 19"/>
                  <p:cNvGrpSpPr>
                    <a:grpSpLocks/>
                  </p:cNvGrpSpPr>
                  <p:nvPr/>
                </p:nvGrpSpPr>
                <p:grpSpPr bwMode="auto">
                  <a:xfrm>
                    <a:off x="1266140" y="4116482"/>
                    <a:ext cx="1049102" cy="720671"/>
                    <a:chOff x="1400843" y="3339152"/>
                    <a:chExt cx="1049102" cy="720671"/>
                  </a:xfrm>
                </p:grpSpPr>
                <p:sp>
                  <p:nvSpPr>
                    <p:cNvPr id="79" name="Oval 78"/>
                    <p:cNvSpPr/>
                    <p:nvPr/>
                  </p:nvSpPr>
                  <p:spPr>
                    <a:xfrm>
                      <a:off x="1397557" y="3657724"/>
                      <a:ext cx="184762" cy="2005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80" name="Straight Connector 79"/>
                    <p:cNvCxnSpPr/>
                    <p:nvPr/>
                  </p:nvCxnSpPr>
                  <p:spPr>
                    <a:xfrm flipH="1">
                      <a:off x="1543903" y="3398438"/>
                      <a:ext cx="515872" cy="283485"/>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0911" name="Group 75"/>
                    <p:cNvGrpSpPr>
                      <a:grpSpLocks/>
                    </p:cNvGrpSpPr>
                    <p:nvPr/>
                  </p:nvGrpSpPr>
                  <p:grpSpPr bwMode="auto">
                    <a:xfrm>
                      <a:off x="1600200" y="3339152"/>
                      <a:ext cx="849745" cy="720671"/>
                      <a:chOff x="-685800" y="4457700"/>
                      <a:chExt cx="1752600" cy="1371600"/>
                    </a:xfrm>
                  </p:grpSpPr>
                  <p:sp>
                    <p:nvSpPr>
                      <p:cNvPr id="82" name="Oval 81"/>
                      <p:cNvSpPr/>
                      <p:nvPr/>
                    </p:nvSpPr>
                    <p:spPr>
                      <a:xfrm>
                        <a:off x="-692495" y="5258117"/>
                        <a:ext cx="381074" cy="3816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3" name="Oval 82"/>
                      <p:cNvSpPr/>
                      <p:nvPr/>
                    </p:nvSpPr>
                    <p:spPr>
                      <a:xfrm>
                        <a:off x="-235961" y="5412739"/>
                        <a:ext cx="381072" cy="378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4" name="Oval 83"/>
                      <p:cNvSpPr/>
                      <p:nvPr/>
                    </p:nvSpPr>
                    <p:spPr>
                      <a:xfrm>
                        <a:off x="684651" y="5412739"/>
                        <a:ext cx="381072" cy="378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5" name="Oval 84"/>
                      <p:cNvSpPr/>
                      <p:nvPr/>
                    </p:nvSpPr>
                    <p:spPr>
                      <a:xfrm>
                        <a:off x="224345" y="5448928"/>
                        <a:ext cx="384846" cy="3816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6" name="Oval 85"/>
                      <p:cNvSpPr/>
                      <p:nvPr/>
                    </p:nvSpPr>
                    <p:spPr>
                      <a:xfrm>
                        <a:off x="224345" y="4458680"/>
                        <a:ext cx="384846" cy="381623"/>
                      </a:xfrm>
                      <a:prstGeom prst="ellipse">
                        <a:avLst/>
                      </a:prstGeom>
                      <a:solidFill>
                        <a:schemeClr val="tx1">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87" name="Straight Connector 86"/>
                      <p:cNvCxnSpPr>
                        <a:stCxn id="86" idx="2"/>
                        <a:endCxn id="82" idx="7"/>
                      </p:cNvCxnSpPr>
                      <p:nvPr/>
                    </p:nvCxnSpPr>
                    <p:spPr>
                      <a:xfrm flipH="1">
                        <a:off x="-368017" y="4649492"/>
                        <a:ext cx="592362" cy="664551"/>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6" idx="3"/>
                        <a:endCxn id="83" idx="0"/>
                      </p:cNvCxnSpPr>
                      <p:nvPr/>
                    </p:nvCxnSpPr>
                    <p:spPr>
                      <a:xfrm flipH="1">
                        <a:off x="-43539" y="4784377"/>
                        <a:ext cx="320706" cy="628362"/>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86" idx="4"/>
                        <a:endCxn id="85" idx="0"/>
                      </p:cNvCxnSpPr>
                      <p:nvPr/>
                    </p:nvCxnSpPr>
                    <p:spPr>
                      <a:xfrm>
                        <a:off x="416767" y="4840304"/>
                        <a:ext cx="0" cy="608625"/>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86" idx="5"/>
                        <a:endCxn id="84" idx="0"/>
                      </p:cNvCxnSpPr>
                      <p:nvPr/>
                    </p:nvCxnSpPr>
                    <p:spPr>
                      <a:xfrm>
                        <a:off x="552595" y="4784377"/>
                        <a:ext cx="320706" cy="628362"/>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0851" name="Group 20"/>
                  <p:cNvGrpSpPr>
                    <a:grpSpLocks/>
                  </p:cNvGrpSpPr>
                  <p:nvPr/>
                </p:nvGrpSpPr>
                <p:grpSpPr bwMode="auto">
                  <a:xfrm>
                    <a:off x="6019800" y="4116482"/>
                    <a:ext cx="1270775" cy="720671"/>
                    <a:chOff x="1400843" y="3339152"/>
                    <a:chExt cx="1270775" cy="720671"/>
                  </a:xfrm>
                </p:grpSpPr>
                <p:sp>
                  <p:nvSpPr>
                    <p:cNvPr id="65" name="Oval 64"/>
                    <p:cNvSpPr/>
                    <p:nvPr/>
                  </p:nvSpPr>
                  <p:spPr>
                    <a:xfrm>
                      <a:off x="1400167" y="3657724"/>
                      <a:ext cx="184762" cy="2005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66" name="Straight Connector 65"/>
                    <p:cNvCxnSpPr/>
                    <p:nvPr/>
                  </p:nvCxnSpPr>
                  <p:spPr>
                    <a:xfrm flipH="1">
                      <a:off x="1546513" y="3398438"/>
                      <a:ext cx="514042" cy="283485"/>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0897" name="Group 75"/>
                    <p:cNvGrpSpPr>
                      <a:grpSpLocks/>
                    </p:cNvGrpSpPr>
                    <p:nvPr/>
                  </p:nvGrpSpPr>
                  <p:grpSpPr bwMode="auto">
                    <a:xfrm>
                      <a:off x="1600200" y="3339152"/>
                      <a:ext cx="1071418" cy="720671"/>
                      <a:chOff x="-685800" y="4457700"/>
                      <a:chExt cx="2209800" cy="1371600"/>
                    </a:xfrm>
                  </p:grpSpPr>
                  <p:sp>
                    <p:nvSpPr>
                      <p:cNvPr id="68" name="Oval 67"/>
                      <p:cNvSpPr/>
                      <p:nvPr/>
                    </p:nvSpPr>
                    <p:spPr>
                      <a:xfrm>
                        <a:off x="1142795" y="5258117"/>
                        <a:ext cx="381072" cy="3816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9" name="Oval 68"/>
                      <p:cNvSpPr/>
                      <p:nvPr/>
                    </p:nvSpPr>
                    <p:spPr>
                      <a:xfrm>
                        <a:off x="-687112" y="5258117"/>
                        <a:ext cx="381074" cy="3816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 name="Oval 69"/>
                      <p:cNvSpPr/>
                      <p:nvPr/>
                    </p:nvSpPr>
                    <p:spPr>
                      <a:xfrm>
                        <a:off x="-230578" y="5412739"/>
                        <a:ext cx="381072" cy="378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 name="Oval 70"/>
                      <p:cNvSpPr/>
                      <p:nvPr/>
                    </p:nvSpPr>
                    <p:spPr>
                      <a:xfrm>
                        <a:off x="686261" y="5412739"/>
                        <a:ext cx="381074" cy="378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 name="Oval 71"/>
                      <p:cNvSpPr/>
                      <p:nvPr/>
                    </p:nvSpPr>
                    <p:spPr>
                      <a:xfrm>
                        <a:off x="225954" y="5448928"/>
                        <a:ext cx="384846" cy="3816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3" name="Oval 72"/>
                      <p:cNvSpPr/>
                      <p:nvPr/>
                    </p:nvSpPr>
                    <p:spPr>
                      <a:xfrm>
                        <a:off x="225954" y="4458680"/>
                        <a:ext cx="384846" cy="381623"/>
                      </a:xfrm>
                      <a:prstGeom prst="ellipse">
                        <a:avLst/>
                      </a:prstGeom>
                      <a:solidFill>
                        <a:schemeClr val="tx1">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74" name="Straight Connector 73"/>
                      <p:cNvCxnSpPr>
                        <a:stCxn id="73" idx="2"/>
                        <a:endCxn id="69" idx="7"/>
                      </p:cNvCxnSpPr>
                      <p:nvPr/>
                    </p:nvCxnSpPr>
                    <p:spPr>
                      <a:xfrm flipH="1">
                        <a:off x="-362634" y="4649492"/>
                        <a:ext cx="588588" cy="664551"/>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3" idx="3"/>
                        <a:endCxn id="70" idx="0"/>
                      </p:cNvCxnSpPr>
                      <p:nvPr/>
                    </p:nvCxnSpPr>
                    <p:spPr>
                      <a:xfrm flipH="1">
                        <a:off x="-38156" y="4784377"/>
                        <a:ext cx="320706" cy="628362"/>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73" idx="4"/>
                        <a:endCxn id="72" idx="0"/>
                      </p:cNvCxnSpPr>
                      <p:nvPr/>
                    </p:nvCxnSpPr>
                    <p:spPr>
                      <a:xfrm>
                        <a:off x="418379" y="4840304"/>
                        <a:ext cx="0" cy="608625"/>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73" idx="5"/>
                        <a:endCxn id="71" idx="0"/>
                      </p:cNvCxnSpPr>
                      <p:nvPr/>
                    </p:nvCxnSpPr>
                    <p:spPr>
                      <a:xfrm>
                        <a:off x="554207" y="4784377"/>
                        <a:ext cx="320704" cy="628362"/>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73" idx="6"/>
                        <a:endCxn id="68" idx="1"/>
                      </p:cNvCxnSpPr>
                      <p:nvPr/>
                    </p:nvCxnSpPr>
                    <p:spPr>
                      <a:xfrm>
                        <a:off x="610801" y="4649492"/>
                        <a:ext cx="588588" cy="664551"/>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0852" name="Group 21"/>
                  <p:cNvGrpSpPr>
                    <a:grpSpLocks/>
                  </p:cNvGrpSpPr>
                  <p:nvPr/>
                </p:nvGrpSpPr>
                <p:grpSpPr bwMode="auto">
                  <a:xfrm>
                    <a:off x="6349225" y="3075466"/>
                    <a:ext cx="1270775" cy="720671"/>
                    <a:chOff x="6349225" y="3075466"/>
                    <a:chExt cx="1270775" cy="720671"/>
                  </a:xfrm>
                </p:grpSpPr>
                <p:sp>
                  <p:nvSpPr>
                    <p:cNvPr id="51" name="Oval 50"/>
                    <p:cNvSpPr/>
                    <p:nvPr/>
                  </p:nvSpPr>
                  <p:spPr>
                    <a:xfrm>
                      <a:off x="6348403" y="3392727"/>
                      <a:ext cx="184762" cy="2005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52" name="Straight Connector 51"/>
                    <p:cNvCxnSpPr/>
                    <p:nvPr/>
                  </p:nvCxnSpPr>
                  <p:spPr>
                    <a:xfrm flipH="1">
                      <a:off x="6494750" y="3133441"/>
                      <a:ext cx="514042" cy="285213"/>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0883" name="Group 75"/>
                    <p:cNvGrpSpPr>
                      <a:grpSpLocks/>
                    </p:cNvGrpSpPr>
                    <p:nvPr/>
                  </p:nvGrpSpPr>
                  <p:grpSpPr bwMode="auto">
                    <a:xfrm>
                      <a:off x="6548582" y="3075466"/>
                      <a:ext cx="1071418" cy="720671"/>
                      <a:chOff x="-685800" y="4457700"/>
                      <a:chExt cx="2209800" cy="1371600"/>
                    </a:xfrm>
                  </p:grpSpPr>
                  <p:sp>
                    <p:nvSpPr>
                      <p:cNvPr id="54" name="Oval 53"/>
                      <p:cNvSpPr/>
                      <p:nvPr/>
                    </p:nvSpPr>
                    <p:spPr>
                      <a:xfrm>
                        <a:off x="1142495" y="5258910"/>
                        <a:ext cx="381072" cy="378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5" name="Oval 54"/>
                      <p:cNvSpPr/>
                      <p:nvPr/>
                    </p:nvSpPr>
                    <p:spPr>
                      <a:xfrm>
                        <a:off x="-687411" y="5258910"/>
                        <a:ext cx="381074" cy="378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6" name="Oval 55"/>
                      <p:cNvSpPr/>
                      <p:nvPr/>
                    </p:nvSpPr>
                    <p:spPr>
                      <a:xfrm>
                        <a:off x="-230877" y="5410244"/>
                        <a:ext cx="381072" cy="378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7" name="Oval 56"/>
                      <p:cNvSpPr/>
                      <p:nvPr/>
                    </p:nvSpPr>
                    <p:spPr>
                      <a:xfrm>
                        <a:off x="685961" y="5410244"/>
                        <a:ext cx="381074" cy="378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8" name="Oval 57"/>
                      <p:cNvSpPr/>
                      <p:nvPr/>
                    </p:nvSpPr>
                    <p:spPr>
                      <a:xfrm>
                        <a:off x="225655" y="5446431"/>
                        <a:ext cx="384846" cy="3816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9" name="Oval 58"/>
                      <p:cNvSpPr/>
                      <p:nvPr/>
                    </p:nvSpPr>
                    <p:spPr>
                      <a:xfrm>
                        <a:off x="225655" y="4462765"/>
                        <a:ext cx="384846" cy="378333"/>
                      </a:xfrm>
                      <a:prstGeom prst="ellipse">
                        <a:avLst/>
                      </a:prstGeom>
                      <a:solidFill>
                        <a:schemeClr val="tx1">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60" name="Straight Connector 59"/>
                      <p:cNvCxnSpPr>
                        <a:stCxn id="59" idx="2"/>
                        <a:endCxn id="55" idx="7"/>
                      </p:cNvCxnSpPr>
                      <p:nvPr/>
                    </p:nvCxnSpPr>
                    <p:spPr>
                      <a:xfrm flipH="1">
                        <a:off x="-362933" y="4650286"/>
                        <a:ext cx="588588" cy="664551"/>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9" idx="3"/>
                        <a:endCxn id="56" idx="0"/>
                      </p:cNvCxnSpPr>
                      <p:nvPr/>
                    </p:nvCxnSpPr>
                    <p:spPr>
                      <a:xfrm flipH="1">
                        <a:off x="-38455" y="4785171"/>
                        <a:ext cx="320706" cy="625073"/>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9" idx="4"/>
                        <a:endCxn id="58" idx="0"/>
                      </p:cNvCxnSpPr>
                      <p:nvPr/>
                    </p:nvCxnSpPr>
                    <p:spPr>
                      <a:xfrm>
                        <a:off x="418079" y="4841097"/>
                        <a:ext cx="0" cy="605334"/>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endCxn id="57" idx="0"/>
                      </p:cNvCxnSpPr>
                      <p:nvPr/>
                    </p:nvCxnSpPr>
                    <p:spPr>
                      <a:xfrm>
                        <a:off x="553907" y="4689764"/>
                        <a:ext cx="320704" cy="72048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59" idx="6"/>
                        <a:endCxn id="54" idx="1"/>
                      </p:cNvCxnSpPr>
                      <p:nvPr/>
                    </p:nvCxnSpPr>
                    <p:spPr>
                      <a:xfrm>
                        <a:off x="610501" y="4650286"/>
                        <a:ext cx="588588" cy="664551"/>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23" name="Straight Connector 22"/>
                  <p:cNvCxnSpPr>
                    <a:stCxn id="14" idx="4"/>
                    <a:endCxn id="46" idx="0"/>
                  </p:cNvCxnSpPr>
                  <p:nvPr/>
                </p:nvCxnSpPr>
                <p:spPr>
                  <a:xfrm flipH="1">
                    <a:off x="3330002" y="2715128"/>
                    <a:ext cx="1059184" cy="189797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4" idx="4"/>
                  </p:cNvCxnSpPr>
                  <p:nvPr/>
                </p:nvCxnSpPr>
                <p:spPr>
                  <a:xfrm>
                    <a:off x="4389186" y="2715128"/>
                    <a:ext cx="932961" cy="189797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0855" name="Group 24"/>
                  <p:cNvGrpSpPr>
                    <a:grpSpLocks/>
                  </p:cNvGrpSpPr>
                  <p:nvPr/>
                </p:nvGrpSpPr>
                <p:grpSpPr bwMode="auto">
                  <a:xfrm>
                    <a:off x="2595014" y="4613329"/>
                    <a:ext cx="1049102" cy="720671"/>
                    <a:chOff x="2595014" y="4613329"/>
                    <a:chExt cx="1049102" cy="720671"/>
                  </a:xfrm>
                </p:grpSpPr>
                <p:sp>
                  <p:nvSpPr>
                    <p:cNvPr id="40" name="Oval 39"/>
                    <p:cNvSpPr/>
                    <p:nvPr/>
                  </p:nvSpPr>
                  <p:spPr>
                    <a:xfrm>
                      <a:off x="2594610" y="4931155"/>
                      <a:ext cx="184762" cy="2005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41" name="Straight Connector 40"/>
                    <p:cNvCxnSpPr/>
                    <p:nvPr/>
                  </p:nvCxnSpPr>
                  <p:spPr>
                    <a:xfrm flipH="1">
                      <a:off x="2740956" y="4671869"/>
                      <a:ext cx="510384" cy="283485"/>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2794006" y="5033140"/>
                      <a:ext cx="184763" cy="2005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 name="Oval 42"/>
                    <p:cNvSpPr/>
                    <p:nvPr/>
                  </p:nvSpPr>
                  <p:spPr>
                    <a:xfrm>
                      <a:off x="3015356" y="5114383"/>
                      <a:ext cx="182933" cy="1987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 name="Oval 43"/>
                    <p:cNvSpPr/>
                    <p:nvPr/>
                  </p:nvSpPr>
                  <p:spPr>
                    <a:xfrm>
                      <a:off x="3456225" y="5114383"/>
                      <a:ext cx="184763" cy="1987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 name="Oval 44"/>
                    <p:cNvSpPr/>
                    <p:nvPr/>
                  </p:nvSpPr>
                  <p:spPr>
                    <a:xfrm>
                      <a:off x="3234876" y="5133397"/>
                      <a:ext cx="184762" cy="2005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6" name="Oval 45"/>
                    <p:cNvSpPr/>
                    <p:nvPr/>
                  </p:nvSpPr>
                  <p:spPr>
                    <a:xfrm>
                      <a:off x="3234876" y="4613098"/>
                      <a:ext cx="184762" cy="200514"/>
                    </a:xfrm>
                    <a:prstGeom prst="ellipse">
                      <a:avLst/>
                    </a:prstGeom>
                    <a:solidFill>
                      <a:schemeClr val="tx1">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47" name="Straight Connector 46"/>
                    <p:cNvCxnSpPr>
                      <a:stCxn id="46" idx="2"/>
                      <a:endCxn id="42" idx="7"/>
                    </p:cNvCxnSpPr>
                    <p:nvPr/>
                  </p:nvCxnSpPr>
                  <p:spPr>
                    <a:xfrm flipH="1">
                      <a:off x="2951329" y="4713355"/>
                      <a:ext cx="283547" cy="349171"/>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6" idx="3"/>
                      <a:endCxn id="43" idx="0"/>
                    </p:cNvCxnSpPr>
                    <p:nvPr/>
                  </p:nvCxnSpPr>
                  <p:spPr>
                    <a:xfrm flipH="1">
                      <a:off x="3106823" y="4784226"/>
                      <a:ext cx="155493" cy="330157"/>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6" idx="4"/>
                      <a:endCxn id="45" idx="0"/>
                    </p:cNvCxnSpPr>
                    <p:nvPr/>
                  </p:nvCxnSpPr>
                  <p:spPr>
                    <a:xfrm>
                      <a:off x="3326343" y="4813612"/>
                      <a:ext cx="0" cy="319785"/>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6" idx="5"/>
                      <a:endCxn id="44" idx="0"/>
                    </p:cNvCxnSpPr>
                    <p:nvPr/>
                  </p:nvCxnSpPr>
                  <p:spPr>
                    <a:xfrm>
                      <a:off x="3392199" y="4784226"/>
                      <a:ext cx="157323" cy="330157"/>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0856" name="Group 25"/>
                  <p:cNvGrpSpPr>
                    <a:grpSpLocks/>
                  </p:cNvGrpSpPr>
                  <p:nvPr/>
                </p:nvGrpSpPr>
                <p:grpSpPr bwMode="auto">
                  <a:xfrm>
                    <a:off x="4615969" y="4603804"/>
                    <a:ext cx="1270775" cy="720671"/>
                    <a:chOff x="2595014" y="4613329"/>
                    <a:chExt cx="1270775" cy="720671"/>
                  </a:xfrm>
                </p:grpSpPr>
                <p:sp>
                  <p:nvSpPr>
                    <p:cNvPr id="27" name="Oval 26"/>
                    <p:cNvSpPr/>
                    <p:nvPr/>
                  </p:nvSpPr>
                  <p:spPr>
                    <a:xfrm>
                      <a:off x="2595068" y="4930308"/>
                      <a:ext cx="184763" cy="2005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8" name="Straight Connector 27"/>
                    <p:cNvCxnSpPr/>
                    <p:nvPr/>
                  </p:nvCxnSpPr>
                  <p:spPr>
                    <a:xfrm flipH="1">
                      <a:off x="2741415" y="4671022"/>
                      <a:ext cx="512214" cy="285213"/>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3678034" y="5034022"/>
                      <a:ext cx="184763" cy="1987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 name="Oval 29"/>
                    <p:cNvSpPr/>
                    <p:nvPr/>
                  </p:nvSpPr>
                  <p:spPr>
                    <a:xfrm>
                      <a:off x="2794466" y="5034022"/>
                      <a:ext cx="184762" cy="1987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 name="Oval 30"/>
                    <p:cNvSpPr/>
                    <p:nvPr/>
                  </p:nvSpPr>
                  <p:spPr>
                    <a:xfrm>
                      <a:off x="3015815" y="5113536"/>
                      <a:ext cx="184763" cy="1970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Oval 31"/>
                    <p:cNvSpPr/>
                    <p:nvPr/>
                  </p:nvSpPr>
                  <p:spPr>
                    <a:xfrm>
                      <a:off x="3458514" y="5113536"/>
                      <a:ext cx="182933" cy="1970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Oval 32"/>
                    <p:cNvSpPr/>
                    <p:nvPr/>
                  </p:nvSpPr>
                  <p:spPr>
                    <a:xfrm>
                      <a:off x="3237165" y="5132550"/>
                      <a:ext cx="184762" cy="198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Oval 33"/>
                    <p:cNvSpPr/>
                    <p:nvPr/>
                  </p:nvSpPr>
                  <p:spPr>
                    <a:xfrm>
                      <a:off x="3237165" y="4613979"/>
                      <a:ext cx="184762" cy="200514"/>
                    </a:xfrm>
                    <a:prstGeom prst="ellipse">
                      <a:avLst/>
                    </a:prstGeom>
                    <a:solidFill>
                      <a:schemeClr val="tx1">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5" name="Straight Connector 34"/>
                    <p:cNvCxnSpPr>
                      <a:stCxn id="34" idx="2"/>
                      <a:endCxn id="30" idx="7"/>
                    </p:cNvCxnSpPr>
                    <p:nvPr/>
                  </p:nvCxnSpPr>
                  <p:spPr>
                    <a:xfrm flipH="1">
                      <a:off x="2951789" y="4714236"/>
                      <a:ext cx="285376" cy="349171"/>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4" idx="3"/>
                      <a:endCxn id="31" idx="0"/>
                    </p:cNvCxnSpPr>
                    <p:nvPr/>
                  </p:nvCxnSpPr>
                  <p:spPr>
                    <a:xfrm flipH="1">
                      <a:off x="3107282" y="4785108"/>
                      <a:ext cx="157323" cy="328428"/>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4" idx="4"/>
                      <a:endCxn id="33" idx="0"/>
                    </p:cNvCxnSpPr>
                    <p:nvPr/>
                  </p:nvCxnSpPr>
                  <p:spPr>
                    <a:xfrm>
                      <a:off x="3328632" y="4814493"/>
                      <a:ext cx="0" cy="318057"/>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4" idx="5"/>
                      <a:endCxn id="32" idx="0"/>
                    </p:cNvCxnSpPr>
                    <p:nvPr/>
                  </p:nvCxnSpPr>
                  <p:spPr>
                    <a:xfrm>
                      <a:off x="3394488" y="4785108"/>
                      <a:ext cx="155493" cy="328428"/>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4" idx="6"/>
                      <a:endCxn id="29" idx="1"/>
                    </p:cNvCxnSpPr>
                    <p:nvPr/>
                  </p:nvCxnSpPr>
                  <p:spPr>
                    <a:xfrm>
                      <a:off x="3421927" y="4714236"/>
                      <a:ext cx="283547" cy="349171"/>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grpSp>
        </p:grpSp>
      </p:grpSp>
    </p:spTree>
  </p:cSld>
  <p:clrMapOvr>
    <a:masterClrMapping/>
  </p:clrMapOvr>
  <p:transition>
    <p:wipe dir="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1858"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5" name="Title 3"/>
          <p:cNvSpPr txBox="1">
            <a:spLocks/>
          </p:cNvSpPr>
          <p:nvPr/>
        </p:nvSpPr>
        <p:spPr>
          <a:xfrm>
            <a:off x="422275" y="0"/>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HA Surrogate Mode</a:t>
            </a:r>
          </a:p>
        </p:txBody>
      </p:sp>
      <p:sp>
        <p:nvSpPr>
          <p:cNvPr id="10" name="Rectangle 9"/>
          <p:cNvSpPr/>
          <p:nvPr/>
        </p:nvSpPr>
        <p:spPr>
          <a:xfrm>
            <a:off x="422275" y="838200"/>
            <a:ext cx="8264525" cy="5076825"/>
          </a:xfrm>
          <a:prstGeom prst="rect">
            <a:avLst/>
          </a:prstGeom>
        </p:spPr>
        <p:txBody>
          <a:bodyPr>
            <a:spAutoFit/>
          </a:bodyPr>
          <a:lstStyle/>
          <a:p>
            <a:pPr>
              <a:defRPr/>
            </a:pPr>
            <a:r>
              <a:rPr lang="en-US" b="1" dirty="0">
                <a:solidFill>
                  <a:schemeClr val="tx2"/>
                </a:solidFill>
              </a:rPr>
              <a:t>Not scheduled in 10.0(1) timeframe; </a:t>
            </a:r>
            <a:r>
              <a:rPr lang="en-US" b="1" dirty="0" smtClean="0">
                <a:solidFill>
                  <a:schemeClr val="tx2"/>
                </a:solidFill>
              </a:rPr>
              <a:t>would be looked at post 10.0(1)</a:t>
            </a:r>
            <a:endParaRPr lang="en-US" b="1" dirty="0">
              <a:solidFill>
                <a:schemeClr val="tx2"/>
              </a:solidFill>
            </a:endParaRPr>
          </a:p>
          <a:p>
            <a:pPr>
              <a:defRPr/>
            </a:pPr>
            <a:endParaRPr lang="en-US" dirty="0">
              <a:solidFill>
                <a:schemeClr val="bg1"/>
              </a:solidFill>
            </a:endParaRPr>
          </a:p>
          <a:p>
            <a:pPr>
              <a:defRPr/>
            </a:pPr>
            <a:r>
              <a:rPr lang="en-US" dirty="0">
                <a:solidFill>
                  <a:schemeClr val="bg1"/>
                </a:solidFill>
              </a:rPr>
              <a:t>Subscriber machine is to be provided the role of directory replication when Publisher machine is down for prolonged duration. Subscriber machine will support following functionality in Surrogate mode:</a:t>
            </a:r>
          </a:p>
          <a:p>
            <a:pPr>
              <a:defRPr/>
            </a:pPr>
            <a:endParaRPr lang="en-US" dirty="0"/>
          </a:p>
          <a:p>
            <a:pPr marL="285750" indent="-285750">
              <a:buClr>
                <a:schemeClr val="tx2"/>
              </a:buClr>
              <a:buFont typeface="Wingdings" pitchFamily="2" charset="2"/>
              <a:buChar char="§"/>
              <a:defRPr/>
            </a:pPr>
            <a:r>
              <a:rPr lang="en-US" dirty="0">
                <a:solidFill>
                  <a:schemeClr val="bg1"/>
                </a:solidFill>
              </a:rPr>
              <a:t>Subscriber machine will fetch feed from the connected nodes. FeedReader task will also run on subscriber machine.</a:t>
            </a:r>
          </a:p>
          <a:p>
            <a:pPr marL="285750" indent="-285750">
              <a:buClr>
                <a:schemeClr val="tx2"/>
              </a:buClr>
              <a:buFont typeface="Wingdings" pitchFamily="2" charset="2"/>
              <a:buChar char="§"/>
              <a:defRPr/>
            </a:pPr>
            <a:r>
              <a:rPr lang="en-US" dirty="0">
                <a:solidFill>
                  <a:schemeClr val="bg1"/>
                </a:solidFill>
              </a:rPr>
              <a:t>Subscriber node will provide all latest directory information as feed to its connected nodes. This will include the following information</a:t>
            </a:r>
          </a:p>
          <a:p>
            <a:pPr marL="742950" lvl="2" indent="-285750">
              <a:buClr>
                <a:schemeClr val="tx2"/>
              </a:buClr>
              <a:buFont typeface="Arial" pitchFamily="34" charset="0"/>
              <a:buChar char="•"/>
              <a:defRPr/>
            </a:pPr>
            <a:r>
              <a:rPr lang="en-US" dirty="0">
                <a:solidFill>
                  <a:schemeClr val="bg1"/>
                </a:solidFill>
              </a:rPr>
              <a:t>The provisioning changes done on Subscriber machine during the time Publisher is down.</a:t>
            </a:r>
          </a:p>
          <a:p>
            <a:pPr marL="742950" lvl="2" indent="-285750">
              <a:buClr>
                <a:schemeClr val="tx2"/>
              </a:buClr>
              <a:buFont typeface="Arial" pitchFamily="34" charset="0"/>
              <a:buChar char="•"/>
              <a:defRPr/>
            </a:pPr>
            <a:r>
              <a:rPr lang="en-US" dirty="0">
                <a:solidFill>
                  <a:schemeClr val="bg1"/>
                </a:solidFill>
              </a:rPr>
              <a:t>Latest updated feed of peer connected nodes in the network fetched by the Subscriber’s </a:t>
            </a:r>
            <a:r>
              <a:rPr lang="en-US" dirty="0" smtClean="0">
                <a:solidFill>
                  <a:schemeClr val="bg1"/>
                </a:solidFill>
              </a:rPr>
              <a:t>FeedReader </a:t>
            </a:r>
            <a:r>
              <a:rPr lang="en-US" dirty="0">
                <a:solidFill>
                  <a:schemeClr val="bg1"/>
                </a:solidFill>
              </a:rPr>
              <a:t>task</a:t>
            </a:r>
          </a:p>
          <a:p>
            <a:pPr marL="285750" indent="-285750">
              <a:buClr>
                <a:schemeClr val="tx2"/>
              </a:buClr>
              <a:buFont typeface="Wingdings" pitchFamily="2" charset="2"/>
              <a:buChar char="§"/>
              <a:defRPr/>
            </a:pPr>
            <a:r>
              <a:rPr lang="en-US" dirty="0">
                <a:solidFill>
                  <a:schemeClr val="bg1"/>
                </a:solidFill>
              </a:rPr>
              <a:t>Remotely connected pub nodes will fetch latest information from Subscriber machine from failed publisher cluster node.</a:t>
            </a:r>
          </a:p>
          <a:p>
            <a:pPr>
              <a:defRPr/>
            </a:pPr>
            <a:endParaRPr lang="en-US" dirty="0">
              <a:solidFill>
                <a:schemeClr val="bg1"/>
              </a:solidFill>
            </a:endParaRPr>
          </a:p>
          <a:p>
            <a:pPr marL="285750" indent="-285750">
              <a:buClr>
                <a:schemeClr val="tx2"/>
              </a:buClr>
              <a:defRPr/>
            </a:pPr>
            <a:endParaRPr lang="en-US"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2882"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5" name="Title 3"/>
          <p:cNvSpPr txBox="1">
            <a:spLocks/>
          </p:cNvSpPr>
          <p:nvPr/>
        </p:nvSpPr>
        <p:spPr>
          <a:xfrm>
            <a:off x="392373" y="-197242"/>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Migration</a:t>
            </a:r>
            <a:endParaRPr sz="2800" dirty="0"/>
          </a:p>
        </p:txBody>
      </p:sp>
      <p:sp>
        <p:nvSpPr>
          <p:cNvPr id="7" name="Content Placeholder 2"/>
          <p:cNvSpPr>
            <a:spLocks noGrp="1"/>
          </p:cNvSpPr>
          <p:nvPr>
            <p:ph idx="1"/>
          </p:nvPr>
        </p:nvSpPr>
        <p:spPr>
          <a:xfrm>
            <a:off x="381000" y="609600"/>
            <a:ext cx="8458200" cy="5715000"/>
          </a:xfrm>
        </p:spPr>
        <p:txBody>
          <a:bodyPr>
            <a:normAutofit/>
          </a:bodyPr>
          <a:lstStyle/>
          <a:p>
            <a:pPr marL="0" indent="0">
              <a:buNone/>
              <a:defRPr/>
            </a:pPr>
            <a:r>
              <a:rPr lang="en-US" dirty="0" smtClean="0"/>
              <a:t>The </a:t>
            </a:r>
            <a:r>
              <a:rPr lang="en-US" dirty="0"/>
              <a:t>migration tool is </a:t>
            </a:r>
            <a:r>
              <a:rPr lang="en-US" dirty="0" smtClean="0"/>
              <a:t>To Be Done.</a:t>
            </a:r>
            <a:endParaRPr dirty="0" smtClean="0"/>
          </a:p>
          <a:p>
            <a:pPr marL="0" indent="0" fontAlgn="auto">
              <a:spcAft>
                <a:spcPts val="0"/>
              </a:spcAft>
              <a:buClr>
                <a:schemeClr val="tx2"/>
              </a:buClr>
              <a:buFont typeface="Arial" charset="0"/>
              <a:buNone/>
              <a:defRPr/>
            </a:pPr>
            <a:endParaRPr sz="1800" dirty="0"/>
          </a:p>
          <a:p>
            <a:pPr marL="0" indent="0" fontAlgn="auto">
              <a:spcAft>
                <a:spcPts val="0"/>
              </a:spcAft>
              <a:buClr>
                <a:schemeClr val="tx2"/>
              </a:buClr>
              <a:buFont typeface="Arial" charset="0"/>
              <a:buNone/>
              <a:defRPr/>
            </a:pPr>
            <a:endParaRPr sz="1800" dirty="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p:txBody>
      </p:sp>
    </p:spTree>
  </p:cSld>
  <p:clrMapOvr>
    <a:masterClrMapping/>
  </p:clrMapOvr>
  <p:transition>
    <p:wipe dir="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3906"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5" name="Title 3"/>
          <p:cNvSpPr txBox="1">
            <a:spLocks/>
          </p:cNvSpPr>
          <p:nvPr/>
        </p:nvSpPr>
        <p:spPr>
          <a:xfrm>
            <a:off x="392373" y="0"/>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IPv6 Support</a:t>
            </a:r>
            <a:endParaRPr sz="2800" dirty="0"/>
          </a:p>
        </p:txBody>
      </p:sp>
      <p:sp>
        <p:nvSpPr>
          <p:cNvPr id="7" name="Content Placeholder 2"/>
          <p:cNvSpPr>
            <a:spLocks noGrp="1"/>
          </p:cNvSpPr>
          <p:nvPr>
            <p:ph idx="1"/>
          </p:nvPr>
        </p:nvSpPr>
        <p:spPr>
          <a:xfrm>
            <a:off x="381000" y="763588"/>
            <a:ext cx="8458200" cy="4572000"/>
          </a:xfrm>
        </p:spPr>
        <p:txBody>
          <a:bodyPr>
            <a:normAutofit/>
          </a:bodyPr>
          <a:lstStyle/>
          <a:p>
            <a:pPr marL="0" indent="0" fontAlgn="auto">
              <a:spcAft>
                <a:spcPts val="0"/>
              </a:spcAft>
              <a:buClr>
                <a:schemeClr val="tx2"/>
              </a:buClr>
              <a:buFont typeface="Arial" charset="0"/>
              <a:buNone/>
              <a:defRPr/>
            </a:pPr>
            <a:r>
              <a:rPr sz="1800" dirty="0" smtClean="0"/>
              <a:t>HTTP(S</a:t>
            </a:r>
            <a:r>
              <a:rPr sz="1800" dirty="0"/>
              <a:t>) Networking </a:t>
            </a:r>
            <a:r>
              <a:rPr sz="1800" dirty="0" smtClean="0"/>
              <a:t>does not support IPv6 in the 10.0(1) release but might be planned for in future releases.</a:t>
            </a:r>
            <a:endParaRPr sz="1800" dirty="0"/>
          </a:p>
          <a:p>
            <a:pPr marL="0" indent="0" fontAlgn="auto">
              <a:spcAft>
                <a:spcPts val="0"/>
              </a:spcAft>
              <a:buClr>
                <a:schemeClr val="tx2"/>
              </a:buClr>
              <a:buFont typeface="Arial" charset="0"/>
              <a:buNone/>
              <a:defRPr/>
            </a:pPr>
            <a:endParaRPr sz="1800" dirty="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p:txBody>
      </p:sp>
    </p:spTree>
  </p:cSld>
  <p:clrMapOvr>
    <a:masterClrMapping/>
  </p:clrMapOvr>
  <p:transition>
    <p:wipe dir="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990600"/>
            <a:ext cx="8112125" cy="2407042"/>
          </a:xfrm>
        </p:spPr>
        <p:txBody>
          <a:bodyPr>
            <a:normAutofit/>
          </a:bodyPr>
          <a:lstStyle/>
          <a:p>
            <a:pPr algn="ctr" fontAlgn="auto">
              <a:spcAft>
                <a:spcPts val="0"/>
              </a:spcAft>
              <a:defRPr/>
            </a:pPr>
            <a:r>
              <a:rPr dirty="0" smtClean="0"/>
              <a:t>References </a:t>
            </a:r>
            <a:endParaRPr dirty="0"/>
          </a:p>
        </p:txBody>
      </p:sp>
    </p:spTree>
  </p:cSld>
  <p:clrMapOvr>
    <a:masterClrMapping/>
  </p:clrMapOvr>
  <p:transition>
    <p:wipe dir="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5954"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5" name="Title 3"/>
          <p:cNvSpPr txBox="1">
            <a:spLocks/>
          </p:cNvSpPr>
          <p:nvPr/>
        </p:nvSpPr>
        <p:spPr>
          <a:xfrm>
            <a:off x="392373" y="32982"/>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References</a:t>
            </a:r>
            <a:endParaRPr sz="2800" dirty="0"/>
          </a:p>
        </p:txBody>
      </p:sp>
      <p:sp>
        <p:nvSpPr>
          <p:cNvPr id="7" name="Content Placeholder 2"/>
          <p:cNvSpPr>
            <a:spLocks noGrp="1"/>
          </p:cNvSpPr>
          <p:nvPr>
            <p:ph idx="1"/>
          </p:nvPr>
        </p:nvSpPr>
        <p:spPr>
          <a:xfrm>
            <a:off x="304800" y="1143000"/>
            <a:ext cx="8763000" cy="5105400"/>
          </a:xfrm>
        </p:spPr>
        <p:txBody>
          <a:bodyPr>
            <a:normAutofit lnSpcReduction="10000"/>
          </a:bodyPr>
          <a:lstStyle/>
          <a:p>
            <a:pPr fontAlgn="auto">
              <a:spcAft>
                <a:spcPts val="0"/>
              </a:spcAft>
              <a:buClr>
                <a:schemeClr val="tx2"/>
              </a:buClr>
              <a:buFont typeface="Wingdings" pitchFamily="2" charset="2"/>
              <a:buChar char="§"/>
              <a:defRPr/>
            </a:pPr>
            <a:r>
              <a:rPr sz="1800" dirty="0" smtClean="0">
                <a:solidFill>
                  <a:schemeClr val="bg2">
                    <a:lumMod val="20000"/>
                    <a:lumOff val="80000"/>
                  </a:schemeClr>
                </a:solidFill>
              </a:rPr>
              <a:t>HTTP(S) Networking FDS (EDCS 1159514):</a:t>
            </a:r>
          </a:p>
          <a:p>
            <a:pPr fontAlgn="auto">
              <a:spcAft>
                <a:spcPts val="0"/>
              </a:spcAft>
              <a:buClr>
                <a:schemeClr val="tx2"/>
              </a:buClr>
              <a:buFont typeface="Arial" charset="0"/>
              <a:buNone/>
              <a:defRPr/>
            </a:pPr>
            <a:r>
              <a:rPr sz="1800" i="1" dirty="0" smtClean="0">
                <a:hlinkClick r:id="rId3"/>
              </a:rPr>
              <a:t>http://wwwin-eng.cisco.com/Eng/VTG/UCBU/Unity_</a:t>
            </a:r>
            <a:r>
              <a:rPr lang="en-US" sz="1800" i="1" dirty="0" smtClean="0">
                <a:hlinkClick r:id="rId3"/>
              </a:rPr>
              <a:t>Connection</a:t>
            </a:r>
            <a:r>
              <a:rPr sz="1800" i="1" dirty="0" smtClean="0">
                <a:hlinkClick r:id="rId3"/>
              </a:rPr>
              <a:t>/Oz/SW_Specs/FDS-Oz-NextGen-Networking.docx</a:t>
            </a:r>
            <a:endParaRPr sz="1800" dirty="0" smtClean="0">
              <a:solidFill>
                <a:schemeClr val="bg2">
                  <a:lumMod val="20000"/>
                  <a:lumOff val="80000"/>
                </a:schemeClr>
              </a:solidFill>
            </a:endParaRPr>
          </a:p>
          <a:p>
            <a:pPr fontAlgn="auto">
              <a:spcAft>
                <a:spcPts val="0"/>
              </a:spcAft>
              <a:buClr>
                <a:schemeClr val="tx2"/>
              </a:buClr>
              <a:buFont typeface="Wingdings" pitchFamily="2" charset="2"/>
              <a:buChar char="§"/>
              <a:defRPr/>
            </a:pPr>
            <a:r>
              <a:rPr sz="1800" dirty="0" smtClean="0">
                <a:solidFill>
                  <a:schemeClr val="bg2">
                    <a:lumMod val="20000"/>
                    <a:lumOff val="80000"/>
                  </a:schemeClr>
                </a:solidFill>
              </a:rPr>
              <a:t>Cisco Unity </a:t>
            </a:r>
            <a:r>
              <a:rPr lang="en-US" sz="1800" dirty="0" smtClean="0">
                <a:solidFill>
                  <a:schemeClr val="bg2">
                    <a:lumMod val="20000"/>
                    <a:lumOff val="80000"/>
                  </a:schemeClr>
                </a:solidFill>
              </a:rPr>
              <a:t>Connection</a:t>
            </a:r>
            <a:r>
              <a:rPr sz="1800" dirty="0" smtClean="0">
                <a:solidFill>
                  <a:schemeClr val="bg2">
                    <a:lumMod val="20000"/>
                    <a:lumOff val="80000"/>
                  </a:schemeClr>
                </a:solidFill>
              </a:rPr>
              <a:t> Networking Guide:</a:t>
            </a:r>
          </a:p>
          <a:p>
            <a:pPr fontAlgn="auto">
              <a:spcAft>
                <a:spcPts val="0"/>
              </a:spcAft>
              <a:buClr>
                <a:schemeClr val="tx2"/>
              </a:buClr>
              <a:buFont typeface="Arial" charset="0"/>
              <a:buNone/>
              <a:defRPr/>
            </a:pPr>
            <a:r>
              <a:rPr sz="1800" dirty="0" smtClean="0">
                <a:solidFill>
                  <a:schemeClr val="bg2">
                    <a:lumMod val="20000"/>
                    <a:lumOff val="80000"/>
                  </a:schemeClr>
                </a:solidFill>
                <a:hlinkClick r:id="rId4"/>
              </a:rPr>
              <a:t>http://www.cisco.com/en/US/docs/voice_ip_comm/</a:t>
            </a:r>
            <a:r>
              <a:rPr lang="en-US" sz="1800" dirty="0" smtClean="0">
                <a:solidFill>
                  <a:schemeClr val="bg2">
                    <a:lumMod val="20000"/>
                    <a:lumOff val="80000"/>
                  </a:schemeClr>
                </a:solidFill>
                <a:hlinkClick r:id="rId4"/>
              </a:rPr>
              <a:t>Connection</a:t>
            </a:r>
            <a:r>
              <a:rPr sz="1800" dirty="0" smtClean="0">
                <a:solidFill>
                  <a:schemeClr val="bg2">
                    <a:lumMod val="20000"/>
                    <a:lumOff val="80000"/>
                  </a:schemeClr>
                </a:solidFill>
                <a:hlinkClick r:id="rId4"/>
              </a:rPr>
              <a:t>/9x/networking/guide/9xcucnetx.html</a:t>
            </a:r>
            <a:endParaRPr sz="1800" dirty="0">
              <a:solidFill>
                <a:schemeClr val="bg2">
                  <a:lumMod val="20000"/>
                  <a:lumOff val="80000"/>
                </a:schemeClr>
              </a:solidFill>
            </a:endParaRPr>
          </a:p>
          <a:p>
            <a:pPr fontAlgn="auto">
              <a:spcAft>
                <a:spcPts val="0"/>
              </a:spcAft>
              <a:buClr>
                <a:schemeClr val="tx2"/>
              </a:buClr>
              <a:buFont typeface="Wingdings" pitchFamily="2" charset="2"/>
              <a:buChar char="§"/>
              <a:defRPr/>
            </a:pPr>
            <a:r>
              <a:rPr lang="en-US" sz="1800" dirty="0" smtClean="0"/>
              <a:t>Directory limits:</a:t>
            </a:r>
            <a:endParaRPr lang="en-US" sz="1800" dirty="0"/>
          </a:p>
          <a:p>
            <a:pPr marL="0" indent="0" fontAlgn="auto">
              <a:spcAft>
                <a:spcPts val="0"/>
              </a:spcAft>
              <a:buClr>
                <a:schemeClr val="accent3"/>
              </a:buClr>
              <a:buNone/>
              <a:defRPr/>
            </a:pPr>
            <a:r>
              <a:rPr lang="en-US" sz="1800" i="1" u="sng" dirty="0" smtClean="0">
                <a:solidFill>
                  <a:schemeClr val="tx1">
                    <a:lumMod val="60000"/>
                    <a:lumOff val="40000"/>
                  </a:schemeClr>
                </a:solidFill>
              </a:rPr>
              <a:t>http</a:t>
            </a:r>
            <a:r>
              <a:rPr lang="en-US" sz="1800" i="1" u="sng" dirty="0">
                <a:solidFill>
                  <a:schemeClr val="tx1">
                    <a:lumMod val="60000"/>
                    <a:lumOff val="40000"/>
                  </a:schemeClr>
                </a:solidFill>
              </a:rPr>
              <a:t>://</a:t>
            </a:r>
            <a:r>
              <a:rPr lang="en-US" sz="1800" i="1" u="sng" dirty="0" smtClean="0">
                <a:solidFill>
                  <a:schemeClr val="tx1">
                    <a:lumMod val="60000"/>
                    <a:lumOff val="40000"/>
                  </a:schemeClr>
                </a:solidFill>
              </a:rPr>
              <a:t>www.cisco.com/en/US/docs/voice_ip_comm/Connection/9x/requirements/9xcucsysreqs.html#wp188152</a:t>
            </a:r>
            <a:endParaRPr sz="1800" i="1" u="sng" dirty="0">
              <a:solidFill>
                <a:schemeClr val="tx1">
                  <a:lumMod val="60000"/>
                  <a:lumOff val="40000"/>
                </a:schemeClr>
              </a:solidFill>
            </a:endParaRPr>
          </a:p>
          <a:p>
            <a:pPr fontAlgn="auto">
              <a:spcAft>
                <a:spcPts val="0"/>
              </a:spcAft>
              <a:buClr>
                <a:schemeClr val="tx2"/>
              </a:buClr>
              <a:buFont typeface="Wingdings" pitchFamily="2" charset="2"/>
              <a:buChar char="§"/>
              <a:defRPr/>
            </a:pPr>
            <a:r>
              <a:rPr lang="en-US" sz="1800" dirty="0"/>
              <a:t>HTTP(S) Networking Annotated logs:</a:t>
            </a:r>
          </a:p>
          <a:p>
            <a:pPr marL="285750" indent="-285750">
              <a:spcBef>
                <a:spcPct val="0"/>
              </a:spcBef>
              <a:buClr>
                <a:schemeClr val="tx2"/>
              </a:buClr>
              <a:buNone/>
              <a:defRPr/>
            </a:pPr>
            <a:r>
              <a:rPr lang="en-US" sz="1800" dirty="0">
                <a:cs typeface="Arial" charset="0"/>
                <a:hlinkClick r:id="rId5"/>
              </a:rPr>
              <a:t>http://zed.cisco.com/confluence/display/UCET/Annotated+diagnostics+for+HTTP%28s%29+Networking</a:t>
            </a:r>
            <a:endParaRPr lang="en-US" sz="1800" dirty="0">
              <a:cs typeface="Arial" charset="0"/>
            </a:endParaRPr>
          </a:p>
          <a:p>
            <a:pPr fontAlgn="auto">
              <a:spcAft>
                <a:spcPts val="0"/>
              </a:spcAft>
              <a:buClr>
                <a:schemeClr val="tx2"/>
              </a:buClr>
              <a:defRPr/>
            </a:pPr>
            <a:r>
              <a:rPr lang="en-US" sz="1800" dirty="0" smtClean="0"/>
              <a:t>HTTP(S</a:t>
            </a:r>
            <a:r>
              <a:rPr lang="en-US" sz="1800" dirty="0"/>
              <a:t>) </a:t>
            </a:r>
            <a:r>
              <a:rPr lang="en-US" sz="1800" dirty="0" smtClean="0"/>
              <a:t>Networking Guide 10.0</a:t>
            </a:r>
          </a:p>
          <a:p>
            <a:pPr marL="0" indent="0" fontAlgn="auto">
              <a:spcAft>
                <a:spcPts val="0"/>
              </a:spcAft>
              <a:buClr>
                <a:schemeClr val="tx2"/>
              </a:buClr>
              <a:buNone/>
              <a:defRPr/>
            </a:pPr>
            <a:r>
              <a:rPr lang="en-US" sz="1800" dirty="0" smtClean="0"/>
              <a:t>&lt;Link&gt; &lt;TBD&gt;</a:t>
            </a:r>
          </a:p>
          <a:p>
            <a:pPr marL="0" indent="0" fontAlgn="auto">
              <a:spcAft>
                <a:spcPts val="0"/>
              </a:spcAft>
              <a:buClr>
                <a:schemeClr val="tx2"/>
              </a:buClr>
              <a:buNone/>
              <a:defRPr/>
            </a:pPr>
            <a:endParaRPr lang="en-US" sz="1800" dirty="0" smtClean="0"/>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800" dirty="0" smtClean="0">
              <a:solidFill>
                <a:schemeClr val="bg2">
                  <a:lumMod val="20000"/>
                  <a:lumOff val="80000"/>
                </a:schemeClr>
              </a:solidFill>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838200"/>
          </a:xfrm>
        </p:spPr>
        <p:txBody>
          <a:bodyPr/>
          <a:lstStyle/>
          <a:p>
            <a:pPr>
              <a:defRPr/>
            </a:pPr>
            <a:r>
              <a:rPr sz="2800" dirty="0" smtClean="0"/>
              <a:t>Legacy Intersite Networking Current Architecture</a:t>
            </a:r>
            <a:endParaRPr sz="2800" dirty="0"/>
          </a:p>
        </p:txBody>
      </p:sp>
      <p:sp>
        <p:nvSpPr>
          <p:cNvPr id="36867" name="Content Placeholder 2"/>
          <p:cNvSpPr>
            <a:spLocks noGrp="1"/>
          </p:cNvSpPr>
          <p:nvPr>
            <p:ph idx="1"/>
          </p:nvPr>
        </p:nvSpPr>
        <p:spPr>
          <a:xfrm>
            <a:off x="347663" y="3733800"/>
            <a:ext cx="8567737" cy="2667000"/>
          </a:xfrm>
        </p:spPr>
        <p:txBody>
          <a:bodyPr/>
          <a:lstStyle/>
          <a:p>
            <a:pPr>
              <a:lnSpc>
                <a:spcPct val="100000"/>
              </a:lnSpc>
              <a:buFont typeface="Wingdings" pitchFamily="2" charset="2"/>
              <a:buChar char="§"/>
            </a:pPr>
            <a:r>
              <a:rPr sz="1600" dirty="0" smtClean="0"/>
              <a:t>Uses HTTP(S) transport for directory replication between digital networks (Versus nodes)</a:t>
            </a:r>
          </a:p>
          <a:p>
            <a:pPr lvl="1" indent="0">
              <a:lnSpc>
                <a:spcPct val="100000"/>
              </a:lnSpc>
            </a:pPr>
            <a:r>
              <a:rPr sz="1600" dirty="0" smtClean="0"/>
              <a:t>- Connects only 2 digital networks</a:t>
            </a:r>
          </a:p>
          <a:p>
            <a:pPr>
              <a:lnSpc>
                <a:spcPct val="100000"/>
              </a:lnSpc>
              <a:buFont typeface="Wingdings" pitchFamily="2" charset="2"/>
              <a:buChar char="§"/>
            </a:pPr>
            <a:r>
              <a:rPr sz="1600" b="1" u="sng" dirty="0" smtClean="0"/>
              <a:t>Only scales to 20 nodes, 100K users</a:t>
            </a:r>
          </a:p>
          <a:p>
            <a:pPr>
              <a:lnSpc>
                <a:spcPct val="100000"/>
              </a:lnSpc>
              <a:buFont typeface="Wingdings" pitchFamily="2" charset="2"/>
              <a:buChar char="§"/>
            </a:pPr>
            <a:r>
              <a:rPr sz="1600" dirty="0" smtClean="0"/>
              <a:t>High Availability Not Available</a:t>
            </a:r>
          </a:p>
          <a:p>
            <a:pPr lvl="1" indent="0">
              <a:lnSpc>
                <a:spcPct val="100000"/>
              </a:lnSpc>
            </a:pPr>
            <a:r>
              <a:rPr sz="1600" dirty="0" smtClean="0"/>
              <a:t>- Replication only runs on Publisher</a:t>
            </a:r>
          </a:p>
          <a:p>
            <a:pPr>
              <a:lnSpc>
                <a:spcPct val="100000"/>
              </a:lnSpc>
              <a:buFont typeface="Wingdings" pitchFamily="2" charset="2"/>
              <a:buChar char="§"/>
            </a:pPr>
            <a:r>
              <a:rPr sz="1600" dirty="0" smtClean="0"/>
              <a:t>Minimal replication set</a:t>
            </a:r>
          </a:p>
          <a:p>
            <a:pPr lvl="1" indent="0">
              <a:lnSpc>
                <a:spcPct val="100000"/>
              </a:lnSpc>
            </a:pPr>
            <a:r>
              <a:rPr sz="1600" dirty="0" smtClean="0"/>
              <a:t>- Distribution list membership details and Contacts are not replicated  over Intersite.</a:t>
            </a:r>
          </a:p>
        </p:txBody>
      </p:sp>
      <p:sp>
        <p:nvSpPr>
          <p:cNvPr id="36868" name="Text Placeholder 3"/>
          <p:cNvSpPr>
            <a:spLocks noGrp="1"/>
          </p:cNvSpPr>
          <p:nvPr>
            <p:ph type="body" sz="quarter" idx="10"/>
          </p:nvPr>
        </p:nvSpPr>
        <p:spPr>
          <a:xfrm>
            <a:off x="304800" y="609600"/>
            <a:ext cx="8610600" cy="381000"/>
          </a:xfrm>
        </p:spPr>
        <p:txBody>
          <a:bodyPr/>
          <a:lstStyle/>
          <a:p>
            <a:r>
              <a:rPr sz="2000" dirty="0" smtClean="0"/>
              <a:t>Unity </a:t>
            </a:r>
            <a:r>
              <a:rPr lang="en-US" sz="2000" dirty="0" smtClean="0"/>
              <a:t>Connection</a:t>
            </a:r>
            <a:r>
              <a:rPr sz="2000" dirty="0" smtClean="0"/>
              <a:t> 8.0 enabled </a:t>
            </a:r>
            <a:r>
              <a:rPr lang="en-US" sz="2000" dirty="0" smtClean="0"/>
              <a:t>Connection</a:t>
            </a:r>
            <a:r>
              <a:rPr sz="2000" dirty="0" smtClean="0"/>
              <a:t> of 2 Digital networks</a:t>
            </a:r>
          </a:p>
        </p:txBody>
      </p:sp>
      <p:pic>
        <p:nvPicPr>
          <p:cNvPr id="3686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863" y="990600"/>
            <a:ext cx="8186737"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title"/>
          </p:nvPr>
        </p:nvSpPr>
        <p:spPr>
          <a:xfrm>
            <a:off x="381000" y="112713"/>
            <a:ext cx="8145462" cy="609600"/>
          </a:xfrm>
          <a:extLst/>
        </p:spPr>
        <p:txBody>
          <a:bodyPr/>
          <a:lstStyle/>
          <a:p>
            <a:pPr>
              <a:defRPr/>
            </a:pPr>
            <a:r>
              <a:rPr lang="en-US" sz="2800" dirty="0"/>
              <a:t>Voice Profile for Internet Mail (VPIM)</a:t>
            </a:r>
            <a:endParaRPr sz="2800" dirty="0" smtClean="0"/>
          </a:p>
        </p:txBody>
      </p:sp>
      <p:sp>
        <p:nvSpPr>
          <p:cNvPr id="5" name="Rectangle 3"/>
          <p:cNvSpPr txBox="1">
            <a:spLocks noChangeArrowheads="1"/>
          </p:cNvSpPr>
          <p:nvPr/>
        </p:nvSpPr>
        <p:spPr bwMode="auto">
          <a:xfrm>
            <a:off x="381000" y="798513"/>
            <a:ext cx="8610600" cy="4459287"/>
          </a:xfrm>
          <a:prstGeom prst="rect">
            <a:avLst/>
          </a:prstGeom>
          <a:noFill/>
          <a:ln>
            <a:noFill/>
          </a:ln>
          <a:extLst/>
        </p:spPr>
        <p:txBody>
          <a:bodyPr/>
          <a:lstStyle>
            <a:lvl1pPr marL="228600" indent="-228600" algn="l" rtl="0" eaLnBrk="0" fontAlgn="base" hangingPunct="0">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n-ea"/>
                <a:cs typeface="+mn-cs"/>
              </a:defRPr>
            </a:lvl1pPr>
            <a:lvl2pPr marL="406400" indent="50800" algn="l" rtl="0" eaLnBrk="0" fontAlgn="base" hangingPunct="0">
              <a:lnSpc>
                <a:spcPct val="95000"/>
              </a:lnSpc>
              <a:spcBef>
                <a:spcPts val="838"/>
              </a:spcBef>
              <a:spcAft>
                <a:spcPct val="0"/>
              </a:spcAft>
              <a:buClr>
                <a:schemeClr val="tx2"/>
              </a:buClr>
              <a:defRPr lang="en-US" kern="1200" dirty="0">
                <a:solidFill>
                  <a:schemeClr val="bg1"/>
                </a:solidFill>
                <a:latin typeface="+mj-lt"/>
                <a:ea typeface="+mn-ea"/>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chemeClr val="bg1"/>
                </a:solidFill>
                <a:latin typeface="+mj-lt"/>
                <a:ea typeface="+mn-ea"/>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defRPr/>
            </a:pPr>
            <a:r>
              <a:rPr lang="en-US" sz="1800" dirty="0"/>
              <a:t>Cisco Unity </a:t>
            </a:r>
            <a:r>
              <a:rPr lang="en-US" sz="1800" dirty="0" smtClean="0"/>
              <a:t>Connection supports </a:t>
            </a:r>
            <a:r>
              <a:rPr lang="en-US" sz="1800" dirty="0"/>
              <a:t>the Voice Profile for Internet Mail (VPIM) protocol, which is an industry standard that allows different voice messaging systems to exchange voice and text messages over the Internet or any TCP/IP network. VPIM is based on the Simple Mail Transfer Protocol (SMTP) and the Multi-Purpose Internet Mail Extension (MIME) protocol</a:t>
            </a:r>
            <a:r>
              <a:rPr lang="en-US" sz="1800" dirty="0" smtClean="0"/>
              <a:t>.</a:t>
            </a:r>
          </a:p>
          <a:p>
            <a:pPr>
              <a:buFont typeface="Wingdings" pitchFamily="2" charset="2"/>
              <a:buChar char="§"/>
              <a:defRPr/>
            </a:pPr>
            <a:r>
              <a:rPr lang="en-US" sz="1800" dirty="0" smtClean="0"/>
              <a:t>VPIM is supported with HTTP(S) Networking.</a:t>
            </a:r>
          </a:p>
          <a:p>
            <a:pPr>
              <a:buFont typeface="Wingdings" pitchFamily="2" charset="2"/>
              <a:buChar char="§"/>
              <a:defRPr/>
            </a:pPr>
            <a:r>
              <a:rPr lang="en-US" sz="1800" dirty="0" smtClean="0"/>
              <a:t>One node in HTTP(S) Networking can act as a VPIM Bridgehead and only with this dedicated node we can connect VPIM locations.</a:t>
            </a:r>
          </a:p>
          <a:p>
            <a:pPr>
              <a:buFont typeface="Wingdings" pitchFamily="2" charset="2"/>
              <a:buChar char="§"/>
              <a:defRPr/>
            </a:pPr>
            <a:r>
              <a:rPr lang="en-US" sz="1800" dirty="0" smtClean="0"/>
              <a:t>All other locations in the HTTP(S) Network receive Contacts of the VPIM locations via the VPIM bridgehead.</a:t>
            </a:r>
          </a:p>
          <a:p>
            <a:pPr>
              <a:buFont typeface="Wingdings" pitchFamily="2" charset="2"/>
              <a:buChar char="§"/>
              <a:defRPr/>
            </a:pPr>
            <a:r>
              <a:rPr lang="en-US" sz="1800" dirty="0" smtClean="0"/>
              <a:t>The messaging is done via the VPIM bridgehead. So if any user in the HTTP(S) Network wants to send a voicemail to a contact on VPIM location, it is done via VPIM bridgehead. (Voicemail details in the following slides)</a:t>
            </a:r>
            <a:endParaRPr sz="1800" dirty="0"/>
          </a:p>
        </p:txBody>
      </p:sp>
    </p:spTree>
    <p:extLst>
      <p:ext uri="{BB962C8B-B14F-4D97-AF65-F5344CB8AC3E}">
        <p14:creationId xmlns:p14="http://schemas.microsoft.com/office/powerpoint/2010/main" val="3015470902"/>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28600" y="-152400"/>
            <a:ext cx="8588375" cy="838200"/>
          </a:xfrm>
        </p:spPr>
        <p:txBody>
          <a:bodyPr/>
          <a:lstStyle/>
          <a:p>
            <a:pPr>
              <a:defRPr/>
            </a:pPr>
            <a:r>
              <a:rPr sz="2400" dirty="0" smtClean="0"/>
              <a:t>Hub – Spoke Topology in HTTP(S) Networking : 3 Nodes</a:t>
            </a:r>
          </a:p>
        </p:txBody>
      </p:sp>
      <p:sp>
        <p:nvSpPr>
          <p:cNvPr id="51203" name="Content Placeholder 3"/>
          <p:cNvSpPr>
            <a:spLocks noGrp="1"/>
          </p:cNvSpPr>
          <p:nvPr>
            <p:ph idx="1"/>
          </p:nvPr>
        </p:nvSpPr>
        <p:spPr>
          <a:xfrm>
            <a:off x="-228600" y="2819400"/>
            <a:ext cx="9355138" cy="5635625"/>
          </a:xfrm>
        </p:spPr>
        <p:txBody>
          <a:bodyPr/>
          <a:lstStyle/>
          <a:p>
            <a:pPr lvl="1" indent="0">
              <a:defRPr/>
            </a:pPr>
            <a:r>
              <a:rPr sz="2000" dirty="0" smtClean="0"/>
              <a:t>Hub</a:t>
            </a:r>
          </a:p>
          <a:p>
            <a:pPr marL="679450" lvl="2" indent="0">
              <a:defRPr/>
            </a:pPr>
            <a:r>
              <a:rPr dirty="0" smtClean="0"/>
              <a:t>Hub is the point of contact  for any spoke who wants to gather directory information of the network beyond the Hub. One Hub can have many spokes. In this example H is the HUB.</a:t>
            </a:r>
          </a:p>
          <a:p>
            <a:pPr lvl="1" indent="0">
              <a:defRPr/>
            </a:pPr>
            <a:r>
              <a:rPr sz="2400" dirty="0" smtClean="0"/>
              <a:t>Spoke</a:t>
            </a:r>
          </a:p>
          <a:p>
            <a:pPr marL="679450" lvl="2" indent="0">
              <a:defRPr/>
            </a:pPr>
            <a:r>
              <a:rPr dirty="0" smtClean="0"/>
              <a:t>Spoke is a leaf node which receives and sends directory information via its Hub. A spoke can have only one Hub. In this example A and B are spokes. Every spoke sends its information to a HUB labeled H and receives data of the rest of the network from the same HUB.</a:t>
            </a:r>
          </a:p>
          <a:p>
            <a:pPr marL="679450" lvl="2" indent="0">
              <a:defRPr/>
            </a:pPr>
            <a:r>
              <a:rPr dirty="0"/>
              <a:t>The </a:t>
            </a:r>
            <a:r>
              <a:rPr dirty="0" smtClean="0"/>
              <a:t>spoke </a:t>
            </a:r>
            <a:r>
              <a:rPr dirty="0"/>
              <a:t>nodes </a:t>
            </a:r>
            <a:r>
              <a:rPr dirty="0" smtClean="0"/>
              <a:t>A and B are </a:t>
            </a:r>
            <a:r>
              <a:rPr dirty="0"/>
              <a:t>connected to Hub node H. If A needs to fetch any directory information, it will </a:t>
            </a:r>
            <a:r>
              <a:rPr dirty="0" smtClean="0"/>
              <a:t>query H </a:t>
            </a:r>
            <a:r>
              <a:rPr dirty="0"/>
              <a:t>for that. H will replicate not only its own information but also for other </a:t>
            </a:r>
            <a:r>
              <a:rPr dirty="0" smtClean="0"/>
              <a:t>spoke node B as well. </a:t>
            </a:r>
            <a:r>
              <a:rPr dirty="0"/>
              <a:t>The same would be the case for all other </a:t>
            </a:r>
            <a:r>
              <a:rPr dirty="0" smtClean="0"/>
              <a:t>spoke nodes. </a:t>
            </a:r>
            <a:r>
              <a:rPr dirty="0"/>
              <a:t>The hub node H would communicate with all the </a:t>
            </a:r>
            <a:r>
              <a:rPr dirty="0" smtClean="0"/>
              <a:t>spoke </a:t>
            </a:r>
            <a:r>
              <a:rPr dirty="0"/>
              <a:t>nodes but the </a:t>
            </a:r>
            <a:r>
              <a:rPr dirty="0" smtClean="0"/>
              <a:t>spoke </a:t>
            </a:r>
            <a:r>
              <a:rPr dirty="0"/>
              <a:t>nodes communicate only with the hub node.</a:t>
            </a:r>
          </a:p>
          <a:p>
            <a:pPr marL="679450" lvl="2" indent="0">
              <a:defRPr/>
            </a:pPr>
            <a:endParaRPr sz="1800" dirty="0" smtClean="0"/>
          </a:p>
        </p:txBody>
      </p:sp>
      <p:pic>
        <p:nvPicPr>
          <p:cNvPr id="37892" name="Picture 3" descr="C:\Users\nikkumar\Desktop\HTTPS_TOI\Http(s)_1_Single nodes_onlynod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8738" y="685800"/>
            <a:ext cx="39814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eft Arrow 1"/>
          <p:cNvSpPr/>
          <p:nvPr/>
        </p:nvSpPr>
        <p:spPr>
          <a:xfrm rot="19626086">
            <a:off x="2992438" y="1316038"/>
            <a:ext cx="1327150" cy="333375"/>
          </a:xfrm>
          <a:prstGeom prst="leftArrow">
            <a:avLst/>
          </a:prstGeom>
          <a:solidFill>
            <a:srgbClr val="F6BB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H’ + B</a:t>
            </a:r>
            <a:r>
              <a:rPr lang="en-US" dirty="0">
                <a:solidFill>
                  <a:schemeClr val="accent1">
                    <a:lumMod val="25000"/>
                  </a:schemeClr>
                </a:solidFill>
              </a:rPr>
              <a:t>’</a:t>
            </a:r>
            <a:endParaRPr lang="en-US" dirty="0">
              <a:solidFill>
                <a:srgbClr val="FFC000"/>
              </a:solidFill>
            </a:endParaRPr>
          </a:p>
        </p:txBody>
      </p:sp>
      <p:sp>
        <p:nvSpPr>
          <p:cNvPr id="3" name="Right Arrow 2"/>
          <p:cNvSpPr/>
          <p:nvPr/>
        </p:nvSpPr>
        <p:spPr>
          <a:xfrm rot="19635527">
            <a:off x="2824163" y="998538"/>
            <a:ext cx="1274762" cy="392112"/>
          </a:xfrm>
          <a:prstGeom prst="rightArrow">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a:t>
            </a:r>
          </a:p>
        </p:txBody>
      </p:sp>
      <p:cxnSp>
        <p:nvCxnSpPr>
          <p:cNvPr id="5" name="Straight Arrow Connector 4"/>
          <p:cNvCxnSpPr/>
          <p:nvPr/>
        </p:nvCxnSpPr>
        <p:spPr>
          <a:xfrm flipH="1">
            <a:off x="3208338" y="1482725"/>
            <a:ext cx="1095375" cy="65246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808538" y="1431925"/>
            <a:ext cx="1143000" cy="70326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76200" y="0"/>
            <a:ext cx="8686800" cy="609600"/>
          </a:xfrm>
        </p:spPr>
        <p:txBody>
          <a:bodyPr/>
          <a:lstStyle/>
          <a:p>
            <a:pPr>
              <a:defRPr/>
            </a:pPr>
            <a:r>
              <a:rPr sz="2400" dirty="0" smtClean="0"/>
              <a:t>Voice Message and Directory Synchronization</a:t>
            </a:r>
          </a:p>
        </p:txBody>
      </p:sp>
      <p:pic>
        <p:nvPicPr>
          <p:cNvPr id="38915" name="Picture 3" descr="C:\Users\nikkumar\Desktop\Https 7nod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1150" y="554037"/>
            <a:ext cx="4786313" cy="516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 y="830263"/>
            <a:ext cx="3733800" cy="3139321"/>
          </a:xfrm>
          <a:prstGeom prst="rect">
            <a:avLst/>
          </a:prstGeom>
        </p:spPr>
        <p:txBody>
          <a:bodyPr wrap="square">
            <a:spAutoFit/>
          </a:bodyPr>
          <a:lstStyle/>
          <a:p>
            <a:pPr marL="285750" indent="-285750">
              <a:buClr>
                <a:schemeClr val="tx2"/>
              </a:buClr>
              <a:buFont typeface="Wingdings" pitchFamily="2" charset="2"/>
              <a:buChar char="§"/>
              <a:defRPr/>
            </a:pPr>
            <a:r>
              <a:rPr lang="en-US" dirty="0" smtClean="0">
                <a:solidFill>
                  <a:schemeClr val="bg1"/>
                </a:solidFill>
                <a:latin typeface="+mn-lt"/>
              </a:rPr>
              <a:t>Every node in the network has sufficient information </a:t>
            </a:r>
            <a:r>
              <a:rPr lang="en-US" dirty="0">
                <a:solidFill>
                  <a:schemeClr val="bg1"/>
                </a:solidFill>
                <a:latin typeface="+mn-lt"/>
              </a:rPr>
              <a:t>f</a:t>
            </a:r>
            <a:r>
              <a:rPr lang="en-US" dirty="0" smtClean="0">
                <a:solidFill>
                  <a:schemeClr val="bg1"/>
                </a:solidFill>
                <a:latin typeface="+mn-lt"/>
              </a:rPr>
              <a:t>or SMTP message routing and thus a full-mesh topology is used. All nodes can send SMTP messaging traffic to any destination directly.</a:t>
            </a:r>
            <a:endParaRPr lang="en-US" dirty="0">
              <a:solidFill>
                <a:schemeClr val="bg1"/>
              </a:solidFill>
              <a:latin typeface="+mn-lt"/>
            </a:endParaRPr>
          </a:p>
          <a:p>
            <a:pPr marL="285750" indent="-285750">
              <a:buClr>
                <a:schemeClr val="tx2"/>
              </a:buClr>
              <a:buFont typeface="Wingdings" pitchFamily="2" charset="2"/>
              <a:buChar char="§"/>
              <a:defRPr/>
            </a:pPr>
            <a:r>
              <a:rPr lang="en-US" dirty="0">
                <a:solidFill>
                  <a:schemeClr val="bg1"/>
                </a:solidFill>
                <a:latin typeface="+mn-lt"/>
              </a:rPr>
              <a:t>The </a:t>
            </a:r>
            <a:r>
              <a:rPr lang="en-US" dirty="0" smtClean="0">
                <a:solidFill>
                  <a:schemeClr val="bg1"/>
                </a:solidFill>
                <a:latin typeface="+mn-lt"/>
              </a:rPr>
              <a:t>example figure </a:t>
            </a:r>
            <a:r>
              <a:rPr lang="en-US" dirty="0">
                <a:solidFill>
                  <a:schemeClr val="bg1"/>
                </a:solidFill>
                <a:latin typeface="+mn-lt"/>
              </a:rPr>
              <a:t>on right depicts the voice message and directory replication paths.</a:t>
            </a:r>
          </a:p>
          <a:p>
            <a:pPr>
              <a:defRPr/>
            </a:pPr>
            <a:endParaRPr lang="en-US" dirty="0">
              <a:solidFill>
                <a:schemeClr val="bg1"/>
              </a:solidFill>
            </a:endParaRPr>
          </a:p>
        </p:txBody>
      </p:sp>
      <p:cxnSp>
        <p:nvCxnSpPr>
          <p:cNvPr id="90" name="Straight Arrow Connector 89"/>
          <p:cNvCxnSpPr/>
          <p:nvPr/>
        </p:nvCxnSpPr>
        <p:spPr>
          <a:xfrm flipH="1">
            <a:off x="4962525" y="1141413"/>
            <a:ext cx="1133475" cy="685800"/>
          </a:xfrm>
          <a:prstGeom prst="straightConnector1">
            <a:avLst/>
          </a:prstGeom>
          <a:ln>
            <a:solidFill>
              <a:srgbClr val="00B0F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6715125" y="1141413"/>
            <a:ext cx="1209675" cy="762000"/>
          </a:xfrm>
          <a:prstGeom prst="straightConnector1">
            <a:avLst/>
          </a:prstGeom>
          <a:ln>
            <a:solidFill>
              <a:srgbClr val="00B0F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4429125" y="2189163"/>
            <a:ext cx="304800" cy="1035050"/>
          </a:xfrm>
          <a:prstGeom prst="straightConnector1">
            <a:avLst/>
          </a:prstGeom>
          <a:ln>
            <a:solidFill>
              <a:srgbClr val="00B0F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733925" y="2189163"/>
            <a:ext cx="685800" cy="2384425"/>
          </a:xfrm>
          <a:prstGeom prst="straightConnector1">
            <a:avLst/>
          </a:prstGeom>
          <a:ln>
            <a:solidFill>
              <a:srgbClr val="00B0F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8162925" y="2284413"/>
            <a:ext cx="228600" cy="914400"/>
          </a:xfrm>
          <a:prstGeom prst="straightConnector1">
            <a:avLst/>
          </a:prstGeom>
          <a:ln w="19050">
            <a:solidFill>
              <a:srgbClr val="00B0F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a:off x="7496175" y="2284413"/>
            <a:ext cx="666750" cy="2308225"/>
          </a:xfrm>
          <a:prstGeom prst="straightConnector1">
            <a:avLst/>
          </a:prstGeom>
          <a:ln>
            <a:solidFill>
              <a:srgbClr val="00B0F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4962525" y="1404938"/>
            <a:ext cx="1333500" cy="685800"/>
          </a:xfrm>
          <a:prstGeom prst="line">
            <a:avLst/>
          </a:prstGeom>
          <a:ln>
            <a:solidFill>
              <a:srgbClr val="FFC000">
                <a:alpha val="35000"/>
              </a:srgbClr>
            </a:solidFill>
            <a:prstDash val="lg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6372225" y="1411288"/>
            <a:ext cx="1485900" cy="717550"/>
          </a:xfrm>
          <a:prstGeom prst="line">
            <a:avLst/>
          </a:prstGeom>
          <a:ln>
            <a:solidFill>
              <a:srgbClr val="FFC000">
                <a:alpha val="35000"/>
              </a:srgbClr>
            </a:solidFill>
            <a:prstDash val="lg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4733925" y="1411288"/>
            <a:ext cx="1562100" cy="1963737"/>
          </a:xfrm>
          <a:prstGeom prst="line">
            <a:avLst/>
          </a:prstGeom>
          <a:ln>
            <a:solidFill>
              <a:srgbClr val="FFC000">
                <a:alpha val="35000"/>
              </a:srgbClr>
            </a:solidFill>
            <a:prstDash val="lg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5572125" y="1468438"/>
            <a:ext cx="723900" cy="3109912"/>
          </a:xfrm>
          <a:prstGeom prst="line">
            <a:avLst/>
          </a:prstGeom>
          <a:ln>
            <a:solidFill>
              <a:srgbClr val="FFC000">
                <a:alpha val="35000"/>
              </a:srgbClr>
            </a:solidFill>
            <a:prstDash val="lg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6372225" y="1404938"/>
            <a:ext cx="800100" cy="3148012"/>
          </a:xfrm>
          <a:prstGeom prst="line">
            <a:avLst/>
          </a:prstGeom>
          <a:ln>
            <a:solidFill>
              <a:srgbClr val="FFC000">
                <a:alpha val="35000"/>
              </a:srgbClr>
            </a:solidFill>
            <a:prstDash val="lg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6372225" y="1411288"/>
            <a:ext cx="1905000" cy="1806575"/>
          </a:xfrm>
          <a:prstGeom prst="line">
            <a:avLst/>
          </a:prstGeom>
          <a:ln>
            <a:solidFill>
              <a:srgbClr val="FFC000">
                <a:alpha val="35000"/>
              </a:srgbClr>
            </a:solidFill>
            <a:prstDash val="lg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4962525" y="2097088"/>
            <a:ext cx="2895600" cy="0"/>
          </a:xfrm>
          <a:prstGeom prst="line">
            <a:avLst/>
          </a:prstGeom>
          <a:ln>
            <a:solidFill>
              <a:srgbClr val="FFC000">
                <a:alpha val="35000"/>
              </a:srgbClr>
            </a:solidFill>
            <a:prstDash val="lg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5019675" y="2097088"/>
            <a:ext cx="3257550" cy="1120775"/>
          </a:xfrm>
          <a:prstGeom prst="line">
            <a:avLst/>
          </a:prstGeom>
          <a:ln>
            <a:solidFill>
              <a:srgbClr val="FFC000">
                <a:alpha val="35000"/>
              </a:srgbClr>
            </a:solidFill>
            <a:prstDash val="lg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5019675" y="2109788"/>
            <a:ext cx="2152650" cy="2468562"/>
          </a:xfrm>
          <a:prstGeom prst="line">
            <a:avLst/>
          </a:prstGeom>
          <a:ln>
            <a:solidFill>
              <a:srgbClr val="FFC000">
                <a:alpha val="35000"/>
              </a:srgbClr>
            </a:solidFill>
            <a:prstDash val="lg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019675" y="2124075"/>
            <a:ext cx="552450" cy="2454275"/>
          </a:xfrm>
          <a:prstGeom prst="line">
            <a:avLst/>
          </a:prstGeom>
          <a:ln>
            <a:solidFill>
              <a:srgbClr val="FFC000">
                <a:alpha val="35000"/>
              </a:srgbClr>
            </a:solidFill>
            <a:prstDash val="lg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4733925" y="2035175"/>
            <a:ext cx="206375" cy="1309688"/>
          </a:xfrm>
          <a:prstGeom prst="line">
            <a:avLst/>
          </a:prstGeom>
          <a:ln>
            <a:solidFill>
              <a:srgbClr val="FFC000">
                <a:alpha val="35000"/>
              </a:srgbClr>
            </a:solidFill>
            <a:prstDash val="lg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4772025" y="2109788"/>
            <a:ext cx="3086100" cy="1235075"/>
          </a:xfrm>
          <a:prstGeom prst="line">
            <a:avLst/>
          </a:prstGeom>
          <a:ln>
            <a:solidFill>
              <a:srgbClr val="FFC000">
                <a:alpha val="35000"/>
              </a:srgbClr>
            </a:solidFill>
            <a:prstDash val="lg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flipV="1">
            <a:off x="4810125" y="3333750"/>
            <a:ext cx="2362200" cy="1244600"/>
          </a:xfrm>
          <a:prstGeom prst="line">
            <a:avLst/>
          </a:prstGeom>
          <a:ln>
            <a:solidFill>
              <a:srgbClr val="FFC000">
                <a:alpha val="35000"/>
              </a:srgbClr>
            </a:solidFill>
            <a:prstDash val="lg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4772025" y="3375025"/>
            <a:ext cx="800100" cy="1203325"/>
          </a:xfrm>
          <a:prstGeom prst="line">
            <a:avLst/>
          </a:prstGeom>
          <a:ln>
            <a:solidFill>
              <a:srgbClr val="FFC000">
                <a:alpha val="35000"/>
              </a:srgbClr>
            </a:solidFill>
            <a:prstDash val="lg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5572125" y="2109788"/>
            <a:ext cx="2247900" cy="2419350"/>
          </a:xfrm>
          <a:prstGeom prst="line">
            <a:avLst/>
          </a:prstGeom>
          <a:ln>
            <a:solidFill>
              <a:srgbClr val="FFC000">
                <a:alpha val="35000"/>
              </a:srgbClr>
            </a:solidFill>
            <a:prstDash val="lg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4772025" y="3217863"/>
            <a:ext cx="3505200" cy="157162"/>
          </a:xfrm>
          <a:prstGeom prst="line">
            <a:avLst/>
          </a:prstGeom>
          <a:ln>
            <a:solidFill>
              <a:srgbClr val="FFC000">
                <a:alpha val="35000"/>
              </a:srgbClr>
            </a:solidFill>
            <a:prstDash val="lg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5629275" y="3217863"/>
            <a:ext cx="2647950" cy="1311275"/>
          </a:xfrm>
          <a:prstGeom prst="line">
            <a:avLst/>
          </a:prstGeom>
          <a:ln>
            <a:solidFill>
              <a:srgbClr val="FFC000">
                <a:alpha val="35000"/>
              </a:srgbClr>
            </a:solidFill>
            <a:prstDash val="lg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flipV="1">
            <a:off x="5629275" y="4529138"/>
            <a:ext cx="1543050" cy="63500"/>
          </a:xfrm>
          <a:prstGeom prst="line">
            <a:avLst/>
          </a:prstGeom>
          <a:ln>
            <a:solidFill>
              <a:srgbClr val="FFC000">
                <a:alpha val="35000"/>
              </a:srgbClr>
            </a:solidFill>
            <a:prstDash val="lg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7172325" y="3287713"/>
            <a:ext cx="1104900" cy="1265237"/>
          </a:xfrm>
          <a:prstGeom prst="line">
            <a:avLst/>
          </a:prstGeom>
          <a:ln>
            <a:solidFill>
              <a:srgbClr val="FFC000">
                <a:alpha val="35000"/>
              </a:srgbClr>
            </a:solidFill>
            <a:prstDash val="lg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7186613" y="2109788"/>
            <a:ext cx="633412" cy="2482850"/>
          </a:xfrm>
          <a:prstGeom prst="line">
            <a:avLst/>
          </a:prstGeom>
          <a:ln>
            <a:solidFill>
              <a:srgbClr val="FFC000">
                <a:alpha val="35000"/>
              </a:srgbClr>
            </a:solidFill>
            <a:prstDash val="lg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7858125" y="2128838"/>
            <a:ext cx="419100" cy="1158875"/>
          </a:xfrm>
          <a:prstGeom prst="line">
            <a:avLst/>
          </a:prstGeom>
          <a:ln>
            <a:solidFill>
              <a:srgbClr val="FFC000">
                <a:alpha val="35000"/>
              </a:srgbClr>
            </a:solidFill>
            <a:prstDash val="lg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4429125" y="6172200"/>
            <a:ext cx="1562100" cy="0"/>
          </a:xfrm>
          <a:prstGeom prst="line">
            <a:avLst/>
          </a:prstGeom>
          <a:ln>
            <a:solidFill>
              <a:srgbClr val="FFC000">
                <a:alpha val="35000"/>
              </a:srgbClr>
            </a:solidFill>
            <a:prstDash val="lgDash"/>
            <a:headEnd type="stealth"/>
            <a:tailEnd type="stealth"/>
          </a:ln>
        </p:spPr>
        <p:style>
          <a:lnRef idx="1">
            <a:schemeClr val="accent1"/>
          </a:lnRef>
          <a:fillRef idx="0">
            <a:schemeClr val="accent1"/>
          </a:fillRef>
          <a:effectRef idx="0">
            <a:schemeClr val="accent1"/>
          </a:effectRef>
          <a:fontRef idx="minor">
            <a:schemeClr val="tx1"/>
          </a:fontRef>
        </p:style>
      </p:cxnSp>
      <p:sp>
        <p:nvSpPr>
          <p:cNvPr id="38945" name="Content Placeholder 3"/>
          <p:cNvSpPr>
            <a:spLocks noGrp="1"/>
          </p:cNvSpPr>
          <p:nvPr>
            <p:ph idx="1"/>
          </p:nvPr>
        </p:nvSpPr>
        <p:spPr>
          <a:xfrm>
            <a:off x="5715000" y="5715000"/>
            <a:ext cx="4057650" cy="790575"/>
          </a:xfrm>
        </p:spPr>
        <p:txBody>
          <a:bodyPr/>
          <a:lstStyle/>
          <a:p>
            <a:pPr lvl="1" indent="0"/>
            <a:r>
              <a:rPr sz="1400" dirty="0" smtClean="0">
                <a:solidFill>
                  <a:srgbClr val="00B0F0"/>
                </a:solidFill>
              </a:rPr>
              <a:t>Directory synchronization path</a:t>
            </a:r>
          </a:p>
          <a:p>
            <a:pPr lvl="1" indent="0"/>
            <a:r>
              <a:rPr sz="1400" dirty="0" smtClean="0">
                <a:solidFill>
                  <a:srgbClr val="CC9B00"/>
                </a:solidFill>
              </a:rPr>
              <a:t>Voice message path</a:t>
            </a:r>
          </a:p>
        </p:txBody>
      </p:sp>
      <p:cxnSp>
        <p:nvCxnSpPr>
          <p:cNvPr id="119" name="Straight Arrow Connector 118"/>
          <p:cNvCxnSpPr/>
          <p:nvPr/>
        </p:nvCxnSpPr>
        <p:spPr>
          <a:xfrm flipH="1">
            <a:off x="4429125" y="5867400"/>
            <a:ext cx="1543050" cy="0"/>
          </a:xfrm>
          <a:prstGeom prst="straightConnector1">
            <a:avLst/>
          </a:prstGeom>
          <a:ln>
            <a:solidFill>
              <a:srgbClr val="00B0F0"/>
            </a:solidFill>
            <a:headEnd type="stealth"/>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27025" y="76200"/>
            <a:ext cx="8588375" cy="685800"/>
          </a:xfrm>
        </p:spPr>
        <p:txBody>
          <a:bodyPr/>
          <a:lstStyle/>
          <a:p>
            <a:pPr>
              <a:defRPr/>
            </a:pPr>
            <a:r>
              <a:rPr sz="2800" dirty="0" smtClean="0"/>
              <a:t>Features of HTTP(S) Networking</a:t>
            </a:r>
          </a:p>
        </p:txBody>
      </p:sp>
      <p:sp>
        <p:nvSpPr>
          <p:cNvPr id="33795" name="Content Placeholder 2"/>
          <p:cNvSpPr>
            <a:spLocks noGrp="1"/>
          </p:cNvSpPr>
          <p:nvPr>
            <p:ph idx="1"/>
          </p:nvPr>
        </p:nvSpPr>
        <p:spPr>
          <a:xfrm>
            <a:off x="304800" y="914400"/>
            <a:ext cx="8534400" cy="5715000"/>
          </a:xfrm>
        </p:spPr>
        <p:txBody>
          <a:bodyPr>
            <a:noAutofit/>
          </a:bodyPr>
          <a:lstStyle/>
          <a:p>
            <a:pPr fontAlgn="auto">
              <a:lnSpc>
                <a:spcPct val="100000"/>
              </a:lnSpc>
              <a:spcBef>
                <a:spcPts val="100"/>
              </a:spcBef>
              <a:spcAft>
                <a:spcPts val="50"/>
              </a:spcAft>
              <a:buClr>
                <a:schemeClr val="tx2"/>
              </a:buClr>
              <a:buFont typeface="Wingdings" pitchFamily="2" charset="2"/>
              <a:buChar char="§"/>
              <a:defRPr/>
            </a:pPr>
            <a:r>
              <a:rPr sz="1800" dirty="0" smtClean="0"/>
              <a:t>There will be only one site in HTTP(S) Networking</a:t>
            </a:r>
          </a:p>
          <a:p>
            <a:pPr fontAlgn="auto">
              <a:lnSpc>
                <a:spcPct val="100000"/>
              </a:lnSpc>
              <a:spcBef>
                <a:spcPts val="100"/>
              </a:spcBef>
              <a:spcAft>
                <a:spcPts val="50"/>
              </a:spcAft>
              <a:buClr>
                <a:schemeClr val="tx2"/>
              </a:buClr>
              <a:buFont typeface="Wingdings" pitchFamily="2" charset="2"/>
              <a:buChar char="§"/>
              <a:defRPr/>
            </a:pPr>
            <a:r>
              <a:rPr sz="1800" dirty="0" smtClean="0"/>
              <a:t>A maximum of 25 </a:t>
            </a:r>
            <a:r>
              <a:rPr sz="1800" dirty="0"/>
              <a:t>nodes can be connected </a:t>
            </a:r>
            <a:r>
              <a:rPr sz="1800" dirty="0" smtClean="0"/>
              <a:t>in the same site</a:t>
            </a:r>
            <a:endParaRPr sz="1800" dirty="0"/>
          </a:p>
          <a:p>
            <a:pPr fontAlgn="auto">
              <a:lnSpc>
                <a:spcPct val="100000"/>
              </a:lnSpc>
              <a:spcBef>
                <a:spcPts val="100"/>
              </a:spcBef>
              <a:spcAft>
                <a:spcPts val="50"/>
              </a:spcAft>
              <a:buClr>
                <a:schemeClr val="tx2"/>
              </a:buClr>
              <a:buFont typeface="Wingdings" pitchFamily="2" charset="2"/>
              <a:buChar char="§"/>
              <a:defRPr/>
            </a:pPr>
            <a:r>
              <a:rPr sz="1800" dirty="0" smtClean="0"/>
              <a:t>Directory replication of 100K users spread over different  nodes is supported</a:t>
            </a:r>
          </a:p>
          <a:p>
            <a:pPr fontAlgn="auto">
              <a:lnSpc>
                <a:spcPct val="100000"/>
              </a:lnSpc>
              <a:spcBef>
                <a:spcPts val="100"/>
              </a:spcBef>
              <a:spcAft>
                <a:spcPts val="50"/>
              </a:spcAft>
              <a:buClr>
                <a:schemeClr val="tx2"/>
              </a:buClr>
              <a:buFont typeface="Wingdings" pitchFamily="2" charset="2"/>
              <a:buChar char="§"/>
              <a:defRPr/>
            </a:pPr>
            <a:r>
              <a:rPr lang="en-US" sz="1800" dirty="0"/>
              <a:t>100 VPIM locations </a:t>
            </a:r>
            <a:r>
              <a:rPr lang="en-US" sz="1800" dirty="0" smtClean="0"/>
              <a:t>,150K contacts spread </a:t>
            </a:r>
            <a:r>
              <a:rPr lang="en-US" sz="1800" dirty="0"/>
              <a:t>over different  </a:t>
            </a:r>
            <a:r>
              <a:rPr lang="en-US" sz="1800" dirty="0" smtClean="0"/>
              <a:t>nodes.</a:t>
            </a:r>
          </a:p>
          <a:p>
            <a:pPr fontAlgn="auto">
              <a:lnSpc>
                <a:spcPct val="100000"/>
              </a:lnSpc>
              <a:spcBef>
                <a:spcPts val="100"/>
              </a:spcBef>
              <a:spcAft>
                <a:spcPts val="50"/>
              </a:spcAft>
              <a:buClr>
                <a:schemeClr val="tx2"/>
              </a:buClr>
              <a:buFont typeface="Wingdings" pitchFamily="2" charset="2"/>
              <a:buChar char="§"/>
              <a:defRPr/>
            </a:pPr>
            <a:r>
              <a:rPr lang="en-US" sz="1800" dirty="0" smtClean="0"/>
              <a:t>150k total distribution lists with total membership per list not exceeding 25K and global membership not exceeding 1.5 million across </a:t>
            </a:r>
            <a:r>
              <a:rPr lang="en-US" sz="1800" dirty="0"/>
              <a:t>all system distribution </a:t>
            </a:r>
            <a:r>
              <a:rPr lang="en-US" sz="1800" dirty="0" smtClean="0"/>
              <a:t>lists</a:t>
            </a:r>
          </a:p>
          <a:p>
            <a:pPr fontAlgn="auto">
              <a:lnSpc>
                <a:spcPct val="100000"/>
              </a:lnSpc>
              <a:spcBef>
                <a:spcPts val="100"/>
              </a:spcBef>
              <a:spcAft>
                <a:spcPts val="50"/>
              </a:spcAft>
              <a:buClr>
                <a:schemeClr val="tx2"/>
              </a:buClr>
              <a:buFont typeface="Wingdings" pitchFamily="2" charset="2"/>
              <a:buChar char="§"/>
              <a:defRPr/>
            </a:pPr>
            <a:r>
              <a:rPr sz="1800" dirty="0" smtClean="0"/>
              <a:t>The</a:t>
            </a:r>
            <a:r>
              <a:rPr lang="en-US" sz="1800" dirty="0" smtClean="0"/>
              <a:t>re</a:t>
            </a:r>
            <a:r>
              <a:rPr sz="1800" dirty="0" smtClean="0"/>
              <a:t> is a separation of directory replication from messaging, using HTTP(S) and SMTP, respectively.</a:t>
            </a:r>
          </a:p>
          <a:p>
            <a:pPr fontAlgn="auto">
              <a:lnSpc>
                <a:spcPct val="100000"/>
              </a:lnSpc>
              <a:spcBef>
                <a:spcPts val="100"/>
              </a:spcBef>
              <a:spcAft>
                <a:spcPts val="50"/>
              </a:spcAft>
              <a:buClr>
                <a:schemeClr val="tx2"/>
              </a:buClr>
              <a:buFont typeface="Wingdings" pitchFamily="2" charset="2"/>
              <a:buChar char="§"/>
              <a:defRPr/>
            </a:pPr>
            <a:r>
              <a:rPr sz="1800" dirty="0" smtClean="0"/>
              <a:t>High availability of nodes when clusters are used in the network</a:t>
            </a:r>
          </a:p>
          <a:p>
            <a:pPr fontAlgn="auto">
              <a:lnSpc>
                <a:spcPct val="100000"/>
              </a:lnSpc>
              <a:spcBef>
                <a:spcPts val="100"/>
              </a:spcBef>
              <a:spcAft>
                <a:spcPts val="50"/>
              </a:spcAft>
              <a:buClr>
                <a:schemeClr val="tx2"/>
              </a:buClr>
              <a:buFont typeface="Wingdings" pitchFamily="2" charset="2"/>
              <a:buChar char="§"/>
              <a:defRPr/>
            </a:pPr>
            <a:r>
              <a:rPr sz="1800" dirty="0" smtClean="0"/>
              <a:t>Message routing in HTTP(S) Networking is the same as in Digital Networking</a:t>
            </a:r>
            <a:endParaRPr sz="1800" dirty="0"/>
          </a:p>
          <a:p>
            <a:pPr fontAlgn="auto">
              <a:lnSpc>
                <a:spcPct val="100000"/>
              </a:lnSpc>
              <a:spcBef>
                <a:spcPts val="100"/>
              </a:spcBef>
              <a:spcAft>
                <a:spcPts val="50"/>
              </a:spcAft>
              <a:buClr>
                <a:schemeClr val="tx2"/>
              </a:buClr>
              <a:buFont typeface="Wingdings" pitchFamily="2" charset="2"/>
              <a:buChar char="§"/>
              <a:defRPr/>
            </a:pPr>
            <a:r>
              <a:rPr sz="1800" dirty="0" smtClean="0"/>
              <a:t>Provides for better conflict resolution and faster replication rate</a:t>
            </a:r>
          </a:p>
          <a:p>
            <a:pPr fontAlgn="auto">
              <a:lnSpc>
                <a:spcPct val="100000"/>
              </a:lnSpc>
              <a:spcBef>
                <a:spcPts val="100"/>
              </a:spcBef>
              <a:spcAft>
                <a:spcPts val="50"/>
              </a:spcAft>
              <a:buClr>
                <a:schemeClr val="tx2"/>
              </a:buClr>
              <a:buFont typeface="Wingdings" pitchFamily="2" charset="2"/>
              <a:buChar char="§"/>
              <a:defRPr/>
            </a:pPr>
            <a:r>
              <a:rPr sz="1800" dirty="0" smtClean="0"/>
              <a:t>For a network of n nodes, only (n-1) routes are necessary to connect all nodes</a:t>
            </a:r>
          </a:p>
          <a:p>
            <a:pPr lvl="1" indent="0" fontAlgn="auto">
              <a:lnSpc>
                <a:spcPct val="100000"/>
              </a:lnSpc>
              <a:spcBef>
                <a:spcPts val="100"/>
              </a:spcBef>
              <a:spcAft>
                <a:spcPts val="50"/>
              </a:spcAft>
              <a:defRPr/>
            </a:pPr>
            <a:r>
              <a:rPr dirty="0" smtClean="0"/>
              <a:t>E.g. network with 10 nodes, the hub-spoke topology requires only 9 routes to connect all nodes, while a full-mesh topology would require 45 routes</a:t>
            </a:r>
          </a:p>
          <a:p>
            <a:pPr marL="228600" lvl="1" indent="-228600" fontAlgn="auto">
              <a:lnSpc>
                <a:spcPct val="100000"/>
              </a:lnSpc>
              <a:spcBef>
                <a:spcPts val="100"/>
              </a:spcBef>
              <a:spcAft>
                <a:spcPts val="50"/>
              </a:spcAft>
              <a:buSzPct val="90000"/>
              <a:buFont typeface="Wingdings" pitchFamily="2" charset="2"/>
              <a:buChar char="§"/>
              <a:defRPr/>
            </a:pPr>
            <a:r>
              <a:rPr dirty="0" smtClean="0"/>
              <a:t>Flooding </a:t>
            </a:r>
            <a:r>
              <a:rPr dirty="0"/>
              <a:t>the network </a:t>
            </a:r>
            <a:r>
              <a:rPr dirty="0" smtClean="0"/>
              <a:t>will </a:t>
            </a:r>
            <a:r>
              <a:rPr dirty="0"/>
              <a:t>be much less problematic in HTTP(S) networking </a:t>
            </a:r>
            <a:r>
              <a:rPr dirty="0" smtClean="0"/>
              <a:t>because</a:t>
            </a:r>
            <a:r>
              <a:rPr lang="en-US" dirty="0" smtClean="0"/>
              <a:t> </a:t>
            </a:r>
            <a:r>
              <a:rPr dirty="0" smtClean="0"/>
              <a:t>of the Hub-spoke topology</a:t>
            </a:r>
          </a:p>
          <a:p>
            <a:pPr lvl="1" indent="0" fontAlgn="auto">
              <a:spcAft>
                <a:spcPts val="0"/>
              </a:spcAft>
              <a:defRPr/>
            </a:pPr>
            <a:endParaRPr dirty="0" smtClean="0"/>
          </a:p>
          <a:p>
            <a:pPr marL="0" indent="0" fontAlgn="auto">
              <a:spcAft>
                <a:spcPts val="0"/>
              </a:spcAft>
              <a:buClr>
                <a:schemeClr val="accent3"/>
              </a:buClr>
              <a:buFont typeface="Arial" charset="0"/>
              <a:buNone/>
              <a:defRPr/>
            </a:pPr>
            <a:endParaRPr sz="1800" dirty="0"/>
          </a:p>
          <a:p>
            <a:pPr marL="0" indent="0" fontAlgn="auto">
              <a:spcAft>
                <a:spcPts val="0"/>
              </a:spcAft>
              <a:buClr>
                <a:schemeClr val="accent3"/>
              </a:buClr>
              <a:buFont typeface="Arial" charset="0"/>
              <a:buNone/>
              <a:defRPr/>
            </a:pPr>
            <a:endParaRPr sz="1800" dirty="0" smtClean="0"/>
          </a:p>
          <a:p>
            <a:pPr marL="0" indent="0" fontAlgn="auto">
              <a:spcAft>
                <a:spcPts val="0"/>
              </a:spcAft>
              <a:buClr>
                <a:schemeClr val="accent3"/>
              </a:buClr>
              <a:buFont typeface="Arial" charset="0"/>
              <a:buNone/>
              <a:defRPr/>
            </a:pPr>
            <a:endParaRPr sz="1800" dirty="0" smtClean="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210135"/>
            <a:ext cx="8686800" cy="838200"/>
          </a:xfrm>
        </p:spPr>
        <p:txBody>
          <a:bodyPr>
            <a:normAutofit/>
          </a:bodyPr>
          <a:lstStyle/>
          <a:p>
            <a:pPr algn="ctr" fontAlgn="auto">
              <a:spcAft>
                <a:spcPts val="0"/>
              </a:spcAft>
              <a:defRPr/>
            </a:pPr>
            <a:r>
              <a:rPr sz="2800" dirty="0" smtClean="0"/>
              <a:t>Comparison : HTTP(S) Networking and </a:t>
            </a:r>
            <a:br>
              <a:rPr sz="2800" dirty="0" smtClean="0"/>
            </a:br>
            <a:r>
              <a:rPr sz="2800" dirty="0" smtClean="0"/>
              <a:t>Digital Networking</a:t>
            </a:r>
            <a:endParaRPr sz="2800"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5105400" y="3581400"/>
            <a:ext cx="4495800" cy="1600200"/>
          </a:xfrm>
        </p:spPr>
        <p:txBody>
          <a:bodyPr>
            <a:normAutofit fontScale="25000" lnSpcReduction="20000"/>
          </a:bodyPr>
          <a:lstStyle/>
          <a:p>
            <a:pPr marL="0" indent="0" fontAlgn="auto">
              <a:spcAft>
                <a:spcPts val="0"/>
              </a:spcAft>
              <a:buClr>
                <a:schemeClr val="accent3"/>
              </a:buClr>
              <a:buFont typeface="Arial" charset="0"/>
              <a:buNone/>
              <a:defRPr/>
            </a:pPr>
            <a:r>
              <a:rPr sz="6400" b="1" u="sng" dirty="0" smtClean="0">
                <a:solidFill>
                  <a:schemeClr val="bg2">
                    <a:lumMod val="20000"/>
                    <a:lumOff val="80000"/>
                  </a:schemeClr>
                </a:solidFill>
                <a:latin typeface="+mn-lt"/>
              </a:rPr>
              <a:t>Digital Networking</a:t>
            </a:r>
          </a:p>
          <a:p>
            <a:pPr marL="0" indent="0" fontAlgn="auto">
              <a:spcAft>
                <a:spcPts val="0"/>
              </a:spcAft>
              <a:buClr>
                <a:schemeClr val="accent3"/>
              </a:buClr>
              <a:buFont typeface="Arial" charset="0"/>
              <a:buNone/>
              <a:defRPr/>
            </a:pPr>
            <a:r>
              <a:rPr sz="6600" dirty="0" smtClean="0">
                <a:solidFill>
                  <a:schemeClr val="bg2">
                    <a:lumMod val="20000"/>
                    <a:lumOff val="80000"/>
                  </a:schemeClr>
                </a:solidFill>
              </a:rPr>
              <a:t>Directory Replication - </a:t>
            </a:r>
            <a:r>
              <a:rPr sz="6400" dirty="0" smtClean="0">
                <a:solidFill>
                  <a:schemeClr val="bg2">
                    <a:lumMod val="20000"/>
                    <a:lumOff val="80000"/>
                  </a:schemeClr>
                </a:solidFill>
              </a:rPr>
              <a:t>SMTP Protocol </a:t>
            </a:r>
          </a:p>
          <a:p>
            <a:pPr marL="0" indent="0" fontAlgn="auto">
              <a:spcAft>
                <a:spcPts val="0"/>
              </a:spcAft>
              <a:buClr>
                <a:schemeClr val="accent3"/>
              </a:buClr>
              <a:buFont typeface="Arial" charset="0"/>
              <a:buNone/>
              <a:defRPr/>
            </a:pPr>
            <a:r>
              <a:rPr sz="6400" dirty="0">
                <a:solidFill>
                  <a:schemeClr val="bg2">
                    <a:lumMod val="20000"/>
                    <a:lumOff val="80000"/>
                  </a:schemeClr>
                </a:solidFill>
              </a:rPr>
              <a:t>S</a:t>
            </a:r>
            <a:r>
              <a:rPr sz="6400" dirty="0" smtClean="0">
                <a:solidFill>
                  <a:schemeClr val="bg2">
                    <a:lumMod val="20000"/>
                    <a:lumOff val="80000"/>
                  </a:schemeClr>
                </a:solidFill>
              </a:rPr>
              <a:t>calability – 10 Nodes</a:t>
            </a:r>
          </a:p>
          <a:p>
            <a:pPr marL="0" indent="0" fontAlgn="auto">
              <a:spcAft>
                <a:spcPts val="0"/>
              </a:spcAft>
              <a:buClr>
                <a:schemeClr val="accent3"/>
              </a:buClr>
              <a:buFont typeface="Arial" charset="0"/>
              <a:buNone/>
              <a:defRPr/>
            </a:pPr>
            <a:r>
              <a:rPr sz="6400" dirty="0" smtClean="0">
                <a:solidFill>
                  <a:schemeClr val="bg2">
                    <a:lumMod val="20000"/>
                    <a:lumOff val="80000"/>
                  </a:schemeClr>
                </a:solidFill>
              </a:rPr>
              <a:t>Full mesh topology.</a:t>
            </a:r>
          </a:p>
          <a:p>
            <a:pPr marL="0" indent="0" fontAlgn="auto">
              <a:spcAft>
                <a:spcPts val="0"/>
              </a:spcAft>
              <a:buClr>
                <a:schemeClr val="accent3"/>
              </a:buClr>
              <a:buFont typeface="Arial" charset="0"/>
              <a:buNone/>
              <a:defRPr/>
            </a:pPr>
            <a:r>
              <a:rPr lang="en-US" sz="6400" dirty="0" smtClean="0">
                <a:solidFill>
                  <a:schemeClr val="bg2">
                    <a:lumMod val="20000"/>
                    <a:lumOff val="80000"/>
                  </a:schemeClr>
                </a:solidFill>
              </a:rPr>
              <a:t>Directory size of 100K users + contacts</a:t>
            </a:r>
            <a:endParaRPr sz="6400" dirty="0">
              <a:solidFill>
                <a:schemeClr val="bg2">
                  <a:lumMod val="20000"/>
                  <a:lumOff val="80000"/>
                </a:schemeClr>
              </a:solidFill>
            </a:endParaRPr>
          </a:p>
          <a:p>
            <a:pPr marL="0" indent="0" fontAlgn="auto">
              <a:spcAft>
                <a:spcPts val="0"/>
              </a:spcAft>
              <a:buClr>
                <a:schemeClr val="accent3"/>
              </a:buClr>
              <a:buFont typeface="Arial" charset="0"/>
              <a:buNone/>
              <a:defRPr/>
            </a:pPr>
            <a:endParaRPr sz="1600" dirty="0" smtClean="0">
              <a:solidFill>
                <a:schemeClr val="bg2">
                  <a:lumMod val="20000"/>
                  <a:lumOff val="80000"/>
                </a:schemeClr>
              </a:solidFill>
            </a:endParaRPr>
          </a:p>
          <a:p>
            <a:pPr marL="0" indent="0" fontAlgn="auto">
              <a:spcAft>
                <a:spcPts val="0"/>
              </a:spcAft>
              <a:buClr>
                <a:schemeClr val="accent3"/>
              </a:buClr>
              <a:buFont typeface="Arial" charset="0"/>
              <a:buNone/>
              <a:defRPr/>
            </a:pPr>
            <a:endParaRPr sz="1600" dirty="0" smtClean="0">
              <a:solidFill>
                <a:schemeClr val="bg2">
                  <a:lumMod val="20000"/>
                  <a:lumOff val="80000"/>
                </a:schemeClr>
              </a:solidFill>
            </a:endParaRPr>
          </a:p>
        </p:txBody>
      </p:sp>
      <p:sp>
        <p:nvSpPr>
          <p:cNvPr id="4" name="Content Placeholder 2"/>
          <p:cNvSpPr txBox="1">
            <a:spLocks/>
          </p:cNvSpPr>
          <p:nvPr/>
        </p:nvSpPr>
        <p:spPr bwMode="auto">
          <a:xfrm>
            <a:off x="304800" y="3581400"/>
            <a:ext cx="4267200" cy="2743200"/>
          </a:xfrm>
          <a:prstGeom prst="rect">
            <a:avLst/>
          </a:prstGeom>
          <a:noFill/>
          <a:ln w="9525" algn="ctr">
            <a:noFill/>
            <a:miter lim="800000"/>
            <a:headEnd/>
            <a:tailEnd/>
          </a:ln>
        </p:spPr>
        <p:txBody>
          <a:bodyPr lIns="82124" tIns="41061" rIns="82124" bIns="41061"/>
          <a:lstStyle>
            <a:lvl1pPr marL="236538" indent="-236538" algn="l" defTabSz="814388" rtl="0" eaLnBrk="0" fontAlgn="base" hangingPunct="0">
              <a:lnSpc>
                <a:spcPct val="95000"/>
              </a:lnSpc>
              <a:spcBef>
                <a:spcPct val="50000"/>
              </a:spcBef>
              <a:spcAft>
                <a:spcPct val="0"/>
              </a:spcAft>
              <a:buClr>
                <a:schemeClr val="tx2"/>
              </a:buClr>
              <a:buSzPct val="100000"/>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har char="–"/>
              <a:defRPr sz="2000">
                <a:solidFill>
                  <a:schemeClr val="tx1"/>
                </a:solidFill>
                <a:latin typeface="+mn-lt"/>
              </a:defRPr>
            </a:lvl2pPr>
            <a:lvl3pPr marL="914400" algn="l" defTabSz="814388" rtl="0" eaLnBrk="0" fontAlgn="base" hangingPunct="0">
              <a:lnSpc>
                <a:spcPct val="95000"/>
              </a:lnSpc>
              <a:spcBef>
                <a:spcPct val="35000"/>
              </a:spcBef>
              <a:spcAft>
                <a:spcPct val="0"/>
              </a:spcAft>
              <a:buChar cha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har cha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har char="»"/>
              <a:defRPr sz="2000">
                <a:solidFill>
                  <a:schemeClr val="tx1"/>
                </a:solidFill>
                <a:latin typeface="+mn-lt"/>
              </a:defRPr>
            </a:lvl5pPr>
            <a:lvl6pPr marL="2062163" algn="l" defTabSz="814388" rtl="0" eaLnBrk="0" fontAlgn="base" hangingPunct="0">
              <a:lnSpc>
                <a:spcPct val="95000"/>
              </a:lnSpc>
              <a:spcBef>
                <a:spcPct val="35000"/>
              </a:spcBef>
              <a:spcAft>
                <a:spcPct val="0"/>
              </a:spcAft>
              <a:defRPr sz="2000">
                <a:solidFill>
                  <a:schemeClr val="tx1"/>
                </a:solidFill>
                <a:latin typeface="+mn-lt"/>
              </a:defRPr>
            </a:lvl6pPr>
            <a:lvl7pPr marL="2519363" algn="l" defTabSz="814388" rtl="0" eaLnBrk="0" fontAlgn="base" hangingPunct="0">
              <a:lnSpc>
                <a:spcPct val="95000"/>
              </a:lnSpc>
              <a:spcBef>
                <a:spcPct val="35000"/>
              </a:spcBef>
              <a:spcAft>
                <a:spcPct val="0"/>
              </a:spcAft>
              <a:defRPr sz="2000">
                <a:solidFill>
                  <a:schemeClr val="tx1"/>
                </a:solidFill>
                <a:latin typeface="+mn-lt"/>
              </a:defRPr>
            </a:lvl7pPr>
            <a:lvl8pPr marL="2976563" algn="l" defTabSz="814388" rtl="0" eaLnBrk="0" fontAlgn="base" hangingPunct="0">
              <a:lnSpc>
                <a:spcPct val="95000"/>
              </a:lnSpc>
              <a:spcBef>
                <a:spcPct val="35000"/>
              </a:spcBef>
              <a:spcAft>
                <a:spcPct val="0"/>
              </a:spcAft>
              <a:defRPr sz="2000">
                <a:solidFill>
                  <a:schemeClr val="tx1"/>
                </a:solidFill>
                <a:latin typeface="+mn-lt"/>
              </a:defRPr>
            </a:lvl8pPr>
            <a:lvl9pPr marL="3433763" algn="l" defTabSz="814388" rtl="0" eaLnBrk="0" fontAlgn="base" hangingPunct="0">
              <a:lnSpc>
                <a:spcPct val="95000"/>
              </a:lnSpc>
              <a:spcBef>
                <a:spcPct val="35000"/>
              </a:spcBef>
              <a:spcAft>
                <a:spcPct val="0"/>
              </a:spcAft>
              <a:defRPr sz="2000">
                <a:solidFill>
                  <a:schemeClr val="tx1"/>
                </a:solidFill>
                <a:latin typeface="+mn-lt"/>
              </a:defRPr>
            </a:lvl9pPr>
          </a:lstStyle>
          <a:p>
            <a:pPr marL="0" indent="0">
              <a:buFont typeface="Wingdings" pitchFamily="2" charset="2"/>
              <a:buNone/>
              <a:defRPr/>
            </a:pPr>
            <a:r>
              <a:rPr lang="en-US" sz="1600" b="1" u="sng" dirty="0" smtClean="0">
                <a:solidFill>
                  <a:schemeClr val="bg2">
                    <a:lumMod val="20000"/>
                    <a:lumOff val="80000"/>
                  </a:schemeClr>
                </a:solidFill>
              </a:rPr>
              <a:t>HTTP(S) Networking</a:t>
            </a:r>
          </a:p>
          <a:p>
            <a:pPr marL="0" indent="0">
              <a:buFont typeface="Wingdings" pitchFamily="2" charset="2"/>
              <a:buNone/>
              <a:defRPr/>
            </a:pPr>
            <a:r>
              <a:rPr lang="en-US" sz="1600" dirty="0" smtClean="0">
                <a:solidFill>
                  <a:schemeClr val="bg2">
                    <a:lumMod val="20000"/>
                    <a:lumOff val="80000"/>
                  </a:schemeClr>
                </a:solidFill>
              </a:rPr>
              <a:t>Directory Replication – HTTP(S) Protocol</a:t>
            </a:r>
          </a:p>
          <a:p>
            <a:pPr marL="0" indent="0">
              <a:buFont typeface="Wingdings" pitchFamily="2" charset="2"/>
              <a:buNone/>
              <a:defRPr/>
            </a:pPr>
            <a:r>
              <a:rPr lang="en-US" sz="1600" dirty="0" smtClean="0">
                <a:solidFill>
                  <a:schemeClr val="bg2">
                    <a:lumMod val="20000"/>
                    <a:lumOff val="80000"/>
                  </a:schemeClr>
                </a:solidFill>
              </a:rPr>
              <a:t>Scalable – 25 Nodes.</a:t>
            </a:r>
          </a:p>
          <a:p>
            <a:pPr marL="0" indent="0">
              <a:buFont typeface="Wingdings" pitchFamily="2" charset="2"/>
              <a:buNone/>
              <a:defRPr/>
            </a:pPr>
            <a:r>
              <a:rPr lang="en-US" sz="1600" dirty="0">
                <a:solidFill>
                  <a:schemeClr val="bg2">
                    <a:lumMod val="20000"/>
                    <a:lumOff val="80000"/>
                  </a:schemeClr>
                </a:solidFill>
              </a:rPr>
              <a:t>Hub – Spoke </a:t>
            </a:r>
            <a:r>
              <a:rPr lang="en-US" sz="1600" dirty="0" smtClean="0">
                <a:solidFill>
                  <a:schemeClr val="bg2">
                    <a:lumMod val="20000"/>
                    <a:lumOff val="80000"/>
                  </a:schemeClr>
                </a:solidFill>
              </a:rPr>
              <a:t>Topology</a:t>
            </a:r>
          </a:p>
          <a:p>
            <a:pPr marL="0" indent="0">
              <a:buFont typeface="Wingdings" pitchFamily="2" charset="2"/>
              <a:buNone/>
              <a:defRPr/>
            </a:pPr>
            <a:r>
              <a:rPr lang="en-US" sz="1600" dirty="0" smtClean="0">
                <a:solidFill>
                  <a:schemeClr val="bg2">
                    <a:lumMod val="20000"/>
                    <a:lumOff val="80000"/>
                  </a:schemeClr>
                </a:solidFill>
              </a:rPr>
              <a:t>Directory size of 100K users &amp; 150K contacts</a:t>
            </a:r>
          </a:p>
          <a:p>
            <a:pPr marL="0" indent="0">
              <a:buFont typeface="Wingdings" pitchFamily="2" charset="2"/>
              <a:buNone/>
              <a:defRPr/>
            </a:pPr>
            <a:r>
              <a:rPr lang="en-US" sz="1600" dirty="0" smtClean="0">
                <a:solidFill>
                  <a:schemeClr val="tx1">
                    <a:lumMod val="60000"/>
                    <a:lumOff val="40000"/>
                  </a:schemeClr>
                </a:solidFill>
              </a:rPr>
              <a:t>		</a:t>
            </a:r>
            <a:endParaRPr lang="en-US" sz="1600" dirty="0" smtClean="0">
              <a:solidFill>
                <a:schemeClr val="bg2">
                  <a:lumMod val="20000"/>
                  <a:lumOff val="80000"/>
                </a:schemeClr>
              </a:solidFill>
            </a:endParaRPr>
          </a:p>
          <a:p>
            <a:pPr marL="0" indent="0">
              <a:buFont typeface="Wingdings" pitchFamily="2" charset="2"/>
              <a:buNone/>
              <a:defRPr/>
            </a:pPr>
            <a:endParaRPr lang="en-US" sz="1600" dirty="0" smtClean="0">
              <a:solidFill>
                <a:schemeClr val="bg2">
                  <a:lumMod val="20000"/>
                  <a:lumOff val="80000"/>
                </a:schemeClr>
              </a:solidFill>
            </a:endParaRPr>
          </a:p>
          <a:p>
            <a:pPr marL="0" indent="0">
              <a:buFont typeface="Wingdings" pitchFamily="2" charset="2"/>
              <a:buNone/>
              <a:defRPr/>
            </a:pPr>
            <a:endParaRPr lang="en-US" sz="1600" dirty="0" smtClean="0">
              <a:solidFill>
                <a:schemeClr val="bg2">
                  <a:lumMod val="20000"/>
                  <a:lumOff val="80000"/>
                </a:schemeClr>
              </a:solidFill>
            </a:endParaRPr>
          </a:p>
        </p:txBody>
      </p:sp>
      <p:sp>
        <p:nvSpPr>
          <p:cNvPr id="22" name="Rectangle 4"/>
          <p:cNvSpPr txBox="1">
            <a:spLocks noChangeArrowheads="1"/>
          </p:cNvSpPr>
          <p:nvPr/>
        </p:nvSpPr>
        <p:spPr bwMode="auto">
          <a:xfrm>
            <a:off x="914400" y="1219200"/>
            <a:ext cx="2667000" cy="433388"/>
          </a:xfrm>
          <a:prstGeom prst="rect">
            <a:avLst/>
          </a:prstGeom>
          <a:noFill/>
          <a:ln>
            <a:noFill/>
          </a:ln>
          <a:extLst/>
        </p:spPr>
        <p:txBody>
          <a:bodyPr/>
          <a:lstStyle>
            <a:lvl1pPr marL="228600" indent="-228600" algn="l" rtl="0" eaLnBrk="0" fontAlgn="base" hangingPunct="0">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n-ea"/>
                <a:cs typeface="+mn-cs"/>
              </a:defRPr>
            </a:lvl1pPr>
            <a:lvl2pPr marL="406400" indent="50800" algn="l" rtl="0" eaLnBrk="0" fontAlgn="base" hangingPunct="0">
              <a:lnSpc>
                <a:spcPct val="95000"/>
              </a:lnSpc>
              <a:spcBef>
                <a:spcPts val="838"/>
              </a:spcBef>
              <a:spcAft>
                <a:spcPct val="0"/>
              </a:spcAft>
              <a:buClr>
                <a:schemeClr val="tx2"/>
              </a:buClr>
              <a:defRPr lang="en-US" kern="1200" dirty="0">
                <a:solidFill>
                  <a:schemeClr val="bg1"/>
                </a:solidFill>
                <a:latin typeface="+mj-lt"/>
                <a:ea typeface="+mn-ea"/>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chemeClr val="bg1"/>
                </a:solidFill>
                <a:latin typeface="+mj-lt"/>
                <a:ea typeface="+mn-ea"/>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sz="1800" b="1" dirty="0" smtClean="0">
                <a:solidFill>
                  <a:schemeClr val="bg2">
                    <a:lumMod val="20000"/>
                    <a:lumOff val="80000"/>
                  </a:schemeClr>
                </a:solidFill>
              </a:rPr>
              <a:t>Hub – Spoke Topology</a:t>
            </a:r>
          </a:p>
        </p:txBody>
      </p:sp>
      <p:sp>
        <p:nvSpPr>
          <p:cNvPr id="23" name="Rectangle 4"/>
          <p:cNvSpPr txBox="1">
            <a:spLocks noChangeArrowheads="1"/>
          </p:cNvSpPr>
          <p:nvPr/>
        </p:nvSpPr>
        <p:spPr bwMode="auto">
          <a:xfrm>
            <a:off x="5715000" y="1219200"/>
            <a:ext cx="2667000" cy="433388"/>
          </a:xfrm>
          <a:prstGeom prst="rect">
            <a:avLst/>
          </a:prstGeom>
          <a:noFill/>
          <a:ln>
            <a:noFill/>
          </a:ln>
          <a:extLst/>
        </p:spPr>
        <p:txBody>
          <a:bodyPr/>
          <a:lstStyle>
            <a:lvl1pPr marL="228600" indent="-228600" algn="l" rtl="0" eaLnBrk="0" fontAlgn="base" hangingPunct="0">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n-ea"/>
                <a:cs typeface="+mn-cs"/>
              </a:defRPr>
            </a:lvl1pPr>
            <a:lvl2pPr marL="406400" indent="50800" algn="l" rtl="0" eaLnBrk="0" fontAlgn="base" hangingPunct="0">
              <a:lnSpc>
                <a:spcPct val="95000"/>
              </a:lnSpc>
              <a:spcBef>
                <a:spcPts val="838"/>
              </a:spcBef>
              <a:spcAft>
                <a:spcPct val="0"/>
              </a:spcAft>
              <a:buClr>
                <a:schemeClr val="tx2"/>
              </a:buClr>
              <a:defRPr lang="en-US" kern="1200" dirty="0">
                <a:solidFill>
                  <a:schemeClr val="bg1"/>
                </a:solidFill>
                <a:latin typeface="+mj-lt"/>
                <a:ea typeface="+mn-ea"/>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chemeClr val="bg1"/>
                </a:solidFill>
                <a:latin typeface="+mj-lt"/>
                <a:ea typeface="+mn-ea"/>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sz="1800" b="1" dirty="0" smtClean="0">
                <a:solidFill>
                  <a:schemeClr val="bg2">
                    <a:lumMod val="20000"/>
                    <a:lumOff val="80000"/>
                  </a:schemeClr>
                </a:solidFill>
              </a:rPr>
              <a:t>Full Mesh Topology</a:t>
            </a:r>
          </a:p>
        </p:txBody>
      </p:sp>
      <p:pic>
        <p:nvPicPr>
          <p:cNvPr id="41991" name="Picture 3" descr="C:\Users\nikkumar\Desktop\Http(s)_1_Single nod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3581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5" descr="C:\Users\nikkumar\Desktop\Diginet 3 nod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2550" y="1607948"/>
            <a:ext cx="3448050" cy="189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14400" y="5493603"/>
            <a:ext cx="6440805" cy="830997"/>
          </a:xfrm>
          <a:prstGeom prst="rect">
            <a:avLst/>
          </a:prstGeom>
        </p:spPr>
        <p:txBody>
          <a:bodyPr wrap="square">
            <a:spAutoFit/>
          </a:bodyPr>
          <a:lstStyle/>
          <a:p>
            <a:pPr marL="0" indent="0">
              <a:buFont typeface="Wingdings" pitchFamily="2" charset="2"/>
              <a:buNone/>
              <a:defRPr/>
            </a:pPr>
            <a:r>
              <a:rPr lang="en-US" sz="1600" dirty="0" smtClean="0">
                <a:solidFill>
                  <a:schemeClr val="tx1">
                    <a:lumMod val="60000"/>
                    <a:lumOff val="40000"/>
                  </a:schemeClr>
                </a:solidFill>
              </a:rPr>
              <a:t>			   </a:t>
            </a:r>
            <a:r>
              <a:rPr lang="en-US" sz="1600" b="1" dirty="0" smtClean="0">
                <a:solidFill>
                  <a:schemeClr val="tx1">
                    <a:lumMod val="60000"/>
                    <a:lumOff val="40000"/>
                  </a:schemeClr>
                </a:solidFill>
              </a:rPr>
              <a:t>Similarities</a:t>
            </a:r>
            <a:endParaRPr lang="en-US" sz="1600" b="1" dirty="0">
              <a:solidFill>
                <a:schemeClr val="tx1">
                  <a:lumMod val="60000"/>
                  <a:lumOff val="40000"/>
                </a:schemeClr>
              </a:solidFill>
            </a:endParaRPr>
          </a:p>
          <a:p>
            <a:pPr marL="1711325" lvl="4" indent="-342900">
              <a:buFont typeface="+mj-lt"/>
              <a:buAutoNum type="alphaLcParenR"/>
              <a:defRPr/>
            </a:pPr>
            <a:r>
              <a:rPr lang="en-US" sz="1600" dirty="0">
                <a:solidFill>
                  <a:schemeClr val="bg1">
                    <a:lumMod val="95000"/>
                  </a:schemeClr>
                </a:solidFill>
              </a:rPr>
              <a:t>Both use SMTP protocol for voice messages</a:t>
            </a:r>
          </a:p>
          <a:p>
            <a:pPr marL="1711325" lvl="4" indent="-342900">
              <a:buFont typeface="+mj-lt"/>
              <a:buAutoNum type="alphaLcParenR"/>
              <a:defRPr/>
            </a:pPr>
            <a:r>
              <a:rPr lang="en-US" sz="1600" dirty="0">
                <a:solidFill>
                  <a:schemeClr val="bg1">
                    <a:lumMod val="95000"/>
                  </a:schemeClr>
                </a:solidFill>
              </a:rPr>
              <a:t>Both </a:t>
            </a:r>
            <a:r>
              <a:rPr lang="en-US" sz="1600" dirty="0" smtClean="0">
                <a:solidFill>
                  <a:schemeClr val="bg1">
                    <a:lumMod val="95000"/>
                  </a:schemeClr>
                </a:solidFill>
              </a:rPr>
              <a:t>use </a:t>
            </a:r>
            <a:r>
              <a:rPr lang="en-US" sz="1600" dirty="0">
                <a:solidFill>
                  <a:schemeClr val="bg1">
                    <a:lumMod val="95000"/>
                  </a:schemeClr>
                </a:solidFill>
              </a:rPr>
              <a:t>point to point messaging for voicemails</a:t>
            </a:r>
            <a:endParaRPr lang="en-US" sz="1600" dirty="0">
              <a:solidFill>
                <a:schemeClr val="bg2">
                  <a:lumMod val="20000"/>
                  <a:lumOff val="80000"/>
                </a:schemeClr>
              </a:solidFill>
            </a:endParaRPr>
          </a:p>
        </p:txBody>
      </p:sp>
    </p:spTree>
    <p:extLst>
      <p:ext uri="{BB962C8B-B14F-4D97-AF65-F5344CB8AC3E}">
        <p14:creationId xmlns:p14="http://schemas.microsoft.com/office/powerpoint/2010/main" val="2673619389"/>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210135"/>
            <a:ext cx="8686800" cy="838200"/>
          </a:xfrm>
        </p:spPr>
        <p:txBody>
          <a:bodyPr>
            <a:normAutofit/>
          </a:bodyPr>
          <a:lstStyle/>
          <a:p>
            <a:pPr algn="ctr" fontAlgn="auto">
              <a:spcAft>
                <a:spcPts val="0"/>
              </a:spcAft>
              <a:defRPr/>
            </a:pPr>
            <a:r>
              <a:rPr sz="2800" dirty="0" smtClean="0"/>
              <a:t>Comparison : HTTP(S) Networking and </a:t>
            </a:r>
            <a:br>
              <a:rPr sz="2800" dirty="0" smtClean="0"/>
            </a:br>
            <a:r>
              <a:rPr sz="2800" dirty="0" smtClean="0"/>
              <a:t>Digital Networking services</a:t>
            </a:r>
            <a:endParaRPr sz="2800"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4648200" y="1219200"/>
            <a:ext cx="4267200" cy="3200400"/>
          </a:xfrm>
        </p:spPr>
        <p:txBody>
          <a:bodyPr>
            <a:normAutofit/>
          </a:bodyPr>
          <a:lstStyle/>
          <a:p>
            <a:pPr marL="0" indent="0" fontAlgn="auto">
              <a:spcAft>
                <a:spcPts val="0"/>
              </a:spcAft>
              <a:buClr>
                <a:schemeClr val="accent3"/>
              </a:buClr>
              <a:buFont typeface="Arial" charset="0"/>
              <a:buNone/>
              <a:defRPr/>
            </a:pPr>
            <a:r>
              <a:rPr sz="1600" b="1" u="sng" dirty="0" smtClean="0">
                <a:solidFill>
                  <a:schemeClr val="bg2">
                    <a:lumMod val="20000"/>
                    <a:lumOff val="80000"/>
                  </a:schemeClr>
                </a:solidFill>
                <a:latin typeface="+mn-lt"/>
              </a:rPr>
              <a:t>Digital Networking</a:t>
            </a:r>
          </a:p>
          <a:p>
            <a:pPr marL="0" indent="0" fontAlgn="auto">
              <a:spcAft>
                <a:spcPts val="0"/>
              </a:spcAft>
              <a:buClr>
                <a:schemeClr val="accent3"/>
              </a:buClr>
              <a:buFont typeface="Arial" charset="0"/>
              <a:buNone/>
              <a:defRPr/>
            </a:pPr>
            <a:r>
              <a:rPr lang="en-US" sz="1600" dirty="0" smtClean="0">
                <a:solidFill>
                  <a:schemeClr val="bg2">
                    <a:lumMod val="20000"/>
                    <a:lumOff val="80000"/>
                  </a:schemeClr>
                </a:solidFill>
              </a:rPr>
              <a:t>Single service is used for communication and replication of data – </a:t>
            </a:r>
            <a:r>
              <a:rPr lang="en-US" sz="1600" dirty="0" err="1" smtClean="0">
                <a:solidFill>
                  <a:schemeClr val="bg2">
                    <a:lumMod val="20000"/>
                    <a:lumOff val="80000"/>
                  </a:schemeClr>
                </a:solidFill>
              </a:rPr>
              <a:t>CuReplicator</a:t>
            </a:r>
            <a:r>
              <a:rPr lang="en-US" sz="1600" dirty="0" smtClean="0">
                <a:solidFill>
                  <a:schemeClr val="bg2">
                    <a:lumMod val="20000"/>
                    <a:lumOff val="80000"/>
                  </a:schemeClr>
                </a:solidFill>
              </a:rPr>
              <a:t>.</a:t>
            </a:r>
          </a:p>
          <a:p>
            <a:pPr marL="0" indent="0" fontAlgn="auto">
              <a:spcAft>
                <a:spcPts val="0"/>
              </a:spcAft>
              <a:buClr>
                <a:schemeClr val="accent3"/>
              </a:buClr>
              <a:buNone/>
              <a:defRPr/>
            </a:pPr>
            <a:r>
              <a:rPr lang="en-US" sz="1600" dirty="0" err="1">
                <a:solidFill>
                  <a:schemeClr val="bg2">
                    <a:lumMod val="20000"/>
                    <a:lumOff val="80000"/>
                  </a:schemeClr>
                </a:solidFill>
              </a:rPr>
              <a:t>CuReplicator</a:t>
            </a:r>
            <a:r>
              <a:rPr lang="en-US" sz="1600" dirty="0">
                <a:solidFill>
                  <a:schemeClr val="bg2">
                    <a:lumMod val="20000"/>
                    <a:lumOff val="80000"/>
                  </a:schemeClr>
                </a:solidFill>
              </a:rPr>
              <a:t> is an independent java service, which pushes data to its peer nodes after every 15 sec</a:t>
            </a:r>
            <a:r>
              <a:rPr lang="en-US" sz="1600" dirty="0" smtClean="0">
                <a:solidFill>
                  <a:schemeClr val="bg2">
                    <a:lumMod val="20000"/>
                    <a:lumOff val="80000"/>
                  </a:schemeClr>
                </a:solidFill>
              </a:rPr>
              <a:t>.</a:t>
            </a:r>
            <a:endParaRPr lang="en-US" sz="1600" dirty="0" smtClean="0">
              <a:solidFill>
                <a:schemeClr val="bg2">
                  <a:lumMod val="20000"/>
                  <a:lumOff val="80000"/>
                </a:schemeClr>
              </a:solidFill>
            </a:endParaRPr>
          </a:p>
          <a:p>
            <a:pPr marL="0" indent="0" fontAlgn="auto">
              <a:spcAft>
                <a:spcPts val="0"/>
              </a:spcAft>
              <a:buClr>
                <a:schemeClr val="accent3"/>
              </a:buClr>
              <a:buFont typeface="Arial" charset="0"/>
              <a:buNone/>
              <a:defRPr/>
            </a:pPr>
            <a:r>
              <a:rPr lang="en-US" sz="1600" dirty="0" smtClean="0">
                <a:solidFill>
                  <a:schemeClr val="bg2">
                    <a:lumMod val="20000"/>
                    <a:lumOff val="80000"/>
                  </a:schemeClr>
                </a:solidFill>
              </a:rPr>
              <a:t>Uses </a:t>
            </a:r>
            <a:r>
              <a:rPr lang="en-US" sz="1600" dirty="0" smtClean="0">
                <a:solidFill>
                  <a:schemeClr val="bg2">
                    <a:lumMod val="20000"/>
                    <a:lumOff val="80000"/>
                  </a:schemeClr>
                </a:solidFill>
              </a:rPr>
              <a:t>SMTP protocol</a:t>
            </a:r>
            <a:endParaRPr sz="1600" dirty="0" smtClean="0">
              <a:solidFill>
                <a:schemeClr val="bg2">
                  <a:lumMod val="20000"/>
                  <a:lumOff val="80000"/>
                </a:schemeClr>
              </a:solidFill>
            </a:endParaRPr>
          </a:p>
          <a:p>
            <a:pPr marL="0" indent="0" fontAlgn="auto">
              <a:spcAft>
                <a:spcPts val="0"/>
              </a:spcAft>
              <a:buClr>
                <a:schemeClr val="accent3"/>
              </a:buClr>
              <a:buFont typeface="Arial" charset="0"/>
              <a:buNone/>
              <a:defRPr/>
            </a:pPr>
            <a:r>
              <a:rPr lang="en-US" sz="1600" dirty="0" smtClean="0">
                <a:solidFill>
                  <a:schemeClr val="bg2">
                    <a:lumMod val="20000"/>
                    <a:lumOff val="80000"/>
                  </a:schemeClr>
                </a:solidFill>
              </a:rPr>
              <a:t>Push based </a:t>
            </a:r>
            <a:r>
              <a:rPr lang="en-US" sz="1600" dirty="0" smtClean="0">
                <a:solidFill>
                  <a:schemeClr val="bg2">
                    <a:lumMod val="20000"/>
                    <a:lumOff val="80000"/>
                  </a:schemeClr>
                </a:solidFill>
              </a:rPr>
              <a:t>network</a:t>
            </a:r>
            <a:endParaRPr lang="en-US" sz="1600" dirty="0" smtClean="0">
              <a:solidFill>
                <a:schemeClr val="bg2">
                  <a:lumMod val="20000"/>
                  <a:lumOff val="80000"/>
                </a:schemeClr>
              </a:solidFill>
            </a:endParaRPr>
          </a:p>
        </p:txBody>
      </p:sp>
      <p:sp>
        <p:nvSpPr>
          <p:cNvPr id="4" name="Content Placeholder 2"/>
          <p:cNvSpPr txBox="1">
            <a:spLocks/>
          </p:cNvSpPr>
          <p:nvPr/>
        </p:nvSpPr>
        <p:spPr bwMode="auto">
          <a:xfrm>
            <a:off x="228600" y="1295400"/>
            <a:ext cx="4267200" cy="3860800"/>
          </a:xfrm>
          <a:prstGeom prst="rect">
            <a:avLst/>
          </a:prstGeom>
          <a:noFill/>
          <a:ln w="9525" algn="ctr">
            <a:noFill/>
            <a:miter lim="800000"/>
            <a:headEnd/>
            <a:tailEnd/>
          </a:ln>
        </p:spPr>
        <p:txBody>
          <a:bodyPr lIns="82124" tIns="41061" rIns="82124" bIns="41061"/>
          <a:lstStyle>
            <a:lvl1pPr marL="236538" indent="-236538" algn="l" defTabSz="814388" rtl="0" eaLnBrk="0" fontAlgn="base" hangingPunct="0">
              <a:lnSpc>
                <a:spcPct val="95000"/>
              </a:lnSpc>
              <a:spcBef>
                <a:spcPct val="50000"/>
              </a:spcBef>
              <a:spcAft>
                <a:spcPct val="0"/>
              </a:spcAft>
              <a:buClr>
                <a:schemeClr val="tx2"/>
              </a:buClr>
              <a:buSzPct val="100000"/>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har char="–"/>
              <a:defRPr sz="2000">
                <a:solidFill>
                  <a:schemeClr val="tx1"/>
                </a:solidFill>
                <a:latin typeface="+mn-lt"/>
              </a:defRPr>
            </a:lvl2pPr>
            <a:lvl3pPr marL="914400" algn="l" defTabSz="814388" rtl="0" eaLnBrk="0" fontAlgn="base" hangingPunct="0">
              <a:lnSpc>
                <a:spcPct val="95000"/>
              </a:lnSpc>
              <a:spcBef>
                <a:spcPct val="35000"/>
              </a:spcBef>
              <a:spcAft>
                <a:spcPct val="0"/>
              </a:spcAft>
              <a:buChar cha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har cha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har char="»"/>
              <a:defRPr sz="2000">
                <a:solidFill>
                  <a:schemeClr val="tx1"/>
                </a:solidFill>
                <a:latin typeface="+mn-lt"/>
              </a:defRPr>
            </a:lvl5pPr>
            <a:lvl6pPr marL="2062163" algn="l" defTabSz="814388" rtl="0" eaLnBrk="0" fontAlgn="base" hangingPunct="0">
              <a:lnSpc>
                <a:spcPct val="95000"/>
              </a:lnSpc>
              <a:spcBef>
                <a:spcPct val="35000"/>
              </a:spcBef>
              <a:spcAft>
                <a:spcPct val="0"/>
              </a:spcAft>
              <a:defRPr sz="2000">
                <a:solidFill>
                  <a:schemeClr val="tx1"/>
                </a:solidFill>
                <a:latin typeface="+mn-lt"/>
              </a:defRPr>
            </a:lvl6pPr>
            <a:lvl7pPr marL="2519363" algn="l" defTabSz="814388" rtl="0" eaLnBrk="0" fontAlgn="base" hangingPunct="0">
              <a:lnSpc>
                <a:spcPct val="95000"/>
              </a:lnSpc>
              <a:spcBef>
                <a:spcPct val="35000"/>
              </a:spcBef>
              <a:spcAft>
                <a:spcPct val="0"/>
              </a:spcAft>
              <a:defRPr sz="2000">
                <a:solidFill>
                  <a:schemeClr val="tx1"/>
                </a:solidFill>
                <a:latin typeface="+mn-lt"/>
              </a:defRPr>
            </a:lvl7pPr>
            <a:lvl8pPr marL="2976563" algn="l" defTabSz="814388" rtl="0" eaLnBrk="0" fontAlgn="base" hangingPunct="0">
              <a:lnSpc>
                <a:spcPct val="95000"/>
              </a:lnSpc>
              <a:spcBef>
                <a:spcPct val="35000"/>
              </a:spcBef>
              <a:spcAft>
                <a:spcPct val="0"/>
              </a:spcAft>
              <a:defRPr sz="2000">
                <a:solidFill>
                  <a:schemeClr val="tx1"/>
                </a:solidFill>
                <a:latin typeface="+mn-lt"/>
              </a:defRPr>
            </a:lvl8pPr>
            <a:lvl9pPr marL="3433763" algn="l" defTabSz="814388" rtl="0" eaLnBrk="0" fontAlgn="base" hangingPunct="0">
              <a:lnSpc>
                <a:spcPct val="95000"/>
              </a:lnSpc>
              <a:spcBef>
                <a:spcPct val="35000"/>
              </a:spcBef>
              <a:spcAft>
                <a:spcPct val="0"/>
              </a:spcAft>
              <a:defRPr sz="2000">
                <a:solidFill>
                  <a:schemeClr val="tx1"/>
                </a:solidFill>
                <a:latin typeface="+mn-lt"/>
              </a:defRPr>
            </a:lvl9pPr>
          </a:lstStyle>
          <a:p>
            <a:pPr marL="0" indent="0">
              <a:buFont typeface="Wingdings" pitchFamily="2" charset="2"/>
              <a:buNone/>
              <a:defRPr/>
            </a:pPr>
            <a:r>
              <a:rPr lang="en-US" sz="1600" b="1" u="sng" dirty="0" smtClean="0">
                <a:solidFill>
                  <a:schemeClr val="bg2">
                    <a:lumMod val="20000"/>
                    <a:lumOff val="80000"/>
                  </a:schemeClr>
                </a:solidFill>
              </a:rPr>
              <a:t>HTTP(S) Networking</a:t>
            </a:r>
          </a:p>
          <a:p>
            <a:pPr marL="0" indent="0">
              <a:buFont typeface="Wingdings" pitchFamily="2" charset="2"/>
              <a:buNone/>
              <a:defRPr/>
            </a:pPr>
            <a:r>
              <a:rPr lang="en-US" sz="1600" dirty="0" smtClean="0">
                <a:solidFill>
                  <a:schemeClr val="bg2">
                    <a:lumMod val="20000"/>
                    <a:lumOff val="80000"/>
                  </a:schemeClr>
                </a:solidFill>
              </a:rPr>
              <a:t>2 </a:t>
            </a:r>
            <a:r>
              <a:rPr lang="en-US" sz="1600" dirty="0" smtClean="0">
                <a:solidFill>
                  <a:schemeClr val="bg2">
                    <a:lumMod val="20000"/>
                    <a:lumOff val="80000"/>
                  </a:schemeClr>
                </a:solidFill>
              </a:rPr>
              <a:t>entities </a:t>
            </a:r>
            <a:r>
              <a:rPr lang="en-US" sz="1600" dirty="0" smtClean="0">
                <a:solidFill>
                  <a:schemeClr val="bg2">
                    <a:lumMod val="20000"/>
                    <a:lumOff val="80000"/>
                  </a:schemeClr>
                </a:solidFill>
              </a:rPr>
              <a:t>are used for communication and replication of data - Feeder and </a:t>
            </a:r>
            <a:r>
              <a:rPr lang="en-US" sz="1600" dirty="0" err="1" smtClean="0">
                <a:solidFill>
                  <a:schemeClr val="bg2">
                    <a:lumMod val="20000"/>
                    <a:lumOff val="80000"/>
                  </a:schemeClr>
                </a:solidFill>
              </a:rPr>
              <a:t>FeedReader</a:t>
            </a:r>
            <a:r>
              <a:rPr lang="en-US" sz="1600" dirty="0" smtClean="0">
                <a:solidFill>
                  <a:schemeClr val="bg2">
                    <a:lumMod val="20000"/>
                    <a:lumOff val="80000"/>
                  </a:schemeClr>
                </a:solidFill>
              </a:rPr>
              <a:t>.</a:t>
            </a:r>
          </a:p>
          <a:p>
            <a:pPr marL="0" indent="0">
              <a:buNone/>
              <a:defRPr/>
            </a:pPr>
            <a:r>
              <a:rPr lang="en-US" sz="1600" dirty="0">
                <a:solidFill>
                  <a:schemeClr val="bg2">
                    <a:lumMod val="20000"/>
                    <a:lumOff val="80000"/>
                  </a:schemeClr>
                </a:solidFill>
              </a:rPr>
              <a:t>Feeder is a java </a:t>
            </a:r>
            <a:r>
              <a:rPr lang="en-US" sz="1600" dirty="0" smtClean="0">
                <a:solidFill>
                  <a:schemeClr val="bg2">
                    <a:lumMod val="20000"/>
                    <a:lumOff val="80000"/>
                  </a:schemeClr>
                </a:solidFill>
              </a:rPr>
              <a:t>servlet.</a:t>
            </a:r>
            <a:endParaRPr lang="en-US" sz="1600" dirty="0">
              <a:solidFill>
                <a:schemeClr val="bg2">
                  <a:lumMod val="20000"/>
                  <a:lumOff val="80000"/>
                </a:schemeClr>
              </a:solidFill>
            </a:endParaRPr>
          </a:p>
          <a:p>
            <a:pPr marL="0" indent="0">
              <a:buNone/>
              <a:defRPr/>
            </a:pPr>
            <a:r>
              <a:rPr lang="en-US" sz="1600" dirty="0" err="1">
                <a:solidFill>
                  <a:schemeClr val="bg2">
                    <a:lumMod val="20000"/>
                    <a:lumOff val="80000"/>
                  </a:schemeClr>
                </a:solidFill>
              </a:rPr>
              <a:t>FeedReader</a:t>
            </a:r>
            <a:r>
              <a:rPr lang="en-US" sz="1600" dirty="0">
                <a:solidFill>
                  <a:schemeClr val="bg2">
                    <a:lumMod val="20000"/>
                    <a:lumOff val="80000"/>
                  </a:schemeClr>
                </a:solidFill>
              </a:rPr>
              <a:t> is a </a:t>
            </a:r>
            <a:r>
              <a:rPr lang="en-US" sz="1600" dirty="0" err="1">
                <a:solidFill>
                  <a:schemeClr val="bg2">
                    <a:lumMod val="20000"/>
                    <a:lumOff val="80000"/>
                  </a:schemeClr>
                </a:solidFill>
              </a:rPr>
              <a:t>Sysagent</a:t>
            </a:r>
            <a:r>
              <a:rPr lang="en-US" sz="1600" dirty="0">
                <a:solidFill>
                  <a:schemeClr val="bg2">
                    <a:lumMod val="20000"/>
                    <a:lumOff val="80000"/>
                  </a:schemeClr>
                </a:solidFill>
              </a:rPr>
              <a:t> task which is scheduled to run in 15 </a:t>
            </a:r>
            <a:r>
              <a:rPr lang="en-US" sz="1600" dirty="0" err="1">
                <a:solidFill>
                  <a:schemeClr val="bg2">
                    <a:lumMod val="20000"/>
                    <a:lumOff val="80000"/>
                  </a:schemeClr>
                </a:solidFill>
              </a:rPr>
              <a:t>mins</a:t>
            </a:r>
            <a:r>
              <a:rPr lang="en-US" sz="1600" dirty="0">
                <a:solidFill>
                  <a:schemeClr val="bg2">
                    <a:lumMod val="20000"/>
                    <a:lumOff val="80000"/>
                  </a:schemeClr>
                </a:solidFill>
              </a:rPr>
              <a:t> time frame</a:t>
            </a:r>
            <a:r>
              <a:rPr lang="en-US" sz="1600" dirty="0" smtClean="0">
                <a:solidFill>
                  <a:schemeClr val="bg2">
                    <a:lumMod val="20000"/>
                    <a:lumOff val="80000"/>
                  </a:schemeClr>
                </a:solidFill>
              </a:rPr>
              <a:t>.</a:t>
            </a:r>
            <a:endParaRPr lang="en-US" sz="1600" dirty="0" smtClean="0">
              <a:solidFill>
                <a:schemeClr val="bg2">
                  <a:lumMod val="20000"/>
                  <a:lumOff val="80000"/>
                </a:schemeClr>
              </a:solidFill>
            </a:endParaRPr>
          </a:p>
          <a:p>
            <a:pPr marL="0" indent="0">
              <a:buFont typeface="Wingdings" pitchFamily="2" charset="2"/>
              <a:buNone/>
              <a:defRPr/>
            </a:pPr>
            <a:r>
              <a:rPr lang="en-US" sz="1600" dirty="0">
                <a:solidFill>
                  <a:schemeClr val="bg2">
                    <a:lumMod val="20000"/>
                    <a:lumOff val="80000"/>
                  </a:schemeClr>
                </a:solidFill>
              </a:rPr>
              <a:t>Uses HTTP(S) protocol</a:t>
            </a:r>
          </a:p>
          <a:p>
            <a:pPr marL="0" indent="0">
              <a:buFont typeface="Wingdings" pitchFamily="2" charset="2"/>
              <a:buNone/>
              <a:defRPr/>
            </a:pPr>
            <a:r>
              <a:rPr lang="en-US" sz="1600" dirty="0">
                <a:solidFill>
                  <a:schemeClr val="bg2">
                    <a:lumMod val="20000"/>
                    <a:lumOff val="80000"/>
                  </a:schemeClr>
                </a:solidFill>
              </a:rPr>
              <a:t>P</a:t>
            </a:r>
            <a:r>
              <a:rPr lang="en-US" sz="1600" dirty="0" smtClean="0">
                <a:solidFill>
                  <a:schemeClr val="bg2">
                    <a:lumMod val="20000"/>
                    <a:lumOff val="80000"/>
                  </a:schemeClr>
                </a:solidFill>
              </a:rPr>
              <a:t>ull based network</a:t>
            </a:r>
            <a:r>
              <a:rPr lang="en-US" sz="1600" dirty="0" smtClean="0">
                <a:solidFill>
                  <a:schemeClr val="bg2">
                    <a:lumMod val="20000"/>
                    <a:lumOff val="80000"/>
                  </a:schemeClr>
                </a:solidFill>
              </a:rPr>
              <a:t>.</a:t>
            </a:r>
            <a:endParaRPr lang="en-US" sz="1600" dirty="0" smtClean="0">
              <a:solidFill>
                <a:schemeClr val="bg2">
                  <a:lumMod val="20000"/>
                  <a:lumOff val="80000"/>
                </a:schemeClr>
              </a:solidFill>
            </a:endParaRPr>
          </a:p>
        </p:txBody>
      </p:sp>
      <p:sp>
        <p:nvSpPr>
          <p:cNvPr id="2" name="Rectangle 1"/>
          <p:cNvSpPr/>
          <p:nvPr/>
        </p:nvSpPr>
        <p:spPr>
          <a:xfrm>
            <a:off x="304800" y="5493602"/>
            <a:ext cx="6440805" cy="830997"/>
          </a:xfrm>
          <a:prstGeom prst="rect">
            <a:avLst/>
          </a:prstGeom>
        </p:spPr>
        <p:txBody>
          <a:bodyPr wrap="square">
            <a:spAutoFit/>
          </a:bodyPr>
          <a:lstStyle/>
          <a:p>
            <a:pPr marL="0" indent="0">
              <a:buFont typeface="Wingdings" pitchFamily="2" charset="2"/>
              <a:buNone/>
              <a:defRPr/>
            </a:pPr>
            <a:r>
              <a:rPr lang="en-US" sz="1600" b="1" dirty="0" smtClean="0">
                <a:solidFill>
                  <a:schemeClr val="tx1">
                    <a:lumMod val="60000"/>
                    <a:lumOff val="40000"/>
                  </a:schemeClr>
                </a:solidFill>
              </a:rPr>
              <a:t>Note:</a:t>
            </a:r>
          </a:p>
          <a:p>
            <a:pPr marL="0" indent="0">
              <a:buFont typeface="Wingdings" pitchFamily="2" charset="2"/>
              <a:buNone/>
              <a:defRPr/>
            </a:pPr>
            <a:r>
              <a:rPr lang="en-US" sz="1600" dirty="0" smtClean="0">
                <a:solidFill>
                  <a:schemeClr val="bg1">
                    <a:lumMod val="95000"/>
                  </a:schemeClr>
                </a:solidFill>
              </a:rPr>
              <a:t>In-depth explanation of Feeder and </a:t>
            </a:r>
            <a:r>
              <a:rPr lang="en-US" sz="1600" dirty="0" err="1" smtClean="0">
                <a:solidFill>
                  <a:schemeClr val="bg1">
                    <a:lumMod val="95000"/>
                  </a:schemeClr>
                </a:solidFill>
              </a:rPr>
              <a:t>FeedReader</a:t>
            </a:r>
            <a:r>
              <a:rPr lang="en-US" sz="1600" dirty="0" smtClean="0">
                <a:solidFill>
                  <a:schemeClr val="bg1">
                    <a:lumMod val="95000"/>
                  </a:schemeClr>
                </a:solidFill>
              </a:rPr>
              <a:t> are explained in later section of the presentation. </a:t>
            </a:r>
            <a:endParaRPr lang="en-US" sz="1600" dirty="0">
              <a:solidFill>
                <a:schemeClr val="bg2">
                  <a:lumMod val="20000"/>
                  <a:lumOff val="80000"/>
                </a:schemeClr>
              </a:solidFill>
            </a:endParaRPr>
          </a:p>
        </p:txBody>
      </p:sp>
    </p:spTree>
    <p:extLst>
      <p:ext uri="{BB962C8B-B14F-4D97-AF65-F5344CB8AC3E}">
        <p14:creationId xmlns:p14="http://schemas.microsoft.com/office/powerpoint/2010/main" val="1884294023"/>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4294967295"/>
          </p:nvPr>
        </p:nvSpPr>
        <p:spPr>
          <a:xfrm>
            <a:off x="473075" y="2438400"/>
            <a:ext cx="7940675" cy="3962400"/>
          </a:xfrm>
        </p:spPr>
        <p:txBody>
          <a:bodyPr>
            <a:normAutofit/>
          </a:bodyPr>
          <a:lstStyle/>
          <a:p>
            <a:pPr marL="274320" indent="-274320" algn="ctr" fontAlgn="auto">
              <a:spcBef>
                <a:spcPct val="0"/>
              </a:spcBef>
              <a:spcAft>
                <a:spcPts val="0"/>
              </a:spcAft>
              <a:buClrTx/>
              <a:buSzTx/>
              <a:buFontTx/>
              <a:buNone/>
              <a:defRPr/>
            </a:pPr>
            <a:r>
              <a:rPr sz="2800" b="1" i="1" dirty="0" smtClean="0">
                <a:solidFill>
                  <a:schemeClr val="bg2">
                    <a:lumMod val="20000"/>
                    <a:lumOff val="80000"/>
                  </a:schemeClr>
                </a:solidFill>
                <a:ea typeface="MS PGothic" pitchFamily="34" charset="-128"/>
              </a:rPr>
              <a:t>Notice</a:t>
            </a:r>
          </a:p>
          <a:p>
            <a:pPr marL="274320" indent="-274320" algn="ctr" fontAlgn="auto">
              <a:spcBef>
                <a:spcPct val="0"/>
              </a:spcBef>
              <a:spcAft>
                <a:spcPts val="0"/>
              </a:spcAft>
              <a:buClrTx/>
              <a:buSzTx/>
              <a:buFontTx/>
              <a:buNone/>
              <a:defRPr/>
            </a:pPr>
            <a:endParaRPr b="1" i="1" dirty="0" smtClean="0">
              <a:solidFill>
                <a:schemeClr val="bg2">
                  <a:lumMod val="20000"/>
                  <a:lumOff val="80000"/>
                </a:schemeClr>
              </a:solidFill>
              <a:ea typeface="MS PGothic" pitchFamily="34" charset="-128"/>
            </a:endParaRPr>
          </a:p>
          <a:p>
            <a:pPr marL="274320" indent="-274320" algn="ctr" fontAlgn="auto">
              <a:spcBef>
                <a:spcPct val="0"/>
              </a:spcBef>
              <a:spcAft>
                <a:spcPts val="0"/>
              </a:spcAft>
              <a:buClrTx/>
              <a:buSzTx/>
              <a:buFontTx/>
              <a:buNone/>
              <a:defRPr/>
            </a:pPr>
            <a:r>
              <a:rPr b="1" i="1" dirty="0" smtClean="0">
                <a:solidFill>
                  <a:schemeClr val="bg2">
                    <a:lumMod val="20000"/>
                    <a:lumOff val="80000"/>
                  </a:schemeClr>
                </a:solidFill>
                <a:ea typeface="MS PGothic" pitchFamily="34" charset="-128"/>
              </a:rPr>
              <a:t>The information in this presentation is provided under Non-Disclosure agreement and should be treated as Cisco Confidential. Under no circumstances is this information to be shared further without the express consent of Cisco.  </a:t>
            </a:r>
          </a:p>
          <a:p>
            <a:pPr marL="274320" indent="-274320" algn="ctr" fontAlgn="auto">
              <a:spcBef>
                <a:spcPct val="0"/>
              </a:spcBef>
              <a:spcAft>
                <a:spcPts val="0"/>
              </a:spcAft>
              <a:buClrTx/>
              <a:buSzTx/>
              <a:buFontTx/>
              <a:buNone/>
              <a:defRPr/>
            </a:pPr>
            <a:endParaRPr b="1" i="1" dirty="0" smtClean="0">
              <a:solidFill>
                <a:schemeClr val="bg2">
                  <a:lumMod val="20000"/>
                  <a:lumOff val="80000"/>
                </a:schemeClr>
              </a:solidFill>
              <a:ea typeface="MS PGothic" pitchFamily="34" charset="-128"/>
            </a:endParaRPr>
          </a:p>
          <a:p>
            <a:pPr marL="274320" indent="-274320" algn="ctr" fontAlgn="auto">
              <a:spcBef>
                <a:spcPct val="0"/>
              </a:spcBef>
              <a:spcAft>
                <a:spcPts val="0"/>
              </a:spcAft>
              <a:buClrTx/>
              <a:buSzTx/>
              <a:buFontTx/>
              <a:buNone/>
              <a:defRPr/>
            </a:pPr>
            <a:r>
              <a:rPr b="1" i="1" dirty="0" smtClean="0">
                <a:solidFill>
                  <a:schemeClr val="bg2">
                    <a:lumMod val="20000"/>
                    <a:lumOff val="80000"/>
                  </a:schemeClr>
                </a:solidFill>
                <a:ea typeface="MS PGothic" pitchFamily="34" charset="-128"/>
              </a:rPr>
              <a:t>Any roadmap item is subject to change at the sole discretion of  Cisco, and Cisco will have no liability for delay in the delivery or failure to deliver any of the products or features set forth in this document.</a:t>
            </a:r>
          </a:p>
        </p:txBody>
      </p:sp>
      <p:grpSp>
        <p:nvGrpSpPr>
          <p:cNvPr id="28675" name="Group 6"/>
          <p:cNvGrpSpPr>
            <a:grpSpLocks/>
          </p:cNvGrpSpPr>
          <p:nvPr/>
        </p:nvGrpSpPr>
        <p:grpSpPr bwMode="auto">
          <a:xfrm>
            <a:off x="3348038" y="692150"/>
            <a:ext cx="2101850" cy="1116013"/>
            <a:chOff x="3272" y="1316"/>
            <a:chExt cx="1889" cy="1002"/>
          </a:xfrm>
        </p:grpSpPr>
        <p:sp>
          <p:nvSpPr>
            <p:cNvPr id="28676" name="AutoShape 7"/>
            <p:cNvSpPr>
              <a:spLocks noChangeAspect="1" noChangeArrowheads="1" noTextEdit="1"/>
            </p:cNvSpPr>
            <p:nvPr/>
          </p:nvSpPr>
          <p:spPr bwMode="auto">
            <a:xfrm>
              <a:off x="3272" y="1316"/>
              <a:ext cx="1889" cy="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677" name="Rectangle 8"/>
            <p:cNvSpPr>
              <a:spLocks noChangeArrowheads="1"/>
            </p:cNvSpPr>
            <p:nvPr/>
          </p:nvSpPr>
          <p:spPr bwMode="auto">
            <a:xfrm>
              <a:off x="3803" y="1980"/>
              <a:ext cx="86" cy="325"/>
            </a:xfrm>
            <a:prstGeom prst="rect">
              <a:avLst/>
            </a:prstGeom>
            <a:solidFill>
              <a:srgbClr val="B21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8678" name="Freeform 9"/>
            <p:cNvSpPr>
              <a:spLocks/>
            </p:cNvSpPr>
            <p:nvPr/>
          </p:nvSpPr>
          <p:spPr bwMode="auto">
            <a:xfrm>
              <a:off x="4304"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79" name="Freeform 10"/>
            <p:cNvSpPr>
              <a:spLocks/>
            </p:cNvSpPr>
            <p:nvPr/>
          </p:nvSpPr>
          <p:spPr bwMode="auto">
            <a:xfrm>
              <a:off x="3443"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80" name="Freeform 11"/>
            <p:cNvSpPr>
              <a:spLocks noEditPoints="1"/>
            </p:cNvSpPr>
            <p:nvPr/>
          </p:nvSpPr>
          <p:spPr bwMode="auto">
            <a:xfrm>
              <a:off x="4643" y="1971"/>
              <a:ext cx="342" cy="343"/>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81" name="Freeform 12"/>
            <p:cNvSpPr>
              <a:spLocks/>
            </p:cNvSpPr>
            <p:nvPr/>
          </p:nvSpPr>
          <p:spPr bwMode="auto">
            <a:xfrm>
              <a:off x="4000" y="1971"/>
              <a:ext cx="223" cy="343"/>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82" name="Freeform 13"/>
            <p:cNvSpPr>
              <a:spLocks/>
            </p:cNvSpPr>
            <p:nvPr/>
          </p:nvSpPr>
          <p:spPr bwMode="auto">
            <a:xfrm>
              <a:off x="3272" y="1586"/>
              <a:ext cx="81"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83" name="Freeform 14"/>
            <p:cNvSpPr>
              <a:spLocks/>
            </p:cNvSpPr>
            <p:nvPr/>
          </p:nvSpPr>
          <p:spPr bwMode="auto">
            <a:xfrm>
              <a:off x="349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84" name="Freeform 15"/>
            <p:cNvSpPr>
              <a:spLocks/>
            </p:cNvSpPr>
            <p:nvPr/>
          </p:nvSpPr>
          <p:spPr bwMode="auto">
            <a:xfrm>
              <a:off x="3722" y="1320"/>
              <a:ext cx="81"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85" name="Freeform 16"/>
            <p:cNvSpPr>
              <a:spLocks/>
            </p:cNvSpPr>
            <p:nvPr/>
          </p:nvSpPr>
          <p:spPr bwMode="auto">
            <a:xfrm>
              <a:off x="394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86" name="Freeform 17"/>
            <p:cNvSpPr>
              <a:spLocks/>
            </p:cNvSpPr>
            <p:nvPr/>
          </p:nvSpPr>
          <p:spPr bwMode="auto">
            <a:xfrm>
              <a:off x="4171" y="1586"/>
              <a:ext cx="86" cy="167"/>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87" name="Freeform 18"/>
            <p:cNvSpPr>
              <a:spLocks/>
            </p:cNvSpPr>
            <p:nvPr/>
          </p:nvSpPr>
          <p:spPr bwMode="auto">
            <a:xfrm>
              <a:off x="439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88" name="Freeform 19"/>
            <p:cNvSpPr>
              <a:spLocks/>
            </p:cNvSpPr>
            <p:nvPr/>
          </p:nvSpPr>
          <p:spPr bwMode="auto">
            <a:xfrm>
              <a:off x="4625" y="1320"/>
              <a:ext cx="82"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89" name="Freeform 20"/>
            <p:cNvSpPr>
              <a:spLocks/>
            </p:cNvSpPr>
            <p:nvPr/>
          </p:nvSpPr>
          <p:spPr bwMode="auto">
            <a:xfrm>
              <a:off x="484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90" name="Freeform 21"/>
            <p:cNvSpPr>
              <a:spLocks/>
            </p:cNvSpPr>
            <p:nvPr/>
          </p:nvSpPr>
          <p:spPr bwMode="auto">
            <a:xfrm>
              <a:off x="5075" y="1586"/>
              <a:ext cx="82"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88925" y="0"/>
            <a:ext cx="8588375" cy="685800"/>
          </a:xfrm>
        </p:spPr>
        <p:txBody>
          <a:bodyPr/>
          <a:lstStyle/>
          <a:p>
            <a:pPr>
              <a:defRPr/>
            </a:pPr>
            <a:r>
              <a:rPr sz="2800" dirty="0" smtClean="0"/>
              <a:t>OVA/Hardware support for HTTP(S) Networking</a:t>
            </a:r>
          </a:p>
        </p:txBody>
      </p:sp>
      <p:sp>
        <p:nvSpPr>
          <p:cNvPr id="33795" name="Content Placeholder 2"/>
          <p:cNvSpPr>
            <a:spLocks noGrp="1"/>
          </p:cNvSpPr>
          <p:nvPr>
            <p:ph idx="1"/>
          </p:nvPr>
        </p:nvSpPr>
        <p:spPr>
          <a:xfrm>
            <a:off x="288925" y="685800"/>
            <a:ext cx="8778875" cy="5715000"/>
          </a:xfrm>
        </p:spPr>
        <p:txBody>
          <a:bodyPr>
            <a:noAutofit/>
          </a:bodyPr>
          <a:lstStyle/>
          <a:p>
            <a:pPr fontAlgn="auto">
              <a:spcAft>
                <a:spcPts val="0"/>
              </a:spcAft>
              <a:buClr>
                <a:schemeClr val="tx2"/>
              </a:buClr>
              <a:buFont typeface="Wingdings" pitchFamily="2" charset="2"/>
              <a:buChar char="§"/>
              <a:defRPr/>
            </a:pPr>
            <a:r>
              <a:rPr sz="1600" dirty="0" smtClean="0"/>
              <a:t>HTTP(S) networking OVA configuration. (TBD)</a:t>
            </a:r>
          </a:p>
          <a:p>
            <a:pPr lvl="1" indent="0" fontAlgn="auto">
              <a:spcAft>
                <a:spcPts val="0"/>
              </a:spcAft>
              <a:defRPr/>
            </a:pPr>
            <a:endParaRPr sz="1600" dirty="0" smtClean="0"/>
          </a:p>
          <a:p>
            <a:pPr marL="0" indent="0" fontAlgn="auto">
              <a:spcAft>
                <a:spcPts val="0"/>
              </a:spcAft>
              <a:buClr>
                <a:schemeClr val="accent3"/>
              </a:buClr>
              <a:buFont typeface="Arial" charset="0"/>
              <a:buNone/>
              <a:defRPr/>
            </a:pPr>
            <a:endParaRPr sz="1600" dirty="0"/>
          </a:p>
          <a:p>
            <a:pPr marL="0" indent="0" fontAlgn="auto">
              <a:spcAft>
                <a:spcPts val="0"/>
              </a:spcAft>
              <a:buClr>
                <a:schemeClr val="accent3"/>
              </a:buClr>
              <a:buFont typeface="Arial" charset="0"/>
              <a:buNone/>
              <a:defRPr/>
            </a:pPr>
            <a:endParaRPr sz="1600" dirty="0" smtClean="0"/>
          </a:p>
          <a:p>
            <a:pPr marL="0" indent="0" fontAlgn="auto">
              <a:spcAft>
                <a:spcPts val="0"/>
              </a:spcAft>
              <a:buClr>
                <a:schemeClr val="accent3"/>
              </a:buClr>
              <a:buFont typeface="Arial" charset="0"/>
              <a:buNone/>
              <a:defRPr/>
            </a:pPr>
            <a:endParaRPr sz="1600" dirty="0" smtClean="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143000"/>
            <a:ext cx="8112125" cy="2407042"/>
          </a:xfrm>
        </p:spPr>
        <p:txBody>
          <a:bodyPr>
            <a:normAutofit/>
          </a:bodyPr>
          <a:lstStyle/>
          <a:p>
            <a:pPr algn="ctr" fontAlgn="auto">
              <a:spcAft>
                <a:spcPts val="0"/>
              </a:spcAft>
              <a:defRPr/>
            </a:pPr>
            <a:r>
              <a:rPr dirty="0" smtClean="0"/>
              <a:t>Network Design Guidelines</a:t>
            </a:r>
            <a:endParaRPr dirty="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88375" cy="698500"/>
          </a:xfrm>
        </p:spPr>
        <p:txBody>
          <a:bodyPr/>
          <a:lstStyle/>
          <a:p>
            <a:r>
              <a:rPr lang="en-US" dirty="0" smtClean="0"/>
              <a:t> Network Design Parameters</a:t>
            </a:r>
            <a:endParaRPr lang="en-US" dirty="0"/>
          </a:p>
        </p:txBody>
      </p:sp>
      <p:sp>
        <p:nvSpPr>
          <p:cNvPr id="3" name="Content Placeholder 2"/>
          <p:cNvSpPr>
            <a:spLocks noGrp="1"/>
          </p:cNvSpPr>
          <p:nvPr>
            <p:ph idx="1"/>
          </p:nvPr>
        </p:nvSpPr>
        <p:spPr>
          <a:xfrm>
            <a:off x="228600" y="1219200"/>
            <a:ext cx="8550275" cy="4965700"/>
          </a:xfrm>
        </p:spPr>
        <p:txBody>
          <a:bodyPr/>
          <a:lstStyle/>
          <a:p>
            <a:pPr marL="0" indent="0">
              <a:buNone/>
            </a:pPr>
            <a:r>
              <a:rPr lang="en-US" dirty="0"/>
              <a:t>Before you start setting up a network, you need to create an HTTP(S) network map based on the following considerations</a:t>
            </a:r>
            <a:r>
              <a:rPr lang="en-US" dirty="0" smtClean="0"/>
              <a:t>:</a:t>
            </a:r>
          </a:p>
          <a:p>
            <a:pPr marL="0" indent="0">
              <a:buNone/>
            </a:pPr>
            <a:endParaRPr lang="en-US" dirty="0" smtClean="0"/>
          </a:p>
          <a:p>
            <a:pPr marR="0" lvl="0" fontAlgn="auto">
              <a:spcAft>
                <a:spcPts val="0"/>
              </a:spcAft>
              <a:buFont typeface="Wingdings" pitchFamily="2" charset="2"/>
              <a:buChar char="§"/>
              <a:tabLst>
                <a:tab pos="457200" algn="l"/>
              </a:tabLst>
              <a:defRPr/>
            </a:pPr>
            <a:r>
              <a:rPr lang="en-US" sz="1800" dirty="0"/>
              <a:t>Number of locations </a:t>
            </a:r>
            <a:endParaRPr lang="en-US" sz="1800" dirty="0" smtClean="0"/>
          </a:p>
          <a:p>
            <a:pPr fontAlgn="auto">
              <a:spcAft>
                <a:spcPts val="0"/>
              </a:spcAft>
              <a:buFont typeface="Wingdings" pitchFamily="2" charset="2"/>
              <a:buChar char="§"/>
              <a:tabLst>
                <a:tab pos="457200" algn="l"/>
              </a:tabLst>
              <a:defRPr/>
            </a:pPr>
            <a:r>
              <a:rPr lang="en-US" sz="1800" dirty="0"/>
              <a:t>Number of HTTP(S) links per </a:t>
            </a:r>
            <a:r>
              <a:rPr lang="en-US" sz="1800" dirty="0" smtClean="0"/>
              <a:t>location</a:t>
            </a:r>
            <a:endParaRPr lang="en-US" sz="1800" dirty="0"/>
          </a:p>
          <a:p>
            <a:pPr marR="0" lvl="0" fontAlgn="auto">
              <a:spcAft>
                <a:spcPts val="0"/>
              </a:spcAft>
              <a:buFont typeface="Wingdings" pitchFamily="2" charset="2"/>
              <a:buChar char="§"/>
              <a:tabLst>
                <a:tab pos="457200" algn="l"/>
              </a:tabLst>
              <a:defRPr/>
            </a:pPr>
            <a:r>
              <a:rPr lang="en-US" sz="1800" dirty="0"/>
              <a:t>Depth of the HTTP(S) network </a:t>
            </a:r>
          </a:p>
          <a:p>
            <a:pPr marR="0" lvl="0" fontAlgn="auto">
              <a:spcAft>
                <a:spcPts val="0"/>
              </a:spcAft>
              <a:buFont typeface="Wingdings" pitchFamily="2" charset="2"/>
              <a:buChar char="§"/>
              <a:tabLst>
                <a:tab pos="457200" algn="l"/>
              </a:tabLst>
              <a:defRPr/>
            </a:pPr>
            <a:r>
              <a:rPr lang="en-US" sz="1800" dirty="0"/>
              <a:t>Configuration of the locations </a:t>
            </a:r>
          </a:p>
          <a:p>
            <a:pPr marR="0" lvl="0" fontAlgn="auto">
              <a:spcAft>
                <a:spcPts val="0"/>
              </a:spcAft>
              <a:buFont typeface="Wingdings" pitchFamily="2" charset="2"/>
              <a:buChar char="§"/>
              <a:tabLst>
                <a:tab pos="457200" algn="l"/>
              </a:tabLst>
              <a:defRPr/>
            </a:pPr>
            <a:r>
              <a:rPr lang="en-US" sz="1800" dirty="0" smtClean="0"/>
              <a:t>Number </a:t>
            </a:r>
            <a:r>
              <a:rPr lang="en-US" sz="1800" dirty="0"/>
              <a:t>of homed subscribers on each server </a:t>
            </a:r>
          </a:p>
          <a:p>
            <a:pPr marL="0" marR="0" lvl="0" indent="0" fontAlgn="auto">
              <a:spcAft>
                <a:spcPts val="0"/>
              </a:spcAft>
              <a:buNone/>
              <a:tabLst>
                <a:tab pos="457200" algn="l"/>
              </a:tabLst>
              <a:defRPr/>
            </a:pPr>
            <a:endParaRPr lang="en-US" sz="1800" dirty="0"/>
          </a:p>
        </p:txBody>
      </p:sp>
    </p:spTree>
    <p:extLst>
      <p:ext uri="{BB962C8B-B14F-4D97-AF65-F5344CB8AC3E}">
        <p14:creationId xmlns:p14="http://schemas.microsoft.com/office/powerpoint/2010/main" val="3007431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88375" cy="698500"/>
          </a:xfrm>
        </p:spPr>
        <p:txBody>
          <a:bodyPr/>
          <a:lstStyle/>
          <a:p>
            <a:r>
              <a:rPr lang="en-US" dirty="0" smtClean="0"/>
              <a:t> Network Design Guidelines</a:t>
            </a:r>
            <a:endParaRPr lang="en-US" dirty="0"/>
          </a:p>
        </p:txBody>
      </p:sp>
      <p:sp>
        <p:nvSpPr>
          <p:cNvPr id="3" name="Content Placeholder 2"/>
          <p:cNvSpPr>
            <a:spLocks noGrp="1"/>
          </p:cNvSpPr>
          <p:nvPr>
            <p:ph idx="1"/>
          </p:nvPr>
        </p:nvSpPr>
        <p:spPr>
          <a:xfrm>
            <a:off x="228600" y="838200"/>
            <a:ext cx="8550275" cy="5334000"/>
          </a:xfrm>
        </p:spPr>
        <p:txBody>
          <a:bodyPr/>
          <a:lstStyle/>
          <a:p>
            <a:pPr marL="0" indent="0">
              <a:buNone/>
            </a:pPr>
            <a:r>
              <a:rPr lang="en-US" dirty="0"/>
              <a:t>In an HTTP(S) network, the Unity Connection locations are joined together as per hub and spoke topology</a:t>
            </a:r>
            <a:r>
              <a:rPr lang="en-US" dirty="0" smtClean="0"/>
              <a:t>. Below are the design guidelines for setting up an HTTP(S) Network:</a:t>
            </a:r>
          </a:p>
          <a:p>
            <a:pPr marR="0" lvl="0" fontAlgn="auto">
              <a:spcAft>
                <a:spcPts val="0"/>
              </a:spcAft>
              <a:buFont typeface="Wingdings" pitchFamily="2" charset="2"/>
              <a:buChar char="§"/>
              <a:tabLst>
                <a:tab pos="457200" algn="l"/>
              </a:tabLst>
              <a:defRPr/>
            </a:pPr>
            <a:r>
              <a:rPr lang="en-US" sz="1800" dirty="0"/>
              <a:t>No. of </a:t>
            </a:r>
            <a:r>
              <a:rPr lang="en-US" sz="1800" dirty="0" smtClean="0"/>
              <a:t>direct HTTP(S</a:t>
            </a:r>
            <a:r>
              <a:rPr lang="en-US" sz="1800" dirty="0"/>
              <a:t>) links to any location must be less than or equal to 5.</a:t>
            </a:r>
          </a:p>
          <a:p>
            <a:pPr marR="0" lvl="0" fontAlgn="auto">
              <a:spcAft>
                <a:spcPts val="0"/>
              </a:spcAft>
              <a:buFont typeface="Wingdings" pitchFamily="2" charset="2"/>
              <a:buChar char="§"/>
              <a:tabLst>
                <a:tab pos="457200" algn="l"/>
              </a:tabLst>
              <a:defRPr/>
            </a:pPr>
            <a:r>
              <a:rPr lang="en-US" sz="1800" dirty="0"/>
              <a:t>Depth of the HTTP(S) Network must be less than or equal to 2</a:t>
            </a:r>
            <a:r>
              <a:rPr lang="en-US" sz="1800" dirty="0" smtClean="0"/>
              <a:t>.</a:t>
            </a:r>
          </a:p>
          <a:p>
            <a:pPr fontAlgn="auto">
              <a:spcAft>
                <a:spcPts val="0"/>
              </a:spcAft>
              <a:buFont typeface="Wingdings" pitchFamily="2" charset="2"/>
              <a:buChar char="§"/>
              <a:tabLst>
                <a:tab pos="457200" algn="l"/>
              </a:tabLst>
              <a:defRPr/>
            </a:pPr>
            <a:r>
              <a:rPr lang="en-US" sz="1800" dirty="0"/>
              <a:t>While deciding the number of hubs and </a:t>
            </a:r>
            <a:r>
              <a:rPr lang="en-US" sz="1800" dirty="0" smtClean="0"/>
              <a:t>spokes, </a:t>
            </a:r>
            <a:r>
              <a:rPr lang="en-US" sz="1800" dirty="0"/>
              <a:t>try to associate equal number of HTTP(S) links with every location (except spokes) in the network. </a:t>
            </a:r>
          </a:p>
          <a:p>
            <a:pPr marR="0" lvl="0" fontAlgn="auto">
              <a:spcAft>
                <a:spcPts val="0"/>
              </a:spcAft>
              <a:buFont typeface="Wingdings" pitchFamily="2" charset="2"/>
              <a:buChar char="§"/>
              <a:tabLst>
                <a:tab pos="457200" algn="l"/>
              </a:tabLst>
              <a:defRPr/>
            </a:pPr>
            <a:r>
              <a:rPr lang="en-US" sz="1800" dirty="0"/>
              <a:t>Location that has the highest OVA should act as primary or first </a:t>
            </a:r>
            <a:r>
              <a:rPr lang="en-US" sz="1800" dirty="0" smtClean="0"/>
              <a:t>level </a:t>
            </a:r>
            <a:r>
              <a:rPr lang="en-US" sz="1800" dirty="0"/>
              <a:t>hub</a:t>
            </a:r>
            <a:r>
              <a:rPr lang="en-US" sz="1800" dirty="0" smtClean="0"/>
              <a:t>.</a:t>
            </a:r>
            <a:endParaRPr lang="en-US" sz="1800" dirty="0"/>
          </a:p>
          <a:p>
            <a:pPr fontAlgn="auto">
              <a:spcAft>
                <a:spcPts val="0"/>
              </a:spcAft>
              <a:buFont typeface="Wingdings" pitchFamily="2" charset="2"/>
              <a:buChar char="§"/>
              <a:tabLst>
                <a:tab pos="457200" algn="l"/>
              </a:tabLst>
              <a:defRPr/>
            </a:pPr>
            <a:r>
              <a:rPr lang="en-US" sz="1800" dirty="0"/>
              <a:t>I</a:t>
            </a:r>
            <a:r>
              <a:rPr lang="en-US" sz="1800" dirty="0" smtClean="0"/>
              <a:t>f </a:t>
            </a:r>
            <a:r>
              <a:rPr lang="en-US" sz="1800" dirty="0"/>
              <a:t>two or more locations have same OVAs then the location that has the least number of homed subscribers should act as primary or first level hub. </a:t>
            </a:r>
          </a:p>
          <a:p>
            <a:pPr marR="0" lvl="0" fontAlgn="auto">
              <a:spcAft>
                <a:spcPts val="0"/>
              </a:spcAft>
              <a:buFont typeface="Wingdings" pitchFamily="2" charset="2"/>
              <a:buChar char="§"/>
              <a:tabLst>
                <a:tab pos="457200" algn="l"/>
              </a:tabLst>
              <a:defRPr/>
            </a:pPr>
            <a:r>
              <a:rPr lang="en-US" sz="1800" dirty="0"/>
              <a:t>Similarly, from the rest of the locations, the locations that have the highest OVA and least number of homed subscribers (if the OVA size of two or more locations is same) should act as intermediate or second level hub(s</a:t>
            </a:r>
            <a:r>
              <a:rPr lang="en-US" sz="1800" dirty="0" smtClean="0"/>
              <a:t>).</a:t>
            </a:r>
          </a:p>
          <a:p>
            <a:pPr marR="0" lvl="0" fontAlgn="auto">
              <a:spcAft>
                <a:spcPts val="0"/>
              </a:spcAft>
              <a:buFont typeface="Wingdings" pitchFamily="2" charset="2"/>
              <a:buChar char="§"/>
              <a:tabLst>
                <a:tab pos="457200" algn="l"/>
              </a:tabLst>
              <a:defRPr/>
            </a:pPr>
            <a:r>
              <a:rPr lang="en-US" sz="1800" dirty="0"/>
              <a:t>The remaining locations should act as spokes connected to the intermediate hubs.</a:t>
            </a:r>
          </a:p>
        </p:txBody>
      </p:sp>
    </p:spTree>
    <p:extLst>
      <p:ext uri="{BB962C8B-B14F-4D97-AF65-F5344CB8AC3E}">
        <p14:creationId xmlns:p14="http://schemas.microsoft.com/office/powerpoint/2010/main" val="2352617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81000"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mtClean="0">
              <a:solidFill>
                <a:srgbClr val="0096D6"/>
              </a:solidFill>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485642779"/>
              </p:ext>
            </p:extLst>
          </p:nvPr>
        </p:nvGraphicFramePr>
        <p:xfrm>
          <a:off x="5867400" y="914400"/>
          <a:ext cx="3048000" cy="5199040"/>
        </p:xfrm>
        <a:graphic>
          <a:graphicData uri="http://schemas.openxmlformats.org/drawingml/2006/table">
            <a:tbl>
              <a:tblPr firstRow="1" bandRow="1">
                <a:tableStyleId>{5C22544A-7EE6-4342-B048-85BDC9FD1C3A}</a:tableStyleId>
              </a:tblPr>
              <a:tblGrid>
                <a:gridCol w="1079500"/>
                <a:gridCol w="985630"/>
                <a:gridCol w="982870"/>
              </a:tblGrid>
              <a:tr h="533400">
                <a:tc>
                  <a:txBody>
                    <a:bodyPr/>
                    <a:lstStyle/>
                    <a:p>
                      <a:pPr algn="ctr"/>
                      <a:r>
                        <a:rPr lang="en-US" sz="1200" dirty="0" smtClean="0"/>
                        <a:t>Location</a:t>
                      </a:r>
                      <a:r>
                        <a:rPr lang="en-US" sz="1200" baseline="0" dirty="0" smtClean="0"/>
                        <a:t> </a:t>
                      </a:r>
                    </a:p>
                    <a:p>
                      <a:pPr algn="ctr"/>
                      <a:r>
                        <a:rPr lang="en-US" sz="1200" baseline="0" dirty="0" smtClean="0"/>
                        <a:t>Name</a:t>
                      </a:r>
                      <a:endParaRPr lang="en-US" sz="1200" dirty="0"/>
                    </a:p>
                  </a:txBody>
                  <a:tcPr/>
                </a:tc>
                <a:tc>
                  <a:txBody>
                    <a:bodyPr/>
                    <a:lstStyle/>
                    <a:p>
                      <a:pPr algn="ctr"/>
                      <a:r>
                        <a:rPr lang="en-US" sz="1200" dirty="0" smtClean="0"/>
                        <a:t>OVA</a:t>
                      </a:r>
                      <a:r>
                        <a:rPr lang="en-US" sz="1200" baseline="0" dirty="0" smtClean="0"/>
                        <a:t> </a:t>
                      </a:r>
                    </a:p>
                    <a:p>
                      <a:pPr algn="ctr"/>
                      <a:r>
                        <a:rPr lang="en-US" sz="1200" baseline="0" dirty="0" smtClean="0"/>
                        <a:t>Size </a:t>
                      </a:r>
                      <a:endParaRPr lang="en-US" sz="1200" dirty="0"/>
                    </a:p>
                  </a:txBody>
                  <a:tcPr/>
                </a:tc>
                <a:tc>
                  <a:txBody>
                    <a:bodyPr/>
                    <a:lstStyle/>
                    <a:p>
                      <a:pPr algn="ctr"/>
                      <a:r>
                        <a:rPr lang="en-US" sz="1200" dirty="0" smtClean="0"/>
                        <a:t>No. of</a:t>
                      </a:r>
                      <a:r>
                        <a:rPr lang="en-US" sz="1200" baseline="0" dirty="0" smtClean="0"/>
                        <a:t> Subscriber </a:t>
                      </a:r>
                      <a:endParaRPr lang="en-US" sz="1200" dirty="0"/>
                    </a:p>
                  </a:txBody>
                  <a:tcPr/>
                </a:tc>
              </a:tr>
              <a:tr h="466564">
                <a:tc>
                  <a:txBody>
                    <a:bodyPr/>
                    <a:lstStyle/>
                    <a:p>
                      <a:pPr algn="ctr"/>
                      <a:r>
                        <a:rPr lang="en-US" sz="1200" dirty="0" smtClean="0"/>
                        <a:t>Location</a:t>
                      </a:r>
                      <a:r>
                        <a:rPr lang="en-US" sz="1200" baseline="0" dirty="0" smtClean="0"/>
                        <a:t> 1</a:t>
                      </a:r>
                      <a:endParaRPr lang="en-US" sz="1200" dirty="0"/>
                    </a:p>
                  </a:txBody>
                  <a:tcPr/>
                </a:tc>
                <a:tc>
                  <a:txBody>
                    <a:bodyPr/>
                    <a:lstStyle/>
                    <a:p>
                      <a:pPr algn="ctr"/>
                      <a:r>
                        <a:rPr lang="en-US" sz="1200" dirty="0" smtClean="0"/>
                        <a:t>7 VCPU</a:t>
                      </a:r>
                      <a:endParaRPr lang="en-US" sz="1200" dirty="0"/>
                    </a:p>
                  </a:txBody>
                  <a:tcPr/>
                </a:tc>
                <a:tc>
                  <a:txBody>
                    <a:bodyPr/>
                    <a:lstStyle/>
                    <a:p>
                      <a:pPr algn="ctr"/>
                      <a:r>
                        <a:rPr lang="en-US" sz="1200" dirty="0" smtClean="0"/>
                        <a:t>10 K</a:t>
                      </a:r>
                      <a:endParaRPr lang="en-US" sz="1200" dirty="0"/>
                    </a:p>
                  </a:txBody>
                  <a:tcPr/>
                </a:tc>
              </a:tr>
              <a:tr h="466564">
                <a:tc>
                  <a:txBody>
                    <a:bodyPr/>
                    <a:lstStyle/>
                    <a:p>
                      <a:pPr algn="ctr"/>
                      <a:r>
                        <a:rPr lang="en-US" sz="1200" dirty="0" smtClean="0"/>
                        <a:t>Location 2</a:t>
                      </a:r>
                      <a:endParaRPr lang="en-US" sz="1200" dirty="0"/>
                    </a:p>
                  </a:txBody>
                  <a:tcPr/>
                </a:tc>
                <a:tc>
                  <a:txBody>
                    <a:bodyPr/>
                    <a:lstStyle/>
                    <a:p>
                      <a:pPr algn="ctr"/>
                      <a:r>
                        <a:rPr lang="en-US" sz="1200" dirty="0" smtClean="0"/>
                        <a:t>7 VCPU</a:t>
                      </a:r>
                      <a:endParaRPr lang="en-US" sz="1200" dirty="0"/>
                    </a:p>
                  </a:txBody>
                  <a:tcPr/>
                </a:tc>
                <a:tc>
                  <a:txBody>
                    <a:bodyPr/>
                    <a:lstStyle/>
                    <a:p>
                      <a:pPr algn="ctr"/>
                      <a:r>
                        <a:rPr lang="en-US" sz="1200" dirty="0" smtClean="0"/>
                        <a:t>15 K</a:t>
                      </a:r>
                      <a:endParaRPr lang="en-US" sz="1200" dirty="0"/>
                    </a:p>
                  </a:txBody>
                  <a:tcPr/>
                </a:tc>
              </a:tr>
              <a:tr h="466564">
                <a:tc>
                  <a:txBody>
                    <a:bodyPr/>
                    <a:lstStyle/>
                    <a:p>
                      <a:pPr algn="ctr"/>
                      <a:r>
                        <a:rPr lang="en-US" sz="1200" dirty="0" smtClean="0"/>
                        <a:t>Location 3</a:t>
                      </a:r>
                      <a:endParaRPr lang="en-US" sz="1200" dirty="0"/>
                    </a:p>
                  </a:txBody>
                  <a:tcPr/>
                </a:tc>
                <a:tc>
                  <a:txBody>
                    <a:bodyPr/>
                    <a:lstStyle/>
                    <a:p>
                      <a:pPr algn="ctr"/>
                      <a:r>
                        <a:rPr lang="en-US" sz="1200" dirty="0" smtClean="0"/>
                        <a:t>4 VCPU</a:t>
                      </a:r>
                      <a:endParaRPr lang="en-US" sz="1200" dirty="0"/>
                    </a:p>
                  </a:txBody>
                  <a:tcPr/>
                </a:tc>
                <a:tc>
                  <a:txBody>
                    <a:bodyPr/>
                    <a:lstStyle/>
                    <a:p>
                      <a:pPr algn="ctr"/>
                      <a:r>
                        <a:rPr lang="en-US" sz="1200" dirty="0" smtClean="0"/>
                        <a:t>8</a:t>
                      </a:r>
                      <a:r>
                        <a:rPr lang="en-US" sz="1200" baseline="0" dirty="0" smtClean="0"/>
                        <a:t> K</a:t>
                      </a:r>
                      <a:endParaRPr lang="en-US" sz="1200" dirty="0"/>
                    </a:p>
                  </a:txBody>
                  <a:tcPr/>
                </a:tc>
              </a:tr>
              <a:tr h="466564">
                <a:tc>
                  <a:txBody>
                    <a:bodyPr/>
                    <a:lstStyle/>
                    <a:p>
                      <a:pPr algn="ctr"/>
                      <a:r>
                        <a:rPr lang="en-US" sz="1200" dirty="0" smtClean="0"/>
                        <a:t>Location</a:t>
                      </a:r>
                      <a:r>
                        <a:rPr lang="en-US" sz="1200" baseline="0" dirty="0" smtClean="0"/>
                        <a:t> 4 </a:t>
                      </a:r>
                      <a:endParaRPr lang="en-US" sz="1200" dirty="0"/>
                    </a:p>
                  </a:txBody>
                  <a:tcPr/>
                </a:tc>
                <a:tc>
                  <a:txBody>
                    <a:bodyPr/>
                    <a:lstStyle/>
                    <a:p>
                      <a:pPr algn="ctr"/>
                      <a:r>
                        <a:rPr lang="en-US" sz="1200" dirty="0" smtClean="0"/>
                        <a:t>4 VCPU</a:t>
                      </a:r>
                      <a:endParaRPr lang="en-US" sz="1200" dirty="0"/>
                    </a:p>
                  </a:txBody>
                  <a:tcPr/>
                </a:tc>
                <a:tc>
                  <a:txBody>
                    <a:bodyPr/>
                    <a:lstStyle/>
                    <a:p>
                      <a:pPr algn="ctr"/>
                      <a:r>
                        <a:rPr lang="en-US" sz="1200" dirty="0" smtClean="0"/>
                        <a:t>10 K</a:t>
                      </a:r>
                      <a:endParaRPr lang="en-US" sz="1200" dirty="0"/>
                    </a:p>
                  </a:txBody>
                  <a:tcPr/>
                </a:tc>
              </a:tr>
              <a:tr h="466564">
                <a:tc>
                  <a:txBody>
                    <a:bodyPr/>
                    <a:lstStyle/>
                    <a:p>
                      <a:pPr algn="ctr"/>
                      <a:r>
                        <a:rPr lang="en-US" sz="1200" dirty="0" smtClean="0"/>
                        <a:t>Location</a:t>
                      </a:r>
                      <a:r>
                        <a:rPr lang="en-US" sz="1200" baseline="0" dirty="0" smtClean="0"/>
                        <a:t> 5</a:t>
                      </a:r>
                      <a:endParaRPr lang="en-US" sz="1200" dirty="0"/>
                    </a:p>
                  </a:txBody>
                  <a:tcPr/>
                </a:tc>
                <a:tc>
                  <a:txBody>
                    <a:bodyPr/>
                    <a:lstStyle/>
                    <a:p>
                      <a:pPr algn="ctr"/>
                      <a:r>
                        <a:rPr lang="en-US" sz="1200" dirty="0" smtClean="0"/>
                        <a:t>4 VCPU</a:t>
                      </a:r>
                      <a:endParaRPr lang="en-US" sz="1200" dirty="0"/>
                    </a:p>
                  </a:txBody>
                  <a:tcPr/>
                </a:tc>
                <a:tc>
                  <a:txBody>
                    <a:bodyPr/>
                    <a:lstStyle/>
                    <a:p>
                      <a:pPr algn="ctr"/>
                      <a:r>
                        <a:rPr lang="en-US" sz="1200" dirty="0" smtClean="0"/>
                        <a:t>10 K</a:t>
                      </a:r>
                      <a:endParaRPr lang="en-US" sz="1200" dirty="0"/>
                    </a:p>
                  </a:txBody>
                  <a:tcPr/>
                </a:tc>
              </a:tr>
              <a:tr h="466564">
                <a:tc>
                  <a:txBody>
                    <a:bodyPr/>
                    <a:lstStyle/>
                    <a:p>
                      <a:pPr algn="ctr"/>
                      <a:r>
                        <a:rPr lang="en-US" sz="1200" dirty="0" smtClean="0"/>
                        <a:t>Location</a:t>
                      </a:r>
                      <a:r>
                        <a:rPr lang="en-US" sz="1200" baseline="0" dirty="0" smtClean="0"/>
                        <a:t> 6</a:t>
                      </a:r>
                      <a:endParaRPr lang="en-US" sz="1200" dirty="0"/>
                    </a:p>
                  </a:txBody>
                  <a:tcPr/>
                </a:tc>
                <a:tc>
                  <a:txBody>
                    <a:bodyPr/>
                    <a:lstStyle/>
                    <a:p>
                      <a:pPr algn="ctr"/>
                      <a:r>
                        <a:rPr lang="en-US" sz="1200" dirty="0" smtClean="0"/>
                        <a:t>2 VCPU</a:t>
                      </a:r>
                      <a:endParaRPr lang="en-US" sz="1200" dirty="0"/>
                    </a:p>
                  </a:txBody>
                  <a:tcPr/>
                </a:tc>
                <a:tc>
                  <a:txBody>
                    <a:bodyPr/>
                    <a:lstStyle/>
                    <a:p>
                      <a:pPr algn="ctr"/>
                      <a:r>
                        <a:rPr lang="en-US" sz="1200" dirty="0" smtClean="0"/>
                        <a:t>4</a:t>
                      </a:r>
                      <a:r>
                        <a:rPr lang="en-US" sz="1200" baseline="0" dirty="0" smtClean="0"/>
                        <a:t> K</a:t>
                      </a:r>
                      <a:endParaRPr lang="en-US" sz="1200" dirty="0"/>
                    </a:p>
                  </a:txBody>
                  <a:tcPr/>
                </a:tc>
              </a:tr>
              <a:tr h="466564">
                <a:tc>
                  <a:txBody>
                    <a:bodyPr/>
                    <a:lstStyle/>
                    <a:p>
                      <a:pPr algn="ctr"/>
                      <a:r>
                        <a:rPr lang="en-US" sz="1200" dirty="0" smtClean="0"/>
                        <a:t>Location 7</a:t>
                      </a:r>
                      <a:endParaRPr lang="en-US" sz="1200" dirty="0"/>
                    </a:p>
                  </a:txBody>
                  <a:tcPr/>
                </a:tc>
                <a:tc>
                  <a:txBody>
                    <a:bodyPr/>
                    <a:lstStyle/>
                    <a:p>
                      <a:pPr algn="ctr"/>
                      <a:r>
                        <a:rPr lang="en-US" sz="1200" dirty="0" smtClean="0"/>
                        <a:t>2 VCPU</a:t>
                      </a:r>
                      <a:endParaRPr lang="en-US" sz="1200" dirty="0"/>
                    </a:p>
                  </a:txBody>
                  <a:tcPr/>
                </a:tc>
                <a:tc>
                  <a:txBody>
                    <a:bodyPr/>
                    <a:lstStyle/>
                    <a:p>
                      <a:pPr algn="ctr"/>
                      <a:r>
                        <a:rPr lang="en-US" sz="1200" dirty="0" smtClean="0"/>
                        <a:t>5</a:t>
                      </a:r>
                      <a:r>
                        <a:rPr lang="en-US" sz="1200" baseline="0" dirty="0" smtClean="0"/>
                        <a:t> K</a:t>
                      </a:r>
                      <a:endParaRPr lang="en-US" sz="1200" dirty="0"/>
                    </a:p>
                  </a:txBody>
                  <a:tcPr/>
                </a:tc>
              </a:tr>
              <a:tr h="466564">
                <a:tc>
                  <a:txBody>
                    <a:bodyPr/>
                    <a:lstStyle/>
                    <a:p>
                      <a:pPr algn="ctr"/>
                      <a:r>
                        <a:rPr lang="en-US" sz="1200" dirty="0" smtClean="0"/>
                        <a:t>Location 8</a:t>
                      </a:r>
                      <a:endParaRPr lang="en-US" sz="1200" dirty="0"/>
                    </a:p>
                  </a:txBody>
                  <a:tcPr/>
                </a:tc>
                <a:tc>
                  <a:txBody>
                    <a:bodyPr/>
                    <a:lstStyle/>
                    <a:p>
                      <a:pPr algn="ctr"/>
                      <a:r>
                        <a:rPr lang="en-US" sz="1200" dirty="0" smtClean="0"/>
                        <a:t>2</a:t>
                      </a:r>
                      <a:r>
                        <a:rPr lang="en-US" sz="1200" baseline="0" dirty="0" smtClean="0"/>
                        <a:t> VCPU</a:t>
                      </a:r>
                      <a:endParaRPr lang="en-US" sz="1200" dirty="0"/>
                    </a:p>
                  </a:txBody>
                  <a:tcPr/>
                </a:tc>
                <a:tc>
                  <a:txBody>
                    <a:bodyPr/>
                    <a:lstStyle/>
                    <a:p>
                      <a:pPr algn="ctr"/>
                      <a:r>
                        <a:rPr lang="en-US" sz="1200" dirty="0" smtClean="0"/>
                        <a:t>5</a:t>
                      </a:r>
                      <a:r>
                        <a:rPr lang="en-US" sz="1200" baseline="0" dirty="0" smtClean="0"/>
                        <a:t> K</a:t>
                      </a:r>
                      <a:endParaRPr lang="en-US" sz="1200" dirty="0"/>
                    </a:p>
                  </a:txBody>
                  <a:tcPr/>
                </a:tc>
              </a:tr>
              <a:tr h="466564">
                <a:tc>
                  <a:txBody>
                    <a:bodyPr/>
                    <a:lstStyle/>
                    <a:p>
                      <a:pPr algn="ctr"/>
                      <a:r>
                        <a:rPr lang="en-US" sz="1200" dirty="0" smtClean="0"/>
                        <a:t>Location 9</a:t>
                      </a:r>
                      <a:endParaRPr lang="en-US" sz="1200" dirty="0"/>
                    </a:p>
                  </a:txBody>
                  <a:tcPr/>
                </a:tc>
                <a:tc>
                  <a:txBody>
                    <a:bodyPr/>
                    <a:lstStyle/>
                    <a:p>
                      <a:pPr algn="ctr"/>
                      <a:r>
                        <a:rPr lang="en-US" sz="1200" dirty="0" smtClean="0"/>
                        <a:t>2 VCPU</a:t>
                      </a:r>
                      <a:endParaRPr lang="en-US" sz="1200" dirty="0"/>
                    </a:p>
                  </a:txBody>
                  <a:tcPr/>
                </a:tc>
                <a:tc>
                  <a:txBody>
                    <a:bodyPr/>
                    <a:lstStyle/>
                    <a:p>
                      <a:pPr algn="ctr"/>
                      <a:r>
                        <a:rPr lang="en-US" sz="1200" dirty="0" smtClean="0"/>
                        <a:t>5 K</a:t>
                      </a:r>
                      <a:endParaRPr lang="en-US" sz="1200" dirty="0"/>
                    </a:p>
                  </a:txBody>
                  <a:tcPr/>
                </a:tc>
              </a:tr>
              <a:tr h="466564">
                <a:tc>
                  <a:txBody>
                    <a:bodyPr/>
                    <a:lstStyle/>
                    <a:p>
                      <a:pPr algn="ctr"/>
                      <a:r>
                        <a:rPr lang="en-US" sz="1200" dirty="0" smtClean="0"/>
                        <a:t>Location 10</a:t>
                      </a:r>
                      <a:endParaRPr lang="en-US" sz="1200" dirty="0"/>
                    </a:p>
                  </a:txBody>
                  <a:tcPr/>
                </a:tc>
                <a:tc>
                  <a:txBody>
                    <a:bodyPr/>
                    <a:lstStyle/>
                    <a:p>
                      <a:pPr algn="ctr"/>
                      <a:r>
                        <a:rPr lang="en-US" sz="1200" dirty="0" smtClean="0"/>
                        <a:t>2 VCPU</a:t>
                      </a:r>
                      <a:endParaRPr lang="en-US" sz="1200" dirty="0"/>
                    </a:p>
                  </a:txBody>
                  <a:tcPr/>
                </a:tc>
                <a:tc>
                  <a:txBody>
                    <a:bodyPr/>
                    <a:lstStyle/>
                    <a:p>
                      <a:pPr algn="ctr"/>
                      <a:r>
                        <a:rPr lang="en-US" sz="1200" dirty="0" smtClean="0"/>
                        <a:t>5 K</a:t>
                      </a:r>
                      <a:endParaRPr lang="en-US" sz="1200" dirty="0"/>
                    </a:p>
                  </a:txBody>
                  <a:tcPr/>
                </a:tc>
              </a:tr>
            </a:tbl>
          </a:graphicData>
        </a:graphic>
      </p:graphicFrame>
      <p:sp>
        <p:nvSpPr>
          <p:cNvPr id="6" name="Title 1"/>
          <p:cNvSpPr>
            <a:spLocks noGrp="1"/>
          </p:cNvSpPr>
          <p:nvPr>
            <p:ph type="title"/>
          </p:nvPr>
        </p:nvSpPr>
        <p:spPr>
          <a:xfrm>
            <a:off x="304800" y="0"/>
            <a:ext cx="8588375" cy="698500"/>
          </a:xfrm>
        </p:spPr>
        <p:txBody>
          <a:bodyPr/>
          <a:lstStyle/>
          <a:p>
            <a:r>
              <a:rPr lang="en-US" dirty="0" smtClean="0"/>
              <a:t> Network Design Guidelines </a:t>
            </a:r>
            <a:r>
              <a:rPr lang="en-US" dirty="0" err="1" smtClean="0"/>
              <a:t>Contd</a:t>
            </a:r>
            <a:r>
              <a:rPr lang="en-US" dirty="0" smtClean="0"/>
              <a:t> …</a:t>
            </a:r>
            <a:endParaRPr lang="en-US" dirty="0"/>
          </a:p>
        </p:txBody>
      </p:sp>
      <p:sp>
        <p:nvSpPr>
          <p:cNvPr id="7" name="Rectangle 6"/>
          <p:cNvSpPr/>
          <p:nvPr/>
        </p:nvSpPr>
        <p:spPr>
          <a:xfrm>
            <a:off x="266700" y="685800"/>
            <a:ext cx="5486400" cy="2308324"/>
          </a:xfrm>
          <a:prstGeom prst="rect">
            <a:avLst/>
          </a:prstGeom>
        </p:spPr>
        <p:txBody>
          <a:bodyPr wrap="square">
            <a:spAutoFit/>
          </a:bodyPr>
          <a:lstStyle/>
          <a:p>
            <a:r>
              <a:rPr lang="en-US" dirty="0" smtClean="0">
                <a:solidFill>
                  <a:srgbClr val="FFFFFF"/>
                </a:solidFill>
              </a:rPr>
              <a:t>For a 10 node network with the OVA and no. of homed subscriber defined as per the table on right side, below network topology would be recommended in accordance with the design guidelines defined:</a:t>
            </a:r>
          </a:p>
          <a:p>
            <a:pPr>
              <a:defRPr/>
            </a:pPr>
            <a:endParaRPr lang="en-US" dirty="0">
              <a:solidFill>
                <a:srgbClr val="FFFFFF"/>
              </a:solidFill>
            </a:endParaRPr>
          </a:p>
          <a:p>
            <a:pPr>
              <a:defRPr/>
            </a:pPr>
            <a:endParaRPr lang="en-US" dirty="0">
              <a:solidFill>
                <a:srgbClr val="FFFFFF"/>
              </a:solidFill>
            </a:endParaRPr>
          </a:p>
          <a:p>
            <a:pPr marL="285750" indent="-285750">
              <a:buClr>
                <a:srgbClr val="6DB344"/>
              </a:buClr>
              <a:defRPr/>
            </a:pPr>
            <a:endParaRPr lang="en-US" dirty="0">
              <a:solidFill>
                <a:srgbClr val="FFFFFF"/>
              </a:solidFill>
            </a:endParaRPr>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419100" y="2362200"/>
            <a:ext cx="4800600" cy="2152650"/>
          </a:xfrm>
          <a:prstGeom prst="rect">
            <a:avLst/>
          </a:prstGeom>
          <a:noFill/>
          <a:ln>
            <a:noFill/>
          </a:ln>
        </p:spPr>
      </p:pic>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419100" y="4524375"/>
            <a:ext cx="4800600" cy="1647825"/>
          </a:xfrm>
          <a:prstGeom prst="rect">
            <a:avLst/>
          </a:prstGeom>
          <a:noFill/>
          <a:ln>
            <a:noFill/>
          </a:ln>
        </p:spPr>
      </p:pic>
    </p:spTree>
    <p:extLst>
      <p:ext uri="{BB962C8B-B14F-4D97-AF65-F5344CB8AC3E}">
        <p14:creationId xmlns:p14="http://schemas.microsoft.com/office/powerpoint/2010/main" val="3155262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143000"/>
            <a:ext cx="8112125" cy="2407042"/>
          </a:xfrm>
        </p:spPr>
        <p:txBody>
          <a:bodyPr>
            <a:normAutofit/>
          </a:bodyPr>
          <a:lstStyle/>
          <a:p>
            <a:pPr algn="ctr" fontAlgn="auto">
              <a:spcAft>
                <a:spcPts val="0"/>
              </a:spcAft>
              <a:defRPr/>
            </a:pPr>
            <a:r>
              <a:rPr dirty="0" smtClean="0"/>
              <a:t>Network Topology Examples </a:t>
            </a:r>
            <a:endParaRPr dirty="0"/>
          </a:p>
        </p:txBody>
      </p:sp>
    </p:spTree>
    <p:extLst>
      <p:ext uri="{BB962C8B-B14F-4D97-AF65-F5344CB8AC3E}">
        <p14:creationId xmlns:p14="http://schemas.microsoft.com/office/powerpoint/2010/main" val="1787504462"/>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28600" y="-152400"/>
            <a:ext cx="8686800" cy="762000"/>
          </a:xfrm>
        </p:spPr>
        <p:txBody>
          <a:bodyPr/>
          <a:lstStyle/>
          <a:p>
            <a:pPr>
              <a:defRPr/>
            </a:pPr>
            <a:r>
              <a:rPr sz="2800" dirty="0" smtClean="0"/>
              <a:t>Topology example 1: Hubs connected to parent HUB </a:t>
            </a:r>
          </a:p>
        </p:txBody>
      </p:sp>
      <p:sp>
        <p:nvSpPr>
          <p:cNvPr id="2" name="Rectangle 1"/>
          <p:cNvSpPr/>
          <p:nvPr/>
        </p:nvSpPr>
        <p:spPr>
          <a:xfrm>
            <a:off x="243388" y="533400"/>
            <a:ext cx="8976812" cy="4278094"/>
          </a:xfrm>
          <a:prstGeom prst="rect">
            <a:avLst/>
          </a:prstGeom>
        </p:spPr>
        <p:txBody>
          <a:bodyPr wrap="square">
            <a:spAutoFit/>
          </a:bodyPr>
          <a:lstStyle/>
          <a:p>
            <a:pPr marL="285750" indent="-285750">
              <a:buClr>
                <a:schemeClr val="tx2"/>
              </a:buClr>
              <a:buFont typeface="Wingdings" pitchFamily="2" charset="2"/>
              <a:buChar char="§"/>
              <a:defRPr/>
            </a:pPr>
            <a:r>
              <a:rPr lang="en-US" sz="1600" dirty="0" smtClean="0">
                <a:solidFill>
                  <a:schemeClr val="bg2">
                    <a:lumMod val="20000"/>
                    <a:lumOff val="80000"/>
                  </a:schemeClr>
                </a:solidFill>
              </a:rPr>
              <a:t>Every node exchanges directory information with its directly connected nodes.</a:t>
            </a:r>
          </a:p>
          <a:p>
            <a:pPr marL="285750" indent="-285750">
              <a:buClr>
                <a:schemeClr val="tx2"/>
              </a:buClr>
              <a:buFont typeface="Wingdings" pitchFamily="2" charset="2"/>
              <a:buChar char="§"/>
              <a:defRPr/>
            </a:pPr>
            <a:r>
              <a:rPr lang="en-US" sz="1600" dirty="0" smtClean="0">
                <a:solidFill>
                  <a:schemeClr val="bg2">
                    <a:lumMod val="20000"/>
                    <a:lumOff val="80000"/>
                  </a:schemeClr>
                </a:solidFill>
              </a:rPr>
              <a:t>The </a:t>
            </a:r>
            <a:r>
              <a:rPr lang="en-US" sz="1600" dirty="0">
                <a:solidFill>
                  <a:schemeClr val="bg2">
                    <a:lumMod val="20000"/>
                    <a:lumOff val="80000"/>
                  </a:schemeClr>
                </a:solidFill>
              </a:rPr>
              <a:t>data routing functionality would be same at all hubs, i.e., transfer own and children information (excluding requesting node/hub and its children). </a:t>
            </a:r>
          </a:p>
          <a:p>
            <a:pPr marL="285750" indent="-285750">
              <a:buClr>
                <a:schemeClr val="tx2"/>
              </a:buClr>
              <a:buFont typeface="Wingdings" pitchFamily="2" charset="2"/>
              <a:buChar char="§"/>
              <a:defRPr/>
            </a:pPr>
            <a:r>
              <a:rPr lang="en-US" sz="1600" dirty="0" smtClean="0">
                <a:solidFill>
                  <a:schemeClr val="bg2">
                    <a:lumMod val="20000"/>
                    <a:lumOff val="80000"/>
                  </a:schemeClr>
                </a:solidFill>
                <a:latin typeface="+mn-lt"/>
              </a:rPr>
              <a:t>Spoke </a:t>
            </a:r>
            <a:r>
              <a:rPr lang="en-US" sz="1600" dirty="0">
                <a:solidFill>
                  <a:schemeClr val="bg2">
                    <a:lumMod val="20000"/>
                    <a:lumOff val="80000"/>
                  </a:schemeClr>
                </a:solidFill>
                <a:latin typeface="+mn-lt"/>
              </a:rPr>
              <a:t>nodes A, B, C </a:t>
            </a:r>
            <a:r>
              <a:rPr lang="en-US" sz="1600" dirty="0" smtClean="0">
                <a:solidFill>
                  <a:schemeClr val="bg2">
                    <a:lumMod val="20000"/>
                    <a:lumOff val="80000"/>
                  </a:schemeClr>
                </a:solidFill>
                <a:latin typeface="+mn-lt"/>
              </a:rPr>
              <a:t>&amp; </a:t>
            </a:r>
            <a:r>
              <a:rPr lang="en-US" sz="1600" dirty="0">
                <a:solidFill>
                  <a:schemeClr val="bg2">
                    <a:lumMod val="20000"/>
                    <a:lumOff val="80000"/>
                  </a:schemeClr>
                </a:solidFill>
                <a:latin typeface="+mn-lt"/>
              </a:rPr>
              <a:t>D are connected to hub H1 and get directory information through H1. </a:t>
            </a:r>
          </a:p>
          <a:p>
            <a:pPr marL="285750" indent="-285750">
              <a:buClr>
                <a:schemeClr val="tx2"/>
              </a:buClr>
              <a:buFont typeface="Wingdings" pitchFamily="2" charset="2"/>
              <a:buChar char="§"/>
              <a:defRPr/>
            </a:pPr>
            <a:r>
              <a:rPr lang="en-US" sz="1600" dirty="0">
                <a:solidFill>
                  <a:schemeClr val="bg2">
                    <a:lumMod val="20000"/>
                    <a:lumOff val="80000"/>
                  </a:schemeClr>
                </a:solidFill>
                <a:latin typeface="+mn-lt"/>
              </a:rPr>
              <a:t>Spoke nodes E, F, </a:t>
            </a:r>
            <a:r>
              <a:rPr lang="en-US" sz="1600" dirty="0" smtClean="0">
                <a:solidFill>
                  <a:schemeClr val="bg2">
                    <a:lumMod val="20000"/>
                    <a:lumOff val="80000"/>
                  </a:schemeClr>
                </a:solidFill>
                <a:latin typeface="+mn-lt"/>
              </a:rPr>
              <a:t>G &amp; </a:t>
            </a:r>
            <a:r>
              <a:rPr lang="en-US" sz="1600" dirty="0">
                <a:solidFill>
                  <a:schemeClr val="bg2">
                    <a:lumMod val="20000"/>
                    <a:lumOff val="80000"/>
                  </a:schemeClr>
                </a:solidFill>
                <a:latin typeface="+mn-lt"/>
              </a:rPr>
              <a:t>H are connected to hub H2 and get directory information through H2. </a:t>
            </a:r>
          </a:p>
          <a:p>
            <a:pPr marL="285750" indent="-285750">
              <a:buClr>
                <a:schemeClr val="tx2"/>
              </a:buClr>
              <a:buFont typeface="Wingdings" pitchFamily="2" charset="2"/>
              <a:buChar char="§"/>
              <a:defRPr/>
            </a:pPr>
            <a:r>
              <a:rPr lang="en-US" sz="1600" dirty="0">
                <a:solidFill>
                  <a:schemeClr val="bg2">
                    <a:lumMod val="20000"/>
                    <a:lumOff val="80000"/>
                  </a:schemeClr>
                </a:solidFill>
                <a:latin typeface="+mn-lt"/>
              </a:rPr>
              <a:t>The hubs H1 and H2 are in turn connected to their parent hub H3. </a:t>
            </a:r>
          </a:p>
          <a:p>
            <a:pPr marL="285750" indent="-285750">
              <a:buClr>
                <a:schemeClr val="tx2"/>
              </a:buClr>
              <a:buFont typeface="Wingdings" pitchFamily="2" charset="2"/>
              <a:buChar char="§"/>
              <a:defRPr/>
            </a:pPr>
            <a:r>
              <a:rPr lang="en-US" sz="1600" dirty="0">
                <a:solidFill>
                  <a:schemeClr val="bg2">
                    <a:lumMod val="20000"/>
                    <a:lumOff val="80000"/>
                  </a:schemeClr>
                </a:solidFill>
                <a:latin typeface="+mn-lt"/>
              </a:rPr>
              <a:t>The hub H1 would fetch its child </a:t>
            </a:r>
            <a:r>
              <a:rPr lang="en-US" sz="1600" dirty="0" smtClean="0">
                <a:solidFill>
                  <a:schemeClr val="bg2">
                    <a:lumMod val="20000"/>
                    <a:lumOff val="80000"/>
                  </a:schemeClr>
                </a:solidFill>
                <a:latin typeface="+mn-lt"/>
              </a:rPr>
              <a:t>nodes (A,B,C,D) </a:t>
            </a:r>
            <a:r>
              <a:rPr lang="en-US" sz="1600" dirty="0">
                <a:solidFill>
                  <a:schemeClr val="bg2">
                    <a:lumMod val="20000"/>
                    <a:lumOff val="80000"/>
                  </a:schemeClr>
                </a:solidFill>
                <a:latin typeface="+mn-lt"/>
              </a:rPr>
              <a:t>information by directly communicating with them. </a:t>
            </a:r>
            <a:r>
              <a:rPr lang="en-US" sz="1600" dirty="0" smtClean="0">
                <a:solidFill>
                  <a:schemeClr val="bg2">
                    <a:lumMod val="20000"/>
                    <a:lumOff val="80000"/>
                  </a:schemeClr>
                </a:solidFill>
                <a:latin typeface="+mn-lt"/>
              </a:rPr>
              <a:t>Similarly H2 would fetch its child nodes</a:t>
            </a:r>
            <a:r>
              <a:rPr lang="en-US" sz="1600" dirty="0">
                <a:solidFill>
                  <a:schemeClr val="bg2">
                    <a:lumMod val="20000"/>
                    <a:lumOff val="80000"/>
                  </a:schemeClr>
                </a:solidFill>
              </a:rPr>
              <a:t> (E,F,G,H</a:t>
            </a:r>
            <a:r>
              <a:rPr lang="en-US" sz="1600" dirty="0" smtClean="0">
                <a:solidFill>
                  <a:schemeClr val="bg2">
                    <a:lumMod val="20000"/>
                    <a:lumOff val="80000"/>
                  </a:schemeClr>
                </a:solidFill>
              </a:rPr>
              <a:t>)</a:t>
            </a:r>
            <a:r>
              <a:rPr lang="en-US" sz="1600" dirty="0" smtClean="0">
                <a:solidFill>
                  <a:schemeClr val="bg2">
                    <a:lumMod val="20000"/>
                    <a:lumOff val="80000"/>
                  </a:schemeClr>
                </a:solidFill>
                <a:latin typeface="+mn-lt"/>
              </a:rPr>
              <a:t> information.</a:t>
            </a:r>
          </a:p>
          <a:p>
            <a:pPr marL="285750" indent="-285750">
              <a:buClr>
                <a:schemeClr val="tx2"/>
              </a:buClr>
              <a:buFont typeface="Wingdings" pitchFamily="2" charset="2"/>
              <a:buChar char="§"/>
              <a:defRPr/>
            </a:pPr>
            <a:r>
              <a:rPr lang="en-US" sz="1600" dirty="0" smtClean="0">
                <a:solidFill>
                  <a:schemeClr val="bg2">
                    <a:lumMod val="20000"/>
                    <a:lumOff val="80000"/>
                  </a:schemeClr>
                </a:solidFill>
                <a:latin typeface="+mn-lt"/>
              </a:rPr>
              <a:t>When H3 pulls data from H1, the hub H1 gives directory information for itself and its child nodes(A,B,C,D). Similarly H2 gives directory information for itself and its child nodes(E,F,G,H)</a:t>
            </a:r>
          </a:p>
          <a:p>
            <a:pPr marL="285750" indent="-285750">
              <a:buClr>
                <a:schemeClr val="tx2"/>
              </a:buClr>
              <a:buFont typeface="Wingdings" pitchFamily="2" charset="2"/>
              <a:buChar char="§"/>
              <a:defRPr/>
            </a:pPr>
            <a:r>
              <a:rPr lang="en-US" sz="1600" dirty="0" smtClean="0">
                <a:solidFill>
                  <a:schemeClr val="bg2">
                    <a:lumMod val="20000"/>
                    <a:lumOff val="80000"/>
                  </a:schemeClr>
                </a:solidFill>
                <a:latin typeface="+mn-lt"/>
              </a:rPr>
              <a:t>When H1 pulls data from H3 it gets directory information of H3 along with H2 and its child nodes = H3 + H2 + Child Nodes (E,F,G,H)</a:t>
            </a:r>
          </a:p>
          <a:p>
            <a:pPr marL="285750" indent="-285750">
              <a:buClr>
                <a:schemeClr val="tx2"/>
              </a:buClr>
              <a:buFont typeface="Wingdings" pitchFamily="2" charset="2"/>
              <a:buChar char="§"/>
              <a:defRPr/>
            </a:pPr>
            <a:r>
              <a:rPr lang="en-US" sz="1600" dirty="0">
                <a:solidFill>
                  <a:schemeClr val="bg2">
                    <a:lumMod val="20000"/>
                    <a:lumOff val="80000"/>
                  </a:schemeClr>
                </a:solidFill>
              </a:rPr>
              <a:t>When </a:t>
            </a:r>
            <a:r>
              <a:rPr lang="en-US" sz="1600" dirty="0" smtClean="0">
                <a:solidFill>
                  <a:schemeClr val="bg2">
                    <a:lumMod val="20000"/>
                    <a:lumOff val="80000"/>
                  </a:schemeClr>
                </a:solidFill>
              </a:rPr>
              <a:t>H2 </a:t>
            </a:r>
            <a:r>
              <a:rPr lang="en-US" sz="1600" dirty="0">
                <a:solidFill>
                  <a:schemeClr val="bg2">
                    <a:lumMod val="20000"/>
                    <a:lumOff val="80000"/>
                  </a:schemeClr>
                </a:solidFill>
              </a:rPr>
              <a:t>pulls data from H3 it gets directory information of H3 along with </a:t>
            </a:r>
            <a:r>
              <a:rPr lang="en-US" sz="1600" dirty="0" smtClean="0">
                <a:solidFill>
                  <a:schemeClr val="bg2">
                    <a:lumMod val="20000"/>
                    <a:lumOff val="80000"/>
                  </a:schemeClr>
                </a:solidFill>
              </a:rPr>
              <a:t>H1 </a:t>
            </a:r>
            <a:r>
              <a:rPr lang="en-US" sz="1600" dirty="0">
                <a:solidFill>
                  <a:schemeClr val="bg2">
                    <a:lumMod val="20000"/>
                    <a:lumOff val="80000"/>
                  </a:schemeClr>
                </a:solidFill>
              </a:rPr>
              <a:t>and its child nodes = H3 + </a:t>
            </a:r>
            <a:r>
              <a:rPr lang="en-US" sz="1600" dirty="0" smtClean="0">
                <a:solidFill>
                  <a:schemeClr val="bg2">
                    <a:lumMod val="20000"/>
                    <a:lumOff val="80000"/>
                  </a:schemeClr>
                </a:solidFill>
              </a:rPr>
              <a:t>H1 </a:t>
            </a:r>
            <a:r>
              <a:rPr lang="en-US" sz="1600" dirty="0">
                <a:solidFill>
                  <a:schemeClr val="bg2">
                    <a:lumMod val="20000"/>
                    <a:lumOff val="80000"/>
                  </a:schemeClr>
                </a:solidFill>
              </a:rPr>
              <a:t>+ Child Nodes </a:t>
            </a:r>
            <a:r>
              <a:rPr lang="en-US" sz="1600" dirty="0" smtClean="0">
                <a:solidFill>
                  <a:schemeClr val="bg2">
                    <a:lumMod val="20000"/>
                    <a:lumOff val="80000"/>
                  </a:schemeClr>
                </a:solidFill>
              </a:rPr>
              <a:t>(A,B,C,D)</a:t>
            </a:r>
          </a:p>
          <a:p>
            <a:pPr marL="285750" indent="-285750">
              <a:buClr>
                <a:schemeClr val="tx2"/>
              </a:buClr>
              <a:buFont typeface="Wingdings" pitchFamily="2" charset="2"/>
              <a:buChar char="§"/>
              <a:defRPr/>
            </a:pPr>
            <a:endParaRPr lang="en-US" sz="1600" dirty="0" smtClean="0">
              <a:solidFill>
                <a:schemeClr val="bg2">
                  <a:lumMod val="20000"/>
                  <a:lumOff val="80000"/>
                </a:schemeClr>
              </a:solidFill>
            </a:endParaRPr>
          </a:p>
          <a:p>
            <a:pPr>
              <a:buClr>
                <a:schemeClr val="tx2"/>
              </a:buClr>
              <a:defRPr/>
            </a:pPr>
            <a:endParaRPr lang="en-US" sz="1600" dirty="0" smtClean="0">
              <a:solidFill>
                <a:schemeClr val="bg2">
                  <a:lumMod val="20000"/>
                  <a:lumOff val="80000"/>
                </a:schemeClr>
              </a:solidFill>
            </a:endParaRPr>
          </a:p>
          <a:p>
            <a:pPr marL="285750" indent="-285750">
              <a:buClr>
                <a:schemeClr val="tx2"/>
              </a:buClr>
              <a:buFont typeface="Wingdings" pitchFamily="2" charset="2"/>
              <a:buChar char="§"/>
              <a:defRPr/>
            </a:pPr>
            <a:endParaRPr lang="en-US" sz="1600" dirty="0" smtClean="0">
              <a:solidFill>
                <a:schemeClr val="bg2">
                  <a:lumMod val="20000"/>
                  <a:lumOff val="80000"/>
                </a:schemeClr>
              </a:solidFill>
              <a:latin typeface="+mn-lt"/>
            </a:endParaRPr>
          </a:p>
        </p:txBody>
      </p:sp>
      <p:pic>
        <p:nvPicPr>
          <p:cNvPr id="44036" name="Picture 1" descr="C:\Users\nikkumar\Desktop\HTTPS_TOI\2 leve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4114800"/>
            <a:ext cx="4874538" cy="222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3"/>
          <p:cNvSpPr>
            <a:spLocks noGrp="1"/>
          </p:cNvSpPr>
          <p:nvPr>
            <p:ph idx="1"/>
          </p:nvPr>
        </p:nvSpPr>
        <p:spPr>
          <a:xfrm>
            <a:off x="228600" y="136525"/>
            <a:ext cx="9144000" cy="990600"/>
          </a:xfrm>
        </p:spPr>
        <p:txBody>
          <a:bodyPr/>
          <a:lstStyle/>
          <a:p>
            <a:pPr marL="749300" lvl="1" indent="-342900">
              <a:buFont typeface="Wingdings" pitchFamily="2" charset="2"/>
              <a:buChar char="ü"/>
            </a:pPr>
            <a:endParaRPr dirty="0" smtClean="0"/>
          </a:p>
          <a:p>
            <a:pPr marL="749300" lvl="1" indent="-342900">
              <a:buFont typeface="Wingdings" pitchFamily="2" charset="2"/>
              <a:buChar char="ü"/>
            </a:pPr>
            <a:endParaRPr dirty="0" smtClean="0"/>
          </a:p>
        </p:txBody>
      </p:sp>
      <p:sp>
        <p:nvSpPr>
          <p:cNvPr id="5" name="Rectangle 4"/>
          <p:cNvSpPr/>
          <p:nvPr/>
        </p:nvSpPr>
        <p:spPr>
          <a:xfrm>
            <a:off x="431800" y="762000"/>
            <a:ext cx="8407400" cy="1477328"/>
          </a:xfrm>
          <a:prstGeom prst="rect">
            <a:avLst/>
          </a:prstGeom>
        </p:spPr>
        <p:txBody>
          <a:bodyPr wrap="square">
            <a:spAutoFit/>
          </a:bodyPr>
          <a:lstStyle/>
          <a:p>
            <a:pPr marL="285750" indent="-285750">
              <a:buClr>
                <a:schemeClr val="tx2"/>
              </a:buClr>
              <a:buFont typeface="Wingdings" pitchFamily="2" charset="2"/>
              <a:buChar char="§"/>
              <a:defRPr/>
            </a:pPr>
            <a:r>
              <a:rPr lang="en-US" dirty="0">
                <a:solidFill>
                  <a:schemeClr val="bg1"/>
                </a:solidFill>
              </a:rPr>
              <a:t>The topology for a 25 nodes network would look like the  </a:t>
            </a:r>
            <a:r>
              <a:rPr lang="en-US" dirty="0" smtClean="0">
                <a:solidFill>
                  <a:schemeClr val="bg1"/>
                </a:solidFill>
              </a:rPr>
              <a:t>figure below. </a:t>
            </a:r>
            <a:r>
              <a:rPr lang="en-US" dirty="0">
                <a:solidFill>
                  <a:schemeClr val="bg1"/>
                </a:solidFill>
              </a:rPr>
              <a:t>Spoke nodes connect to their hub nodes which in turn connect to their parent hub. In the depicted topology, there would be </a:t>
            </a:r>
            <a:r>
              <a:rPr lang="en-US" dirty="0" smtClean="0">
                <a:solidFill>
                  <a:schemeClr val="bg1"/>
                </a:solidFill>
              </a:rPr>
              <a:t>19 </a:t>
            </a:r>
            <a:r>
              <a:rPr lang="en-US" dirty="0">
                <a:solidFill>
                  <a:schemeClr val="bg1"/>
                </a:solidFill>
              </a:rPr>
              <a:t>spoke nodes, </a:t>
            </a:r>
            <a:r>
              <a:rPr lang="en-US" dirty="0" smtClean="0">
                <a:solidFill>
                  <a:schemeClr val="bg1"/>
                </a:solidFill>
              </a:rPr>
              <a:t>5 </a:t>
            </a:r>
            <a:r>
              <a:rPr lang="en-US" dirty="0">
                <a:solidFill>
                  <a:schemeClr val="bg1"/>
                </a:solidFill>
              </a:rPr>
              <a:t>inner level hubs and one top level hub.</a:t>
            </a:r>
          </a:p>
          <a:p>
            <a:pPr>
              <a:defRPr/>
            </a:pPr>
            <a:endParaRPr lang="en-US" dirty="0">
              <a:solidFill>
                <a:schemeClr val="bg1"/>
              </a:solidFill>
              <a:latin typeface="+mn-lt"/>
            </a:endParaRPr>
          </a:p>
        </p:txBody>
      </p:sp>
      <p:sp>
        <p:nvSpPr>
          <p:cNvPr id="6" name="Title 1"/>
          <p:cNvSpPr>
            <a:spLocks noGrp="1"/>
          </p:cNvSpPr>
          <p:nvPr>
            <p:ph type="title"/>
          </p:nvPr>
        </p:nvSpPr>
        <p:spPr>
          <a:xfrm>
            <a:off x="431042" y="0"/>
            <a:ext cx="8229600" cy="609600"/>
          </a:xfrm>
        </p:spPr>
        <p:txBody>
          <a:bodyPr/>
          <a:lstStyle/>
          <a:p>
            <a:pPr>
              <a:defRPr/>
            </a:pPr>
            <a:r>
              <a:rPr sz="2800" dirty="0" smtClean="0"/>
              <a:t>Topology example 2: 25 nodes</a:t>
            </a:r>
          </a:p>
        </p:txBody>
      </p:sp>
      <p:pic>
        <p:nvPicPr>
          <p:cNvPr id="1029" name="Picture 5" descr="C:\Users\nikkumar\Desktop\25node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4" y="2286000"/>
            <a:ext cx="8150226" cy="3986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457392"/>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3"/>
          <p:cNvSpPr>
            <a:spLocks noGrp="1"/>
          </p:cNvSpPr>
          <p:nvPr>
            <p:ph idx="1"/>
          </p:nvPr>
        </p:nvSpPr>
        <p:spPr>
          <a:xfrm>
            <a:off x="228600" y="136525"/>
            <a:ext cx="9144000" cy="990600"/>
          </a:xfrm>
        </p:spPr>
        <p:txBody>
          <a:bodyPr/>
          <a:lstStyle/>
          <a:p>
            <a:pPr marL="749300" lvl="1" indent="-342900">
              <a:buFont typeface="Wingdings" pitchFamily="2" charset="2"/>
              <a:buChar char="ü"/>
            </a:pPr>
            <a:endParaRPr dirty="0" smtClean="0"/>
          </a:p>
          <a:p>
            <a:pPr marL="749300" lvl="1" indent="-342900">
              <a:buFont typeface="Wingdings" pitchFamily="2" charset="2"/>
              <a:buChar char="ü"/>
            </a:pPr>
            <a:endParaRPr dirty="0" smtClean="0"/>
          </a:p>
        </p:txBody>
      </p:sp>
      <p:sp>
        <p:nvSpPr>
          <p:cNvPr id="5" name="Rectangle 4"/>
          <p:cNvSpPr/>
          <p:nvPr/>
        </p:nvSpPr>
        <p:spPr>
          <a:xfrm>
            <a:off x="431800" y="762000"/>
            <a:ext cx="5435600" cy="1200329"/>
          </a:xfrm>
          <a:prstGeom prst="rect">
            <a:avLst/>
          </a:prstGeom>
        </p:spPr>
        <p:txBody>
          <a:bodyPr>
            <a:spAutoFit/>
          </a:bodyPr>
          <a:lstStyle/>
          <a:p>
            <a:pPr marL="285750" indent="-285750">
              <a:buClr>
                <a:schemeClr val="tx2"/>
              </a:buClr>
              <a:buFont typeface="Wingdings" pitchFamily="2" charset="2"/>
              <a:buChar char="§"/>
              <a:defRPr/>
            </a:pPr>
            <a:r>
              <a:rPr lang="en-US" dirty="0">
                <a:solidFill>
                  <a:schemeClr val="bg1"/>
                </a:solidFill>
              </a:rPr>
              <a:t>The topology </a:t>
            </a:r>
            <a:r>
              <a:rPr lang="en-US" dirty="0" smtClean="0">
                <a:solidFill>
                  <a:schemeClr val="bg1"/>
                </a:solidFill>
              </a:rPr>
              <a:t>of 25 </a:t>
            </a:r>
            <a:r>
              <a:rPr lang="en-US" dirty="0">
                <a:solidFill>
                  <a:schemeClr val="bg1"/>
                </a:solidFill>
              </a:rPr>
              <a:t>nodes network </a:t>
            </a:r>
            <a:r>
              <a:rPr lang="en-US" dirty="0" smtClean="0">
                <a:solidFill>
                  <a:schemeClr val="bg1"/>
                </a:solidFill>
              </a:rPr>
              <a:t>has been extended and 3 VPIM servers have been added to a VPIM bridgehead.</a:t>
            </a:r>
            <a:endParaRPr lang="en-US" dirty="0">
              <a:solidFill>
                <a:schemeClr val="bg1"/>
              </a:solidFill>
            </a:endParaRPr>
          </a:p>
          <a:p>
            <a:pPr>
              <a:defRPr/>
            </a:pPr>
            <a:endParaRPr lang="en-US" dirty="0">
              <a:solidFill>
                <a:schemeClr val="bg1"/>
              </a:solidFill>
              <a:latin typeface="+mn-lt"/>
            </a:endParaRPr>
          </a:p>
        </p:txBody>
      </p:sp>
      <p:sp>
        <p:nvSpPr>
          <p:cNvPr id="6" name="Title 1"/>
          <p:cNvSpPr>
            <a:spLocks noGrp="1"/>
          </p:cNvSpPr>
          <p:nvPr>
            <p:ph type="title"/>
          </p:nvPr>
        </p:nvSpPr>
        <p:spPr>
          <a:xfrm>
            <a:off x="354842" y="0"/>
            <a:ext cx="8408158" cy="609600"/>
          </a:xfrm>
        </p:spPr>
        <p:txBody>
          <a:bodyPr/>
          <a:lstStyle/>
          <a:p>
            <a:pPr>
              <a:defRPr/>
            </a:pPr>
            <a:r>
              <a:rPr sz="2800" dirty="0" smtClean="0"/>
              <a:t>Topology example 2 extended: 25 nodes with VPIM</a:t>
            </a:r>
          </a:p>
        </p:txBody>
      </p:sp>
      <p:pic>
        <p:nvPicPr>
          <p:cNvPr id="1028" name="Picture 4" descr="C:\Users\nikkumar\Desktop\25 nodes_Vpi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566" y="702527"/>
            <a:ext cx="8240713" cy="5546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066800"/>
            <a:ext cx="8178800" cy="3416320"/>
          </a:xfrm>
          <a:prstGeom prst="rect">
            <a:avLst/>
          </a:prstGeom>
        </p:spPr>
        <p:txBody>
          <a:bodyPr>
            <a:spAutoFit/>
          </a:bodyPr>
          <a:lstStyle/>
          <a:p>
            <a:pPr marL="285750" indent="-285750">
              <a:buClr>
                <a:schemeClr val="tx2"/>
              </a:buClr>
              <a:buFont typeface="Wingdings" pitchFamily="2" charset="2"/>
              <a:buChar char="§"/>
              <a:defRPr/>
            </a:pPr>
            <a:r>
              <a:rPr lang="en-US" dirty="0">
                <a:solidFill>
                  <a:schemeClr val="bg1"/>
                </a:solidFill>
              </a:rPr>
              <a:t>Any node in the network can be designated as VPIM </a:t>
            </a:r>
            <a:r>
              <a:rPr lang="en-US" dirty="0" smtClean="0">
                <a:solidFill>
                  <a:schemeClr val="bg1"/>
                </a:solidFill>
              </a:rPr>
              <a:t>Bridgehead. Also there can be more than one node acting as VPIM Bridgehead in </a:t>
            </a:r>
            <a:r>
              <a:rPr lang="en-US" smtClean="0">
                <a:solidFill>
                  <a:schemeClr val="bg1"/>
                </a:solidFill>
              </a:rPr>
              <a:t>the network.</a:t>
            </a:r>
            <a:endParaRPr lang="en-US" dirty="0">
              <a:solidFill>
                <a:schemeClr val="bg1"/>
              </a:solidFill>
            </a:endParaRPr>
          </a:p>
          <a:p>
            <a:pPr marL="285750" indent="-285750">
              <a:buClr>
                <a:schemeClr val="tx2"/>
              </a:buClr>
              <a:buFont typeface="Wingdings" pitchFamily="2" charset="2"/>
              <a:buChar char="§"/>
              <a:defRPr/>
            </a:pPr>
            <a:endParaRPr lang="en-US" dirty="0">
              <a:solidFill>
                <a:schemeClr val="bg1"/>
              </a:solidFill>
            </a:endParaRPr>
          </a:p>
          <a:p>
            <a:pPr marL="285750" indent="-285750">
              <a:buClr>
                <a:schemeClr val="tx2"/>
              </a:buClr>
              <a:buFont typeface="Wingdings" pitchFamily="2" charset="2"/>
              <a:buChar char="§"/>
              <a:defRPr/>
            </a:pPr>
            <a:r>
              <a:rPr lang="en-US" dirty="0">
                <a:solidFill>
                  <a:schemeClr val="bg1"/>
                </a:solidFill>
              </a:rPr>
              <a:t>VPIM Server and Contacts data are replicated through VPIM bridgehead to rest of the network.</a:t>
            </a:r>
          </a:p>
          <a:p>
            <a:pPr marL="285750" indent="-285750">
              <a:buClr>
                <a:schemeClr val="tx2"/>
              </a:buClr>
              <a:buFont typeface="Wingdings" pitchFamily="2" charset="2"/>
              <a:buChar char="§"/>
              <a:defRPr/>
            </a:pPr>
            <a:endParaRPr lang="en-US" dirty="0">
              <a:solidFill>
                <a:schemeClr val="bg1"/>
              </a:solidFill>
            </a:endParaRPr>
          </a:p>
          <a:p>
            <a:pPr marL="285750" indent="-285750">
              <a:buClr>
                <a:schemeClr val="tx2"/>
              </a:buClr>
              <a:buFont typeface="Wingdings" pitchFamily="2" charset="2"/>
              <a:buChar char="§"/>
              <a:defRPr/>
            </a:pPr>
            <a:r>
              <a:rPr lang="en-US" dirty="0">
                <a:solidFill>
                  <a:schemeClr val="bg1"/>
                </a:solidFill>
              </a:rPr>
              <a:t>Every node in the network communicates with VPIM Servers via the VPIM bridgehead only.</a:t>
            </a:r>
          </a:p>
          <a:p>
            <a:pPr>
              <a:defRPr/>
            </a:pPr>
            <a:endParaRPr lang="en-US" dirty="0">
              <a:solidFill>
                <a:schemeClr val="bg1"/>
              </a:solidFill>
            </a:endParaRPr>
          </a:p>
          <a:p>
            <a:pPr>
              <a:defRPr/>
            </a:pPr>
            <a:endParaRPr lang="en-US" dirty="0">
              <a:solidFill>
                <a:schemeClr val="bg1"/>
              </a:solidFill>
            </a:endParaRPr>
          </a:p>
          <a:p>
            <a:pPr>
              <a:defRPr/>
            </a:pPr>
            <a:endParaRPr lang="en-US" dirty="0">
              <a:solidFill>
                <a:schemeClr val="bg1"/>
              </a:solidFill>
            </a:endParaRPr>
          </a:p>
          <a:p>
            <a:pPr>
              <a:defRPr/>
            </a:pPr>
            <a:endParaRPr lang="en-US" dirty="0">
              <a:solidFill>
                <a:schemeClr val="bg1"/>
              </a:solidFill>
              <a:latin typeface="+mn-lt"/>
            </a:endParaRPr>
          </a:p>
        </p:txBody>
      </p:sp>
      <p:sp>
        <p:nvSpPr>
          <p:cNvPr id="9" name="Title 1"/>
          <p:cNvSpPr>
            <a:spLocks noGrp="1"/>
          </p:cNvSpPr>
          <p:nvPr>
            <p:ph type="title"/>
          </p:nvPr>
        </p:nvSpPr>
        <p:spPr>
          <a:xfrm>
            <a:off x="431042" y="149417"/>
            <a:ext cx="8408158" cy="609600"/>
          </a:xfrm>
        </p:spPr>
        <p:txBody>
          <a:bodyPr/>
          <a:lstStyle/>
          <a:p>
            <a:pPr>
              <a:defRPr/>
            </a:pPr>
            <a:r>
              <a:rPr lang="en-US" sz="2800" dirty="0"/>
              <a:t>Topology example 2 extended: 25 nodes with VPIM</a:t>
            </a:r>
            <a:endParaRPr sz="2800" dirty="0" smtClean="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8588375" cy="685800"/>
          </a:xfrm>
        </p:spPr>
        <p:txBody>
          <a:bodyPr>
            <a:normAutofit/>
          </a:bodyPr>
          <a:lstStyle/>
          <a:p>
            <a:pPr algn="ctr" fontAlgn="auto">
              <a:spcAft>
                <a:spcPts val="0"/>
              </a:spcAft>
              <a:defRPr/>
            </a:pPr>
            <a:r>
              <a:rPr dirty="0" smtClean="0"/>
              <a:t>Agenda</a:t>
            </a:r>
            <a:endParaRPr dirty="0"/>
          </a:p>
        </p:txBody>
      </p:sp>
      <p:sp>
        <p:nvSpPr>
          <p:cNvPr id="29699" name="Content Placeholder 3"/>
          <p:cNvSpPr>
            <a:spLocks noGrp="1"/>
          </p:cNvSpPr>
          <p:nvPr>
            <p:ph idx="1"/>
          </p:nvPr>
        </p:nvSpPr>
        <p:spPr>
          <a:xfrm>
            <a:off x="304800" y="457200"/>
            <a:ext cx="8839200" cy="6705600"/>
          </a:xfrm>
        </p:spPr>
        <p:txBody>
          <a:bodyPr>
            <a:normAutofit/>
          </a:bodyPr>
          <a:lstStyle/>
          <a:p>
            <a:pPr fontAlgn="auto">
              <a:spcBef>
                <a:spcPts val="400"/>
              </a:spcBef>
              <a:spcAft>
                <a:spcPts val="0"/>
              </a:spcAft>
              <a:buClr>
                <a:schemeClr val="accent3"/>
              </a:buClr>
              <a:buFont typeface="Wingdings" pitchFamily="2" charset="2"/>
              <a:buChar char="§"/>
              <a:defRPr/>
            </a:pPr>
            <a:r>
              <a:rPr sz="1700" b="1" dirty="0" smtClean="0">
                <a:solidFill>
                  <a:schemeClr val="bg2">
                    <a:lumMod val="20000"/>
                    <a:lumOff val="80000"/>
                  </a:schemeClr>
                </a:solidFill>
              </a:rPr>
              <a:t>HTTP(S) Networking</a:t>
            </a:r>
          </a:p>
          <a:p>
            <a:pPr marL="0" indent="0" fontAlgn="auto">
              <a:spcBef>
                <a:spcPts val="400"/>
              </a:spcBef>
              <a:spcAft>
                <a:spcPts val="0"/>
              </a:spcAft>
              <a:buClr>
                <a:schemeClr val="accent3"/>
              </a:buClr>
              <a:buNone/>
              <a:defRPr/>
            </a:pPr>
            <a:r>
              <a:rPr lang="en-US" sz="1700" dirty="0">
                <a:solidFill>
                  <a:schemeClr val="bg2">
                    <a:lumMod val="20000"/>
                    <a:lumOff val="80000"/>
                  </a:schemeClr>
                </a:solidFill>
              </a:rPr>
              <a:t>	</a:t>
            </a:r>
            <a:r>
              <a:rPr sz="1700" dirty="0" smtClean="0">
                <a:solidFill>
                  <a:schemeClr val="bg2">
                    <a:lumMod val="20000"/>
                    <a:lumOff val="80000"/>
                  </a:schemeClr>
                </a:solidFill>
              </a:rPr>
              <a:t>Introduction to HTTP(S) Networking</a:t>
            </a:r>
          </a:p>
          <a:p>
            <a:pPr marL="0" indent="0" fontAlgn="auto">
              <a:spcBef>
                <a:spcPts val="400"/>
              </a:spcBef>
              <a:spcAft>
                <a:spcPts val="0"/>
              </a:spcAft>
              <a:buClr>
                <a:schemeClr val="accent3"/>
              </a:buClr>
              <a:buNone/>
              <a:defRPr/>
            </a:pPr>
            <a:r>
              <a:rPr lang="en-US" sz="1700" dirty="0">
                <a:solidFill>
                  <a:schemeClr val="bg2">
                    <a:lumMod val="20000"/>
                    <a:lumOff val="80000"/>
                  </a:schemeClr>
                </a:solidFill>
              </a:rPr>
              <a:t>	</a:t>
            </a:r>
            <a:r>
              <a:rPr sz="1700" dirty="0" smtClean="0">
                <a:solidFill>
                  <a:schemeClr val="bg2">
                    <a:lumMod val="20000"/>
                    <a:lumOff val="80000"/>
                  </a:schemeClr>
                </a:solidFill>
              </a:rPr>
              <a:t>Understanding Legacy networking solution: Digital Networking</a:t>
            </a:r>
          </a:p>
          <a:p>
            <a:pPr marL="0" indent="0" fontAlgn="auto">
              <a:spcBef>
                <a:spcPts val="400"/>
              </a:spcBef>
              <a:spcAft>
                <a:spcPts val="0"/>
              </a:spcAft>
              <a:buClr>
                <a:schemeClr val="accent3"/>
              </a:buClr>
              <a:buNone/>
              <a:defRPr/>
            </a:pPr>
            <a:r>
              <a:rPr lang="en-US" sz="1700" dirty="0">
                <a:solidFill>
                  <a:schemeClr val="bg2">
                    <a:lumMod val="20000"/>
                    <a:lumOff val="80000"/>
                  </a:schemeClr>
                </a:solidFill>
              </a:rPr>
              <a:t>	</a:t>
            </a:r>
            <a:r>
              <a:rPr sz="1700" dirty="0" smtClean="0"/>
              <a:t>Disadvantages </a:t>
            </a:r>
            <a:r>
              <a:rPr sz="1700" dirty="0"/>
              <a:t>of </a:t>
            </a:r>
            <a:r>
              <a:rPr sz="1700" dirty="0" smtClean="0"/>
              <a:t>Legacy Digital Networking</a:t>
            </a:r>
            <a:endParaRPr sz="1700" dirty="0">
              <a:solidFill>
                <a:schemeClr val="bg2">
                  <a:lumMod val="20000"/>
                  <a:lumOff val="80000"/>
                </a:schemeClr>
              </a:solidFill>
            </a:endParaRPr>
          </a:p>
          <a:p>
            <a:pPr marL="0" indent="0" fontAlgn="auto">
              <a:spcBef>
                <a:spcPts val="400"/>
              </a:spcBef>
              <a:spcAft>
                <a:spcPts val="0"/>
              </a:spcAft>
              <a:buClr>
                <a:schemeClr val="accent3"/>
              </a:buClr>
              <a:buNone/>
              <a:defRPr/>
            </a:pPr>
            <a:r>
              <a:rPr lang="en-US" sz="1700" dirty="0" smtClean="0">
                <a:solidFill>
                  <a:schemeClr val="bg2">
                    <a:lumMod val="20000"/>
                    <a:lumOff val="80000"/>
                  </a:schemeClr>
                </a:solidFill>
              </a:rPr>
              <a:t>	Legacy </a:t>
            </a:r>
            <a:r>
              <a:rPr sz="1700" dirty="0" smtClean="0"/>
              <a:t>Intersite </a:t>
            </a:r>
            <a:r>
              <a:rPr sz="1700" dirty="0"/>
              <a:t>Networking Current </a:t>
            </a:r>
            <a:r>
              <a:rPr sz="1700" dirty="0" smtClean="0"/>
              <a:t> Architecture</a:t>
            </a:r>
          </a:p>
          <a:p>
            <a:pPr marL="0" indent="0" fontAlgn="auto">
              <a:spcBef>
                <a:spcPts val="400"/>
              </a:spcBef>
              <a:spcAft>
                <a:spcPts val="0"/>
              </a:spcAft>
              <a:buClr>
                <a:schemeClr val="accent3"/>
              </a:buClr>
              <a:buNone/>
              <a:defRPr/>
            </a:pPr>
            <a:r>
              <a:rPr lang="en-US" sz="1700" dirty="0" smtClean="0"/>
              <a:t>	Voice </a:t>
            </a:r>
            <a:r>
              <a:rPr lang="en-US" sz="1700" dirty="0"/>
              <a:t>Profile for Internet Mail (VPIM)</a:t>
            </a:r>
            <a:endParaRPr sz="1700" dirty="0" smtClean="0"/>
          </a:p>
          <a:p>
            <a:pPr marL="0" indent="0" fontAlgn="auto">
              <a:spcBef>
                <a:spcPts val="400"/>
              </a:spcBef>
              <a:spcAft>
                <a:spcPts val="0"/>
              </a:spcAft>
              <a:buClr>
                <a:schemeClr val="accent3"/>
              </a:buClr>
              <a:buNone/>
              <a:defRPr/>
            </a:pPr>
            <a:r>
              <a:rPr lang="en-US" sz="1700" dirty="0"/>
              <a:t>	</a:t>
            </a:r>
            <a:r>
              <a:rPr sz="1700" dirty="0" smtClean="0"/>
              <a:t>Hub </a:t>
            </a:r>
            <a:r>
              <a:rPr sz="1700" dirty="0"/>
              <a:t>– Spoke Topology in HTTP(S) Networking : 3 </a:t>
            </a:r>
            <a:r>
              <a:rPr sz="1700" dirty="0" smtClean="0"/>
              <a:t>Nodes</a:t>
            </a:r>
          </a:p>
          <a:p>
            <a:pPr marL="0" indent="0" fontAlgn="auto">
              <a:spcBef>
                <a:spcPts val="400"/>
              </a:spcBef>
              <a:spcAft>
                <a:spcPts val="0"/>
              </a:spcAft>
              <a:buClr>
                <a:schemeClr val="accent3"/>
              </a:buClr>
              <a:buNone/>
              <a:defRPr/>
            </a:pPr>
            <a:r>
              <a:rPr lang="en-US" sz="1700" dirty="0"/>
              <a:t>	</a:t>
            </a:r>
            <a:r>
              <a:rPr sz="1700" dirty="0" smtClean="0"/>
              <a:t>Voice Message </a:t>
            </a:r>
            <a:r>
              <a:rPr sz="1700" dirty="0"/>
              <a:t>and </a:t>
            </a:r>
            <a:r>
              <a:rPr sz="1700" dirty="0" smtClean="0"/>
              <a:t>Directory Synchronization</a:t>
            </a:r>
            <a:endParaRPr sz="1700" dirty="0">
              <a:solidFill>
                <a:schemeClr val="bg2">
                  <a:lumMod val="20000"/>
                  <a:lumOff val="80000"/>
                </a:schemeClr>
              </a:solidFill>
            </a:endParaRPr>
          </a:p>
          <a:p>
            <a:pPr marL="0" indent="0" fontAlgn="auto">
              <a:spcBef>
                <a:spcPts val="400"/>
              </a:spcBef>
              <a:spcAft>
                <a:spcPts val="0"/>
              </a:spcAft>
              <a:buClr>
                <a:schemeClr val="accent3"/>
              </a:buClr>
              <a:buNone/>
              <a:defRPr/>
            </a:pPr>
            <a:r>
              <a:rPr lang="en-US" sz="1700" dirty="0" smtClean="0">
                <a:solidFill>
                  <a:schemeClr val="bg2">
                    <a:lumMod val="20000"/>
                    <a:lumOff val="80000"/>
                  </a:schemeClr>
                </a:solidFill>
              </a:rPr>
              <a:t>	</a:t>
            </a:r>
            <a:r>
              <a:rPr sz="1700" dirty="0" smtClean="0">
                <a:solidFill>
                  <a:schemeClr val="bg2">
                    <a:lumMod val="20000"/>
                    <a:lumOff val="80000"/>
                  </a:schemeClr>
                </a:solidFill>
              </a:rPr>
              <a:t>Features of HTTP(S) Networking</a:t>
            </a:r>
          </a:p>
          <a:p>
            <a:pPr marL="0" indent="0" fontAlgn="auto">
              <a:spcBef>
                <a:spcPts val="400"/>
              </a:spcBef>
              <a:spcAft>
                <a:spcPts val="0"/>
              </a:spcAft>
              <a:buClr>
                <a:schemeClr val="accent3"/>
              </a:buClr>
              <a:buNone/>
              <a:defRPr/>
            </a:pPr>
            <a:r>
              <a:rPr lang="en-US" sz="1700" dirty="0" smtClean="0"/>
              <a:t>	Comparison </a:t>
            </a:r>
            <a:r>
              <a:rPr lang="en-US" sz="1700" dirty="0"/>
              <a:t>: HTTP(S) Networking and Digital Networking</a:t>
            </a:r>
          </a:p>
          <a:p>
            <a:pPr marL="0" indent="0" fontAlgn="auto">
              <a:spcBef>
                <a:spcPts val="400"/>
              </a:spcBef>
              <a:spcAft>
                <a:spcPts val="0"/>
              </a:spcAft>
              <a:buClr>
                <a:schemeClr val="accent3"/>
              </a:buClr>
              <a:buNone/>
              <a:defRPr/>
            </a:pPr>
            <a:r>
              <a:rPr lang="en-US" sz="1700" dirty="0">
                <a:solidFill>
                  <a:schemeClr val="bg2">
                    <a:lumMod val="20000"/>
                    <a:lumOff val="80000"/>
                  </a:schemeClr>
                </a:solidFill>
              </a:rPr>
              <a:t>	</a:t>
            </a:r>
            <a:r>
              <a:rPr lang="en-US" sz="1700" dirty="0" smtClean="0"/>
              <a:t>OVA/Hardware </a:t>
            </a:r>
            <a:r>
              <a:rPr lang="en-US" sz="1700" dirty="0"/>
              <a:t>support for HTTP(S) </a:t>
            </a:r>
            <a:r>
              <a:rPr lang="en-US" sz="1700" dirty="0" smtClean="0"/>
              <a:t>Networking</a:t>
            </a:r>
          </a:p>
          <a:p>
            <a:pPr fontAlgn="auto">
              <a:spcBef>
                <a:spcPts val="400"/>
              </a:spcBef>
              <a:spcAft>
                <a:spcPts val="0"/>
              </a:spcAft>
              <a:buClr>
                <a:schemeClr val="accent3"/>
              </a:buClr>
              <a:buFont typeface="Wingdings" pitchFamily="2" charset="2"/>
              <a:buChar char="§"/>
              <a:defRPr/>
            </a:pPr>
            <a:r>
              <a:rPr lang="en-US" sz="1700" b="1" dirty="0" smtClean="0">
                <a:solidFill>
                  <a:schemeClr val="bg2">
                    <a:lumMod val="20000"/>
                    <a:lumOff val="80000"/>
                  </a:schemeClr>
                </a:solidFill>
              </a:rPr>
              <a:t>Network Design Guidelines</a:t>
            </a:r>
          </a:p>
          <a:p>
            <a:pPr marL="0" indent="0" fontAlgn="auto">
              <a:spcBef>
                <a:spcPts val="400"/>
              </a:spcBef>
              <a:spcAft>
                <a:spcPts val="0"/>
              </a:spcAft>
              <a:buClr>
                <a:schemeClr val="accent3"/>
              </a:buClr>
              <a:buNone/>
              <a:defRPr/>
            </a:pPr>
            <a:r>
              <a:rPr lang="en-US" sz="1700" dirty="0" smtClean="0">
                <a:solidFill>
                  <a:schemeClr val="bg2">
                    <a:lumMod val="20000"/>
                    <a:lumOff val="80000"/>
                  </a:schemeClr>
                </a:solidFill>
              </a:rPr>
              <a:t>	Network Design Parameters</a:t>
            </a:r>
            <a:endParaRPr lang="en-US" sz="1700" dirty="0">
              <a:solidFill>
                <a:schemeClr val="bg2">
                  <a:lumMod val="20000"/>
                  <a:lumOff val="80000"/>
                </a:schemeClr>
              </a:solidFill>
            </a:endParaRPr>
          </a:p>
          <a:p>
            <a:pPr marL="0" indent="0" fontAlgn="auto">
              <a:spcBef>
                <a:spcPts val="400"/>
              </a:spcBef>
              <a:spcAft>
                <a:spcPts val="0"/>
              </a:spcAft>
              <a:buClr>
                <a:schemeClr val="accent3"/>
              </a:buClr>
              <a:buNone/>
              <a:defRPr/>
            </a:pPr>
            <a:r>
              <a:rPr lang="en-US" sz="1700" dirty="0">
                <a:solidFill>
                  <a:schemeClr val="bg2">
                    <a:lumMod val="20000"/>
                    <a:lumOff val="80000"/>
                  </a:schemeClr>
                </a:solidFill>
              </a:rPr>
              <a:t>	</a:t>
            </a:r>
            <a:r>
              <a:rPr lang="en-US" sz="1700" dirty="0" smtClean="0">
                <a:solidFill>
                  <a:schemeClr val="bg2">
                    <a:lumMod val="20000"/>
                    <a:lumOff val="80000"/>
                  </a:schemeClr>
                </a:solidFill>
              </a:rPr>
              <a:t>Network </a:t>
            </a:r>
            <a:r>
              <a:rPr lang="en-US" sz="1700" dirty="0">
                <a:solidFill>
                  <a:schemeClr val="bg2">
                    <a:lumMod val="20000"/>
                    <a:lumOff val="80000"/>
                  </a:schemeClr>
                </a:solidFill>
              </a:rPr>
              <a:t>Design </a:t>
            </a:r>
            <a:r>
              <a:rPr lang="en-US" sz="1700" dirty="0" smtClean="0">
                <a:solidFill>
                  <a:schemeClr val="bg2">
                    <a:lumMod val="20000"/>
                    <a:lumOff val="80000"/>
                  </a:schemeClr>
                </a:solidFill>
              </a:rPr>
              <a:t>Guidelines</a:t>
            </a:r>
            <a:endParaRPr lang="en-US" sz="1700" dirty="0">
              <a:solidFill>
                <a:schemeClr val="bg2">
                  <a:lumMod val="20000"/>
                  <a:lumOff val="80000"/>
                </a:schemeClr>
              </a:solidFill>
            </a:endParaRPr>
          </a:p>
          <a:p>
            <a:pPr fontAlgn="auto">
              <a:spcBef>
                <a:spcPts val="400"/>
              </a:spcBef>
              <a:spcAft>
                <a:spcPts val="0"/>
              </a:spcAft>
              <a:buClr>
                <a:schemeClr val="accent3"/>
              </a:buClr>
              <a:defRPr/>
            </a:pPr>
            <a:r>
              <a:rPr sz="1700" b="1" dirty="0" smtClean="0">
                <a:solidFill>
                  <a:schemeClr val="bg2">
                    <a:lumMod val="20000"/>
                    <a:lumOff val="80000"/>
                  </a:schemeClr>
                </a:solidFill>
              </a:rPr>
              <a:t>Network Topology Examples</a:t>
            </a:r>
          </a:p>
          <a:p>
            <a:pPr marL="0" indent="0" fontAlgn="auto">
              <a:spcBef>
                <a:spcPts val="400"/>
              </a:spcBef>
              <a:spcAft>
                <a:spcPts val="0"/>
              </a:spcAft>
              <a:buClr>
                <a:schemeClr val="accent3"/>
              </a:buClr>
              <a:buNone/>
              <a:defRPr/>
            </a:pPr>
            <a:r>
              <a:rPr lang="en-US" sz="1700" dirty="0">
                <a:solidFill>
                  <a:schemeClr val="bg2">
                    <a:lumMod val="20000"/>
                    <a:lumOff val="80000"/>
                  </a:schemeClr>
                </a:solidFill>
              </a:rPr>
              <a:t>	</a:t>
            </a:r>
            <a:r>
              <a:rPr lang="en-US" sz="1700" dirty="0"/>
              <a:t>Topology example 1: Hubs connected to parent HUB </a:t>
            </a:r>
            <a:endParaRPr lang="en-US" sz="1700" dirty="0" smtClean="0"/>
          </a:p>
          <a:p>
            <a:pPr marL="0" indent="0" fontAlgn="auto">
              <a:spcBef>
                <a:spcPts val="400"/>
              </a:spcBef>
              <a:spcAft>
                <a:spcPts val="0"/>
              </a:spcAft>
              <a:buClr>
                <a:schemeClr val="accent3"/>
              </a:buClr>
              <a:buNone/>
              <a:defRPr/>
            </a:pPr>
            <a:r>
              <a:rPr lang="en-US" sz="1700" dirty="0">
                <a:solidFill>
                  <a:schemeClr val="bg2">
                    <a:lumMod val="20000"/>
                    <a:lumOff val="80000"/>
                  </a:schemeClr>
                </a:solidFill>
              </a:rPr>
              <a:t>	</a:t>
            </a:r>
            <a:r>
              <a:rPr lang="en-US" sz="1700" dirty="0"/>
              <a:t>Topology example 2: 25 </a:t>
            </a:r>
            <a:r>
              <a:rPr lang="en-US" sz="1700" dirty="0" smtClean="0"/>
              <a:t>nodes</a:t>
            </a:r>
          </a:p>
          <a:p>
            <a:pPr marL="0" indent="0" fontAlgn="auto">
              <a:spcBef>
                <a:spcPts val="400"/>
              </a:spcBef>
              <a:spcAft>
                <a:spcPts val="0"/>
              </a:spcAft>
              <a:buClr>
                <a:schemeClr val="accent3"/>
              </a:buClr>
              <a:buNone/>
              <a:defRPr/>
            </a:pPr>
            <a:r>
              <a:rPr lang="en-US" sz="1700" dirty="0" smtClean="0"/>
              <a:t>	Topology </a:t>
            </a:r>
            <a:r>
              <a:rPr lang="en-US" sz="1700" dirty="0"/>
              <a:t>example 2 extended: 25 nodes with VPIM</a:t>
            </a:r>
            <a:endParaRPr lang="en-US" sz="1700" dirty="0" smtClean="0"/>
          </a:p>
          <a:p>
            <a:pPr marL="0" indent="0" fontAlgn="auto">
              <a:spcBef>
                <a:spcPts val="400"/>
              </a:spcBef>
              <a:spcAft>
                <a:spcPts val="0"/>
              </a:spcAft>
              <a:buClr>
                <a:schemeClr val="accent3"/>
              </a:buClr>
              <a:buNone/>
              <a:defRPr/>
            </a:pPr>
            <a:r>
              <a:rPr lang="en-US" sz="1700" dirty="0"/>
              <a:t>	Supported directory size in HTTP(S) </a:t>
            </a:r>
            <a:r>
              <a:rPr lang="en-US" sz="1700" dirty="0" smtClean="0"/>
              <a:t>Networking</a:t>
            </a:r>
          </a:p>
          <a:p>
            <a:pPr marL="0" indent="0" fontAlgn="auto">
              <a:spcBef>
                <a:spcPts val="300"/>
              </a:spcBef>
              <a:spcAft>
                <a:spcPts val="0"/>
              </a:spcAft>
              <a:buClr>
                <a:schemeClr val="accent3"/>
              </a:buClr>
              <a:buNone/>
              <a:defRPr/>
            </a:pPr>
            <a:r>
              <a:rPr lang="en-US" sz="1800" dirty="0" smtClean="0">
                <a:solidFill>
                  <a:schemeClr val="bg2">
                    <a:lumMod val="20000"/>
                    <a:lumOff val="80000"/>
                  </a:schemeClr>
                </a:solidFill>
              </a:rPr>
              <a:t>		  	</a:t>
            </a:r>
            <a:endParaRPr dirty="0" smtClean="0">
              <a:solidFill>
                <a:schemeClr val="bg2">
                  <a:lumMod val="20000"/>
                  <a:lumOff val="80000"/>
                </a:schemeClr>
              </a:solidFill>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990600"/>
            <a:ext cx="8178800" cy="5632311"/>
          </a:xfrm>
          <a:prstGeom prst="rect">
            <a:avLst/>
          </a:prstGeom>
        </p:spPr>
        <p:txBody>
          <a:bodyPr>
            <a:spAutoFit/>
          </a:bodyPr>
          <a:lstStyle/>
          <a:p>
            <a:pPr marL="285750" indent="-285750">
              <a:buClr>
                <a:schemeClr val="tx2"/>
              </a:buClr>
              <a:defRPr/>
            </a:pPr>
            <a:endParaRPr lang="en-US" dirty="0">
              <a:solidFill>
                <a:schemeClr val="bg1"/>
              </a:solidFill>
            </a:endParaRPr>
          </a:p>
          <a:p>
            <a:pPr marL="285750" indent="-285750">
              <a:buClr>
                <a:schemeClr val="tx2"/>
              </a:buClr>
              <a:buFont typeface="Wingdings" pitchFamily="2" charset="2"/>
              <a:buChar char="§"/>
              <a:defRPr/>
            </a:pPr>
            <a:r>
              <a:rPr lang="en-US" dirty="0">
                <a:solidFill>
                  <a:schemeClr val="bg1"/>
                </a:solidFill>
              </a:rPr>
              <a:t>25 nodes supported in 10.0(1) release, </a:t>
            </a:r>
            <a:r>
              <a:rPr lang="en-US" dirty="0" smtClean="0">
                <a:solidFill>
                  <a:schemeClr val="bg1"/>
                </a:solidFill>
              </a:rPr>
              <a:t>more in future release</a:t>
            </a:r>
            <a:endParaRPr lang="en-US" dirty="0">
              <a:solidFill>
                <a:schemeClr val="bg1"/>
              </a:solidFill>
            </a:endParaRPr>
          </a:p>
          <a:p>
            <a:pPr marL="285750" indent="-285750">
              <a:buClr>
                <a:schemeClr val="tx2"/>
              </a:buClr>
              <a:buFont typeface="Wingdings" pitchFamily="2" charset="2"/>
              <a:buChar char="§"/>
              <a:defRPr/>
            </a:pPr>
            <a:endParaRPr lang="en-US" dirty="0">
              <a:solidFill>
                <a:schemeClr val="bg1"/>
              </a:solidFill>
            </a:endParaRPr>
          </a:p>
          <a:p>
            <a:pPr marL="285750" indent="-285750">
              <a:buClr>
                <a:schemeClr val="tx2"/>
              </a:buClr>
              <a:buFont typeface="Wingdings" pitchFamily="2" charset="2"/>
              <a:buChar char="§"/>
              <a:defRPr/>
            </a:pPr>
            <a:r>
              <a:rPr lang="en-US" dirty="0">
                <a:solidFill>
                  <a:schemeClr val="bg1"/>
                </a:solidFill>
              </a:rPr>
              <a:t>100K users supported in 10.0(1) release, </a:t>
            </a:r>
            <a:r>
              <a:rPr lang="en-US" dirty="0" smtClean="0">
                <a:solidFill>
                  <a:schemeClr val="bg1"/>
                </a:solidFill>
              </a:rPr>
              <a:t>more in future release</a:t>
            </a:r>
            <a:endParaRPr lang="en-US" dirty="0">
              <a:solidFill>
                <a:schemeClr val="bg1"/>
              </a:solidFill>
            </a:endParaRPr>
          </a:p>
          <a:p>
            <a:pPr marL="285750" indent="-285750">
              <a:buClr>
                <a:schemeClr val="tx2"/>
              </a:buClr>
              <a:buFont typeface="Wingdings" pitchFamily="2" charset="2"/>
              <a:buChar char="§"/>
              <a:defRPr/>
            </a:pPr>
            <a:endParaRPr lang="en-US" dirty="0">
              <a:solidFill>
                <a:schemeClr val="bg1"/>
              </a:solidFill>
            </a:endParaRPr>
          </a:p>
          <a:p>
            <a:pPr marL="285750" indent="-285750">
              <a:buClr>
                <a:schemeClr val="tx2"/>
              </a:buClr>
              <a:buFont typeface="Wingdings" pitchFamily="2" charset="2"/>
              <a:buChar char="§"/>
              <a:defRPr/>
            </a:pPr>
            <a:r>
              <a:rPr lang="en-US" dirty="0">
                <a:solidFill>
                  <a:schemeClr val="bg1"/>
                </a:solidFill>
              </a:rPr>
              <a:t>100 VPIM locations supported in 10.0(1) release.</a:t>
            </a:r>
          </a:p>
          <a:p>
            <a:pPr marL="285750" indent="-285750">
              <a:buClr>
                <a:schemeClr val="tx2"/>
              </a:buClr>
              <a:buFont typeface="Wingdings" pitchFamily="2" charset="2"/>
              <a:buChar char="§"/>
              <a:defRPr/>
            </a:pPr>
            <a:endParaRPr lang="en-US" dirty="0">
              <a:solidFill>
                <a:schemeClr val="bg1"/>
              </a:solidFill>
            </a:endParaRPr>
          </a:p>
          <a:p>
            <a:pPr marL="285750" indent="-285750">
              <a:buClr>
                <a:schemeClr val="tx2"/>
              </a:buClr>
              <a:buFont typeface="Wingdings" pitchFamily="2" charset="2"/>
              <a:buChar char="§"/>
              <a:defRPr/>
            </a:pPr>
            <a:r>
              <a:rPr lang="en-US" dirty="0">
                <a:solidFill>
                  <a:schemeClr val="bg1"/>
                </a:solidFill>
              </a:rPr>
              <a:t>150K VPIM contacts supported in 10.0(1) release</a:t>
            </a:r>
            <a:r>
              <a:rPr lang="en-US" dirty="0" smtClean="0">
                <a:solidFill>
                  <a:schemeClr val="bg1"/>
                </a:solidFill>
              </a:rPr>
              <a:t>.</a:t>
            </a:r>
          </a:p>
          <a:p>
            <a:pPr marL="285750" indent="-285750">
              <a:buClr>
                <a:schemeClr val="tx2"/>
              </a:buClr>
              <a:buFont typeface="Wingdings" pitchFamily="2" charset="2"/>
              <a:buChar char="§"/>
              <a:defRPr/>
            </a:pPr>
            <a:endParaRPr lang="en-US" dirty="0" smtClean="0">
              <a:solidFill>
                <a:schemeClr val="bg1"/>
              </a:solidFill>
            </a:endParaRPr>
          </a:p>
          <a:p>
            <a:pPr marL="285750" indent="-285750">
              <a:buClr>
                <a:schemeClr val="tx2"/>
              </a:buClr>
              <a:buFont typeface="Wingdings" pitchFamily="2" charset="2"/>
              <a:buChar char="§"/>
              <a:defRPr/>
            </a:pPr>
            <a:r>
              <a:rPr lang="en-US" dirty="0" smtClean="0">
                <a:solidFill>
                  <a:schemeClr val="bg1"/>
                </a:solidFill>
              </a:rPr>
              <a:t>2 level tree and </a:t>
            </a:r>
            <a:r>
              <a:rPr lang="en-US" dirty="0">
                <a:solidFill>
                  <a:schemeClr val="bg1"/>
                </a:solidFill>
              </a:rPr>
              <a:t>5 </a:t>
            </a:r>
            <a:r>
              <a:rPr lang="en-US" dirty="0" smtClean="0">
                <a:solidFill>
                  <a:schemeClr val="bg1"/>
                </a:solidFill>
              </a:rPr>
              <a:t>nodes </a:t>
            </a:r>
            <a:r>
              <a:rPr lang="en-US" dirty="0">
                <a:solidFill>
                  <a:schemeClr val="bg1"/>
                </a:solidFill>
              </a:rPr>
              <a:t>per hub maximum recommendations for the networking topology. </a:t>
            </a:r>
          </a:p>
          <a:p>
            <a:pPr marL="285750" indent="-285750">
              <a:buClr>
                <a:schemeClr val="tx2"/>
              </a:buClr>
              <a:buFont typeface="Wingdings" pitchFamily="2" charset="2"/>
              <a:buChar char="§"/>
              <a:defRPr/>
            </a:pPr>
            <a:endParaRPr lang="en-US" dirty="0">
              <a:solidFill>
                <a:schemeClr val="bg1"/>
              </a:solidFill>
            </a:endParaRPr>
          </a:p>
          <a:p>
            <a:pPr marL="285750" indent="-285750">
              <a:buClr>
                <a:schemeClr val="tx2"/>
              </a:buClr>
              <a:buFont typeface="Wingdings" pitchFamily="2" charset="2"/>
              <a:buChar char="§"/>
              <a:defRPr/>
            </a:pPr>
            <a:r>
              <a:rPr lang="en-US" dirty="0" smtClean="0">
                <a:solidFill>
                  <a:schemeClr val="bg1"/>
                </a:solidFill>
              </a:rPr>
              <a:t>Digital </a:t>
            </a:r>
            <a:r>
              <a:rPr lang="en-US" dirty="0">
                <a:solidFill>
                  <a:schemeClr val="bg1"/>
                </a:solidFill>
              </a:rPr>
              <a:t>networking can still be used on 10.0(1) but we </a:t>
            </a:r>
            <a:r>
              <a:rPr lang="en-US" u="sng" dirty="0">
                <a:solidFill>
                  <a:schemeClr val="bg1"/>
                </a:solidFill>
              </a:rPr>
              <a:t>cannot use Digital networking and HTTP(S) networking </a:t>
            </a:r>
            <a:r>
              <a:rPr lang="en-US" u="sng" dirty="0" smtClean="0">
                <a:solidFill>
                  <a:schemeClr val="bg1"/>
                </a:solidFill>
              </a:rPr>
              <a:t>simultaneously</a:t>
            </a:r>
            <a:r>
              <a:rPr lang="en-US" dirty="0" smtClean="0">
                <a:solidFill>
                  <a:schemeClr val="bg1"/>
                </a:solidFill>
              </a:rPr>
              <a:t>. Same holds true for Intersite networking.</a:t>
            </a:r>
            <a:endParaRPr lang="en-US" u="sng" dirty="0" smtClean="0">
              <a:solidFill>
                <a:schemeClr val="bg1"/>
              </a:solidFill>
            </a:endParaRPr>
          </a:p>
          <a:p>
            <a:pPr>
              <a:buClr>
                <a:schemeClr val="tx2"/>
              </a:buClr>
              <a:defRPr/>
            </a:pPr>
            <a:endParaRPr lang="en-US" dirty="0">
              <a:solidFill>
                <a:schemeClr val="bg1"/>
              </a:solidFill>
            </a:endParaRPr>
          </a:p>
          <a:p>
            <a:pPr>
              <a:defRPr/>
            </a:pPr>
            <a:endParaRPr lang="en-US" dirty="0">
              <a:solidFill>
                <a:schemeClr val="bg1"/>
              </a:solidFill>
            </a:endParaRPr>
          </a:p>
          <a:p>
            <a:pPr>
              <a:defRPr/>
            </a:pPr>
            <a:endParaRPr lang="en-US" dirty="0">
              <a:solidFill>
                <a:schemeClr val="bg1"/>
              </a:solidFill>
            </a:endParaRPr>
          </a:p>
          <a:p>
            <a:pPr>
              <a:defRPr/>
            </a:pPr>
            <a:endParaRPr lang="en-US" dirty="0">
              <a:solidFill>
                <a:schemeClr val="bg1"/>
              </a:solidFill>
            </a:endParaRPr>
          </a:p>
          <a:p>
            <a:pPr>
              <a:defRPr/>
            </a:pPr>
            <a:endParaRPr lang="en-US" dirty="0">
              <a:solidFill>
                <a:schemeClr val="bg1"/>
              </a:solidFill>
              <a:latin typeface="+mn-lt"/>
            </a:endParaRPr>
          </a:p>
        </p:txBody>
      </p:sp>
      <p:sp>
        <p:nvSpPr>
          <p:cNvPr id="9" name="Title 1"/>
          <p:cNvSpPr>
            <a:spLocks noGrp="1"/>
          </p:cNvSpPr>
          <p:nvPr>
            <p:ph type="title"/>
          </p:nvPr>
        </p:nvSpPr>
        <p:spPr>
          <a:xfrm>
            <a:off x="431042" y="149417"/>
            <a:ext cx="8229600" cy="609600"/>
          </a:xfrm>
        </p:spPr>
        <p:txBody>
          <a:bodyPr/>
          <a:lstStyle/>
          <a:p>
            <a:pPr>
              <a:defRPr/>
            </a:pPr>
            <a:r>
              <a:rPr sz="2800" dirty="0" smtClean="0"/>
              <a:t>Supported directory size in HTTP(S) Networking</a:t>
            </a: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295400"/>
            <a:ext cx="8112125" cy="2407042"/>
          </a:xfrm>
        </p:spPr>
        <p:txBody>
          <a:bodyPr>
            <a:normAutofit/>
          </a:bodyPr>
          <a:lstStyle/>
          <a:p>
            <a:pPr algn="ctr" fontAlgn="auto">
              <a:spcAft>
                <a:spcPts val="0"/>
              </a:spcAft>
              <a:defRPr/>
            </a:pPr>
            <a:r>
              <a:rPr dirty="0" smtClean="0"/>
              <a:t>Building blocks in</a:t>
            </a:r>
            <a:br>
              <a:rPr dirty="0" smtClean="0"/>
            </a:br>
            <a:r>
              <a:rPr dirty="0" smtClean="0"/>
              <a:t>HTTP(S) Networking </a:t>
            </a:r>
            <a:endParaRPr dirty="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154"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14" name="Title 3"/>
          <p:cNvSpPr txBox="1">
            <a:spLocks/>
          </p:cNvSpPr>
          <p:nvPr/>
        </p:nvSpPr>
        <p:spPr>
          <a:xfrm>
            <a:off x="228600" y="152400"/>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FeedReader</a:t>
            </a:r>
            <a:r>
              <a:rPr sz="2800" dirty="0"/>
              <a:t> </a:t>
            </a:r>
            <a:r>
              <a:rPr sz="2800" dirty="0" smtClean="0"/>
              <a:t>– Feeder Introduction</a:t>
            </a:r>
            <a:endParaRPr sz="2800" dirty="0"/>
          </a:p>
        </p:txBody>
      </p:sp>
      <p:pic>
        <p:nvPicPr>
          <p:cNvPr id="4915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75" y="3097213"/>
            <a:ext cx="5711825"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4" descr="C:\Users\nikkumar\Desktop\HTTPS_TOI\Http(s)_2_Nod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0400" y="1143000"/>
            <a:ext cx="4803775"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178"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14" name="Title 3"/>
          <p:cNvSpPr txBox="1">
            <a:spLocks/>
          </p:cNvSpPr>
          <p:nvPr/>
        </p:nvSpPr>
        <p:spPr>
          <a:xfrm>
            <a:off x="304800" y="152400"/>
            <a:ext cx="8112125" cy="5782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Feeder</a:t>
            </a:r>
            <a:endParaRPr sz="2800" dirty="0"/>
          </a:p>
        </p:txBody>
      </p:sp>
      <p:sp>
        <p:nvSpPr>
          <p:cNvPr id="2" name="Rectangle 1"/>
          <p:cNvSpPr/>
          <p:nvPr/>
        </p:nvSpPr>
        <p:spPr>
          <a:xfrm>
            <a:off x="304800" y="762000"/>
            <a:ext cx="8458200" cy="5632450"/>
          </a:xfrm>
          <a:prstGeom prst="rect">
            <a:avLst/>
          </a:prstGeom>
        </p:spPr>
        <p:txBody>
          <a:bodyPr>
            <a:spAutoFit/>
          </a:bodyPr>
          <a:lstStyle/>
          <a:p>
            <a:pPr>
              <a:defRPr/>
            </a:pPr>
            <a:r>
              <a:rPr lang="en-US" dirty="0">
                <a:solidFill>
                  <a:schemeClr val="bg1"/>
                </a:solidFill>
              </a:rPr>
              <a:t>At a high level, the Unity </a:t>
            </a:r>
            <a:r>
              <a:rPr lang="en-US" dirty="0" smtClean="0">
                <a:solidFill>
                  <a:schemeClr val="bg1"/>
                </a:solidFill>
              </a:rPr>
              <a:t>Connection </a:t>
            </a:r>
            <a:r>
              <a:rPr lang="en-US" dirty="0">
                <a:solidFill>
                  <a:schemeClr val="bg1"/>
                </a:solidFill>
              </a:rPr>
              <a:t>Feeder </a:t>
            </a:r>
            <a:r>
              <a:rPr lang="en-US" dirty="0" smtClean="0">
                <a:solidFill>
                  <a:schemeClr val="bg1"/>
                </a:solidFill>
              </a:rPr>
              <a:t>is </a:t>
            </a:r>
            <a:r>
              <a:rPr lang="en-US" dirty="0">
                <a:solidFill>
                  <a:schemeClr val="bg1"/>
                </a:solidFill>
              </a:rPr>
              <a:t>a collection of Java servlets that are deployed as a web archive </a:t>
            </a:r>
            <a:r>
              <a:rPr lang="en-US" dirty="0" smtClean="0">
                <a:solidFill>
                  <a:schemeClr val="bg1"/>
                </a:solidFill>
              </a:rPr>
              <a:t>within </a:t>
            </a:r>
            <a:r>
              <a:rPr lang="en-US" dirty="0">
                <a:solidFill>
                  <a:schemeClr val="bg1"/>
                </a:solidFill>
              </a:rPr>
              <a:t>a servlet container. The servlet container that is used on the VOS platform is </a:t>
            </a:r>
            <a:r>
              <a:rPr lang="en-US" dirty="0" smtClean="0">
                <a:solidFill>
                  <a:schemeClr val="bg1"/>
                </a:solidFill>
              </a:rPr>
              <a:t>Apache Tomcat/7.X </a:t>
            </a:r>
            <a:r>
              <a:rPr lang="en-US" dirty="0">
                <a:solidFill>
                  <a:schemeClr val="bg1"/>
                </a:solidFill>
              </a:rPr>
              <a:t>Servlets will be deployed on both primary and secondary node. </a:t>
            </a:r>
          </a:p>
          <a:p>
            <a:pPr>
              <a:defRPr/>
            </a:pPr>
            <a:endParaRPr lang="en-US" dirty="0">
              <a:solidFill>
                <a:schemeClr val="bg1"/>
              </a:solidFill>
            </a:endParaRPr>
          </a:p>
          <a:p>
            <a:pPr>
              <a:defRPr/>
            </a:pPr>
            <a:r>
              <a:rPr lang="en-US" dirty="0">
                <a:solidFill>
                  <a:schemeClr val="bg1"/>
                </a:solidFill>
              </a:rPr>
              <a:t>Following four servlets make up the entirety of the </a:t>
            </a:r>
            <a:r>
              <a:rPr lang="en-US" dirty="0" smtClean="0">
                <a:solidFill>
                  <a:schemeClr val="bg1"/>
                </a:solidFill>
              </a:rPr>
              <a:t>Feeder :</a:t>
            </a:r>
            <a:endParaRPr lang="en-US" dirty="0">
              <a:solidFill>
                <a:schemeClr val="bg1"/>
              </a:solidFill>
            </a:endParaRPr>
          </a:p>
          <a:p>
            <a:pPr>
              <a:defRPr/>
            </a:pPr>
            <a:endParaRPr lang="en-US" dirty="0">
              <a:solidFill>
                <a:schemeClr val="bg1"/>
              </a:solidFill>
            </a:endParaRPr>
          </a:p>
          <a:p>
            <a:pPr marL="285750" indent="-285750">
              <a:buClr>
                <a:schemeClr val="tx2"/>
              </a:buClr>
              <a:buFont typeface="Wingdings" pitchFamily="2" charset="2"/>
              <a:buChar char="§"/>
              <a:defRPr/>
            </a:pPr>
            <a:r>
              <a:rPr lang="en-US" b="1" dirty="0">
                <a:solidFill>
                  <a:schemeClr val="bg1"/>
                </a:solidFill>
              </a:rPr>
              <a:t>InfoServlet</a:t>
            </a:r>
            <a:r>
              <a:rPr lang="en-US" dirty="0">
                <a:solidFill>
                  <a:schemeClr val="bg1"/>
                </a:solidFill>
              </a:rPr>
              <a:t>, accepts GET HTTP(S) requests [/feeder/info] - Responds with an XML document that contains information of the locations and object counts.</a:t>
            </a:r>
          </a:p>
          <a:p>
            <a:pPr marL="285750" indent="-285750">
              <a:buClr>
                <a:schemeClr val="tx2"/>
              </a:buClr>
              <a:defRPr/>
            </a:pPr>
            <a:endParaRPr lang="en-US" dirty="0">
              <a:solidFill>
                <a:schemeClr val="bg1"/>
              </a:solidFill>
            </a:endParaRPr>
          </a:p>
          <a:p>
            <a:pPr marL="285750" indent="-285750">
              <a:buClr>
                <a:schemeClr val="tx2"/>
              </a:buClr>
              <a:buFont typeface="Wingdings" pitchFamily="2" charset="2"/>
              <a:buChar char="§"/>
              <a:defRPr/>
            </a:pPr>
            <a:r>
              <a:rPr lang="en-US" b="1" dirty="0">
                <a:solidFill>
                  <a:schemeClr val="bg1"/>
                </a:solidFill>
              </a:rPr>
              <a:t>InitiateServlet</a:t>
            </a:r>
            <a:r>
              <a:rPr lang="en-US" dirty="0">
                <a:solidFill>
                  <a:schemeClr val="bg1"/>
                </a:solidFill>
              </a:rPr>
              <a:t>, accepts POST HTTP(S) requests[/feeder/initiate] -  Provides a mechanism for a location to </a:t>
            </a:r>
            <a:r>
              <a:rPr lang="en-US" dirty="0" smtClean="0">
                <a:solidFill>
                  <a:schemeClr val="bg1"/>
                </a:solidFill>
              </a:rPr>
              <a:t>auto-link </a:t>
            </a:r>
            <a:r>
              <a:rPr lang="en-US" dirty="0">
                <a:solidFill>
                  <a:schemeClr val="bg1"/>
                </a:solidFill>
              </a:rPr>
              <a:t>with any other location through administrative page</a:t>
            </a:r>
          </a:p>
          <a:p>
            <a:pPr marL="285750" indent="-285750">
              <a:buClr>
                <a:schemeClr val="tx2"/>
              </a:buClr>
              <a:buFont typeface="Wingdings" pitchFamily="2" charset="2"/>
              <a:buChar char="§"/>
              <a:defRPr/>
            </a:pPr>
            <a:endParaRPr lang="en-US" dirty="0">
              <a:solidFill>
                <a:schemeClr val="bg1"/>
              </a:solidFill>
            </a:endParaRPr>
          </a:p>
          <a:p>
            <a:pPr marL="285750" indent="-285750">
              <a:buClr>
                <a:schemeClr val="tx2"/>
              </a:buClr>
              <a:buFont typeface="Wingdings" pitchFamily="2" charset="2"/>
              <a:buChar char="§"/>
              <a:defRPr/>
            </a:pPr>
            <a:r>
              <a:rPr lang="en-US" b="1" dirty="0">
                <a:solidFill>
                  <a:schemeClr val="bg1"/>
                </a:solidFill>
              </a:rPr>
              <a:t>ObjectsServlet</a:t>
            </a:r>
            <a:r>
              <a:rPr lang="en-US" dirty="0">
                <a:solidFill>
                  <a:schemeClr val="bg1"/>
                </a:solidFill>
              </a:rPr>
              <a:t>, accepts GET HTTP(S) requests [/feeder/objects] - Provide a detailed feed of the object changes to the FeedReader as per request.</a:t>
            </a:r>
          </a:p>
          <a:p>
            <a:pPr marL="285750" indent="-285750">
              <a:buClr>
                <a:schemeClr val="tx2"/>
              </a:buClr>
              <a:buFont typeface="Wingdings" pitchFamily="2" charset="2"/>
              <a:buChar char="§"/>
              <a:defRPr/>
            </a:pPr>
            <a:endParaRPr lang="en-US" dirty="0">
              <a:solidFill>
                <a:schemeClr val="bg1"/>
              </a:solidFill>
            </a:endParaRPr>
          </a:p>
          <a:p>
            <a:pPr marL="285750" indent="-285750">
              <a:buClr>
                <a:schemeClr val="tx2"/>
              </a:buClr>
              <a:buFont typeface="Wingdings" pitchFamily="2" charset="2"/>
              <a:buChar char="§"/>
              <a:defRPr/>
            </a:pPr>
            <a:r>
              <a:rPr lang="en-US" b="1" dirty="0">
                <a:solidFill>
                  <a:schemeClr val="bg1"/>
                </a:solidFill>
              </a:rPr>
              <a:t>ObjectServlet</a:t>
            </a:r>
            <a:r>
              <a:rPr lang="en-US" dirty="0">
                <a:solidFill>
                  <a:schemeClr val="bg1"/>
                </a:solidFill>
              </a:rPr>
              <a:t>, accepts GET HTTP(S) requests [/feeder/object] - Provide a feed of the specific attribute value for a specific object to the FeedReader as per request.</a:t>
            </a: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02"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14" name="Title 3"/>
          <p:cNvSpPr txBox="1">
            <a:spLocks/>
          </p:cNvSpPr>
          <p:nvPr/>
        </p:nvSpPr>
        <p:spPr>
          <a:xfrm>
            <a:off x="304800" y="152400"/>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FeedReader</a:t>
            </a:r>
            <a:endParaRPr sz="2800" dirty="0"/>
          </a:p>
        </p:txBody>
      </p:sp>
      <p:sp>
        <p:nvSpPr>
          <p:cNvPr id="2" name="Rectangle 1"/>
          <p:cNvSpPr/>
          <p:nvPr/>
        </p:nvSpPr>
        <p:spPr>
          <a:xfrm>
            <a:off x="304800" y="990600"/>
            <a:ext cx="8112125" cy="4800600"/>
          </a:xfrm>
          <a:prstGeom prst="rect">
            <a:avLst/>
          </a:prstGeom>
        </p:spPr>
        <p:txBody>
          <a:bodyPr>
            <a:spAutoFit/>
          </a:bodyPr>
          <a:lstStyle/>
          <a:p>
            <a:pPr marL="285750" indent="-285750">
              <a:buClr>
                <a:schemeClr val="tx2"/>
              </a:buClr>
              <a:buFont typeface="Wingdings" pitchFamily="2" charset="2"/>
              <a:buChar char="§"/>
              <a:defRPr/>
            </a:pPr>
            <a:r>
              <a:rPr lang="en-US" dirty="0">
                <a:solidFill>
                  <a:schemeClr val="bg1"/>
                </a:solidFill>
              </a:rPr>
              <a:t>The Unity </a:t>
            </a:r>
            <a:r>
              <a:rPr lang="en-US" dirty="0" smtClean="0">
                <a:solidFill>
                  <a:schemeClr val="bg1"/>
                </a:solidFill>
              </a:rPr>
              <a:t>Connection </a:t>
            </a:r>
            <a:r>
              <a:rPr lang="en-US" dirty="0">
                <a:solidFill>
                  <a:schemeClr val="bg1"/>
                </a:solidFill>
              </a:rPr>
              <a:t>FeedReader is a SysAgent task that requests object changes from a remote node Feeder.</a:t>
            </a:r>
          </a:p>
          <a:p>
            <a:pPr marL="285750" indent="-285750">
              <a:buClr>
                <a:schemeClr val="tx2"/>
              </a:buClr>
              <a:buFont typeface="Wingdings" pitchFamily="2" charset="2"/>
              <a:buChar char="§"/>
              <a:defRPr/>
            </a:pPr>
            <a:endParaRPr lang="en-US" dirty="0">
              <a:solidFill>
                <a:schemeClr val="bg1"/>
              </a:solidFill>
            </a:endParaRPr>
          </a:p>
          <a:p>
            <a:pPr marL="285750" indent="-285750">
              <a:buClr>
                <a:schemeClr val="tx2"/>
              </a:buClr>
              <a:buFont typeface="Wingdings" pitchFamily="2" charset="2"/>
              <a:buChar char="§"/>
              <a:defRPr/>
            </a:pPr>
            <a:r>
              <a:rPr lang="en-US" dirty="0">
                <a:solidFill>
                  <a:schemeClr val="bg1"/>
                </a:solidFill>
              </a:rPr>
              <a:t>It also processes the feed received from the corresponding Feeder component and updates the database with directory data.</a:t>
            </a:r>
          </a:p>
          <a:p>
            <a:pPr marL="285750" indent="-285750">
              <a:buClr>
                <a:schemeClr val="tx2"/>
              </a:buClr>
              <a:buFont typeface="Wingdings" pitchFamily="2" charset="2"/>
              <a:buChar char="§"/>
              <a:defRPr/>
            </a:pPr>
            <a:endParaRPr lang="en-US" dirty="0">
              <a:solidFill>
                <a:schemeClr val="bg1"/>
              </a:solidFill>
            </a:endParaRPr>
          </a:p>
          <a:p>
            <a:pPr marL="285750" indent="-285750">
              <a:buClr>
                <a:schemeClr val="tx2"/>
              </a:buClr>
              <a:buFont typeface="Wingdings" pitchFamily="2" charset="2"/>
              <a:buChar char="§"/>
              <a:defRPr/>
            </a:pPr>
            <a:r>
              <a:rPr lang="en-US" dirty="0">
                <a:solidFill>
                  <a:schemeClr val="bg1"/>
                </a:solidFill>
              </a:rPr>
              <a:t>Number of FeedReader instances running on a node of the network is equal to the number of nodes directly connected with that node. But on a particular node there is always one Feeder instance which responds to all the FeedReader requests.</a:t>
            </a:r>
          </a:p>
          <a:p>
            <a:pPr marL="285750" indent="-285750">
              <a:buClr>
                <a:schemeClr val="tx2"/>
              </a:buClr>
              <a:buFont typeface="Wingdings" pitchFamily="2" charset="2"/>
              <a:buChar char="§"/>
              <a:defRPr/>
            </a:pPr>
            <a:endParaRPr lang="en-US" dirty="0">
              <a:solidFill>
                <a:schemeClr val="bg1"/>
              </a:solidFill>
            </a:endParaRPr>
          </a:p>
          <a:p>
            <a:pPr marL="342900" indent="-342900">
              <a:buClr>
                <a:schemeClr val="tx2"/>
              </a:buClr>
              <a:buFont typeface="Wingdings" pitchFamily="2" charset="2"/>
              <a:buChar char="§"/>
              <a:defRPr/>
            </a:pPr>
            <a:r>
              <a:rPr lang="en-US" dirty="0">
                <a:solidFill>
                  <a:schemeClr val="bg1"/>
                </a:solidFill>
              </a:rPr>
              <a:t>FeedReader is further broken up into 2 tasks:</a:t>
            </a:r>
          </a:p>
          <a:p>
            <a:pPr marL="342900" indent="-342900">
              <a:buClr>
                <a:schemeClr val="tx2"/>
              </a:buClr>
              <a:defRPr/>
            </a:pPr>
            <a:endParaRPr lang="en-US" dirty="0">
              <a:solidFill>
                <a:schemeClr val="bg1"/>
              </a:solidFill>
            </a:endParaRPr>
          </a:p>
          <a:p>
            <a:pPr marL="800100" lvl="1" indent="-342900">
              <a:buClr>
                <a:schemeClr val="tx2"/>
              </a:buClr>
              <a:buFont typeface="Arial" pitchFamily="34" charset="0"/>
              <a:buChar char="•"/>
              <a:defRPr/>
            </a:pPr>
            <a:r>
              <a:rPr lang="en-US" dirty="0">
                <a:solidFill>
                  <a:schemeClr val="bg1"/>
                </a:solidFill>
              </a:rPr>
              <a:t>Directory Synchronizer – This task fetches the location and data objects (user, contacts, DL etc ) from the remote node.</a:t>
            </a:r>
          </a:p>
          <a:p>
            <a:pPr marL="800100" lvl="1" indent="-342900">
              <a:buClr>
                <a:schemeClr val="tx2"/>
              </a:buClr>
              <a:buFont typeface="Arial" pitchFamily="34" charset="0"/>
              <a:buChar char="•"/>
              <a:defRPr/>
            </a:pPr>
            <a:r>
              <a:rPr lang="en-US" dirty="0" smtClean="0">
                <a:solidFill>
                  <a:schemeClr val="bg1"/>
                </a:solidFill>
              </a:rPr>
              <a:t>Voicename </a:t>
            </a:r>
            <a:r>
              <a:rPr lang="en-US" dirty="0">
                <a:solidFill>
                  <a:schemeClr val="bg1"/>
                </a:solidFill>
              </a:rPr>
              <a:t>Synchronizer – This task fetches the </a:t>
            </a:r>
            <a:r>
              <a:rPr lang="en-US" dirty="0" smtClean="0">
                <a:solidFill>
                  <a:schemeClr val="bg1"/>
                </a:solidFill>
              </a:rPr>
              <a:t>Voicenames </a:t>
            </a:r>
            <a:r>
              <a:rPr lang="en-US" dirty="0">
                <a:solidFill>
                  <a:schemeClr val="bg1"/>
                </a:solidFill>
              </a:rPr>
              <a:t>of the data objects if configured.</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738188"/>
            <a:ext cx="8763000" cy="4986337"/>
          </a:xfrm>
          <a:prstGeom prst="rect">
            <a:avLst/>
          </a:prstGeom>
        </p:spPr>
        <p:txBody>
          <a:bodyPr wrap="square">
            <a:spAutoFit/>
          </a:bodyPr>
          <a:lstStyle/>
          <a:p>
            <a:pPr marL="285750" indent="-285750">
              <a:buClr>
                <a:schemeClr val="tx2"/>
              </a:buClr>
              <a:defRPr/>
            </a:pPr>
            <a:endParaRPr lang="en-US" dirty="0">
              <a:solidFill>
                <a:schemeClr val="bg1"/>
              </a:solidFill>
              <a:latin typeface="+mn-lt"/>
            </a:endParaRPr>
          </a:p>
          <a:p>
            <a:pPr marL="285750" indent="-285750">
              <a:buClr>
                <a:schemeClr val="tx2"/>
              </a:buClr>
              <a:defRPr/>
            </a:pPr>
            <a:r>
              <a:rPr lang="en-US" sz="2400" b="1" dirty="0">
                <a:solidFill>
                  <a:schemeClr val="bg1"/>
                </a:solidFill>
              </a:rPr>
              <a:t>Tbl_LocalNetwork</a:t>
            </a:r>
          </a:p>
          <a:p>
            <a:pPr marL="285750" indent="-285750">
              <a:buClr>
                <a:schemeClr val="tx2"/>
              </a:buClr>
              <a:defRPr/>
            </a:pPr>
            <a:endParaRPr lang="en-US" sz="2400" b="1" dirty="0">
              <a:solidFill>
                <a:schemeClr val="bg1"/>
              </a:solidFill>
            </a:endParaRPr>
          </a:p>
          <a:p>
            <a:pPr marL="285750" indent="-285750">
              <a:buClr>
                <a:schemeClr val="tx2"/>
              </a:buClr>
              <a:defRPr/>
            </a:pPr>
            <a:r>
              <a:rPr lang="en-US" dirty="0">
                <a:solidFill>
                  <a:schemeClr val="bg1"/>
                </a:solidFill>
              </a:rPr>
              <a:t>    This table is used to track information necessary for synchronizing directory information within directly connected locations. Any node in the network has entries for all the directly connected nodes with that node.</a:t>
            </a:r>
          </a:p>
          <a:p>
            <a:pPr marL="285750" indent="-285750">
              <a:buClr>
                <a:schemeClr val="tx2"/>
              </a:buClr>
              <a:defRPr/>
            </a:pPr>
            <a:endParaRPr lang="en-US" dirty="0">
              <a:solidFill>
                <a:schemeClr val="bg1"/>
              </a:solidFill>
            </a:endParaRPr>
          </a:p>
          <a:p>
            <a:pPr marL="285750" indent="-285750">
              <a:buClr>
                <a:schemeClr val="tx2"/>
              </a:buClr>
              <a:defRPr/>
            </a:pPr>
            <a:r>
              <a:rPr lang="en-US" dirty="0">
                <a:solidFill>
                  <a:schemeClr val="bg1"/>
                </a:solidFill>
              </a:rPr>
              <a:t>     </a:t>
            </a:r>
            <a:r>
              <a:rPr lang="en-US" b="1" dirty="0">
                <a:solidFill>
                  <a:schemeClr val="bg1"/>
                </a:solidFill>
              </a:rPr>
              <a:t>Important Columns:</a:t>
            </a:r>
          </a:p>
          <a:p>
            <a:pPr marL="285750" indent="-285750">
              <a:buClr>
                <a:schemeClr val="tx2"/>
              </a:buClr>
              <a:defRPr/>
            </a:pPr>
            <a:endParaRPr lang="en-US" dirty="0">
              <a:solidFill>
                <a:schemeClr val="bg1"/>
              </a:solidFill>
            </a:endParaRPr>
          </a:p>
          <a:p>
            <a:pPr marL="285750" indent="-285750">
              <a:buClr>
                <a:schemeClr val="tx2"/>
              </a:buClr>
              <a:buFont typeface="Wingdings" pitchFamily="2" charset="2"/>
              <a:buChar char="§"/>
              <a:defRPr/>
            </a:pPr>
            <a:r>
              <a:rPr lang="en-US" dirty="0">
                <a:solidFill>
                  <a:schemeClr val="bg1"/>
                </a:solidFill>
              </a:rPr>
              <a:t>ObjectId:		The object id of a local </a:t>
            </a:r>
            <a:r>
              <a:rPr lang="en-US" dirty="0" smtClean="0">
                <a:solidFill>
                  <a:schemeClr val="bg1"/>
                </a:solidFill>
              </a:rPr>
              <a:t>network entry.</a:t>
            </a:r>
            <a:endParaRPr lang="en-US" dirty="0">
              <a:solidFill>
                <a:schemeClr val="bg1"/>
              </a:solidFill>
            </a:endParaRPr>
          </a:p>
          <a:p>
            <a:pPr marL="285750" indent="-285750">
              <a:buClr>
                <a:schemeClr val="tx2"/>
              </a:buClr>
              <a:buFont typeface="Wingdings" pitchFamily="2" charset="2"/>
              <a:buChar char="§"/>
              <a:defRPr/>
            </a:pPr>
            <a:r>
              <a:rPr lang="en-US" dirty="0">
                <a:solidFill>
                  <a:schemeClr val="bg1"/>
                </a:solidFill>
              </a:rPr>
              <a:t>Deleted:		Local Network is marked for deletion or not.</a:t>
            </a:r>
          </a:p>
          <a:p>
            <a:pPr marL="285750" indent="-285750">
              <a:buClr>
                <a:schemeClr val="tx2"/>
              </a:buClr>
              <a:buFont typeface="Wingdings" pitchFamily="2" charset="2"/>
              <a:buChar char="§"/>
              <a:defRPr/>
            </a:pPr>
            <a:r>
              <a:rPr lang="en-US" dirty="0">
                <a:solidFill>
                  <a:schemeClr val="bg1"/>
                </a:solidFill>
              </a:rPr>
              <a:t>Basefeedurl:		URL used by FeedReader to fetch the Directory data.</a:t>
            </a:r>
          </a:p>
          <a:p>
            <a:pPr marL="285750" indent="-285750">
              <a:buClr>
                <a:schemeClr val="tx2"/>
              </a:buClr>
              <a:buFont typeface="Wingdings" pitchFamily="2" charset="2"/>
              <a:buChar char="§"/>
              <a:defRPr/>
            </a:pPr>
            <a:r>
              <a:rPr lang="en-US" dirty="0">
                <a:solidFill>
                  <a:schemeClr val="bg1"/>
                </a:solidFill>
              </a:rPr>
              <a:t>Displayname:		Display name of the local network.</a:t>
            </a:r>
          </a:p>
          <a:p>
            <a:pPr marL="285750" indent="-285750">
              <a:buClr>
                <a:schemeClr val="tx2"/>
              </a:buClr>
              <a:buFont typeface="Wingdings" pitchFamily="2" charset="2"/>
              <a:buChar char="§"/>
              <a:defRPr/>
            </a:pPr>
            <a:r>
              <a:rPr lang="en-US" dirty="0">
                <a:solidFill>
                  <a:schemeClr val="bg1"/>
                </a:solidFill>
              </a:rPr>
              <a:t>Lastusn:		Last USN Synced.</a:t>
            </a:r>
          </a:p>
          <a:p>
            <a:pPr marL="285750" indent="-285750">
              <a:buClr>
                <a:schemeClr val="tx2"/>
              </a:buClr>
              <a:buFont typeface="Wingdings" pitchFamily="2" charset="2"/>
              <a:buChar char="§"/>
              <a:defRPr/>
            </a:pPr>
            <a:r>
              <a:rPr lang="en-US" dirty="0">
                <a:solidFill>
                  <a:schemeClr val="bg1"/>
                </a:solidFill>
              </a:rPr>
              <a:t>Status:		Indicates the status of directory synchronization 				</a:t>
            </a:r>
            <a:r>
              <a:rPr lang="en-US" dirty="0" smtClean="0">
                <a:solidFill>
                  <a:schemeClr val="bg1"/>
                </a:solidFill>
              </a:rPr>
              <a:t>(Idle </a:t>
            </a:r>
            <a:r>
              <a:rPr lang="en-US" dirty="0">
                <a:solidFill>
                  <a:schemeClr val="bg1"/>
                </a:solidFill>
              </a:rPr>
              <a:t>or Syncing)</a:t>
            </a:r>
          </a:p>
          <a:p>
            <a:pPr>
              <a:defRPr/>
            </a:pPr>
            <a:endParaRPr lang="en-US" i="1" dirty="0">
              <a:solidFill>
                <a:schemeClr val="bg1"/>
              </a:solidFill>
              <a:latin typeface="+mn-lt"/>
            </a:endParaRPr>
          </a:p>
        </p:txBody>
      </p:sp>
      <p:sp>
        <p:nvSpPr>
          <p:cNvPr id="4" name="Title 1"/>
          <p:cNvSpPr>
            <a:spLocks noGrp="1"/>
          </p:cNvSpPr>
          <p:nvPr>
            <p:ph type="title"/>
          </p:nvPr>
        </p:nvSpPr>
        <p:spPr>
          <a:xfrm>
            <a:off x="304800" y="76200"/>
            <a:ext cx="8382000" cy="762000"/>
          </a:xfrm>
        </p:spPr>
        <p:txBody>
          <a:bodyPr/>
          <a:lstStyle/>
          <a:p>
            <a:pPr>
              <a:defRPr/>
            </a:pPr>
            <a:r>
              <a:rPr sz="2800" dirty="0" smtClean="0"/>
              <a:t>Internal database overview</a:t>
            </a: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814388"/>
            <a:ext cx="8610600" cy="3878262"/>
          </a:xfrm>
          <a:prstGeom prst="rect">
            <a:avLst/>
          </a:prstGeom>
        </p:spPr>
        <p:txBody>
          <a:bodyPr>
            <a:spAutoFit/>
          </a:bodyPr>
          <a:lstStyle/>
          <a:p>
            <a:pPr marL="285750" indent="-285750">
              <a:buClr>
                <a:schemeClr val="tx2"/>
              </a:buClr>
              <a:buFont typeface="Wingdings" pitchFamily="2" charset="2"/>
              <a:buChar char="§"/>
              <a:defRPr/>
            </a:pPr>
            <a:endParaRPr lang="en-US" dirty="0">
              <a:solidFill>
                <a:schemeClr val="bg1"/>
              </a:solidFill>
            </a:endParaRPr>
          </a:p>
          <a:p>
            <a:pPr marL="285750" indent="-285750">
              <a:buClr>
                <a:schemeClr val="tx2"/>
              </a:buClr>
              <a:defRPr/>
            </a:pPr>
            <a:r>
              <a:rPr lang="en-US" sz="2400" b="1" dirty="0">
                <a:solidFill>
                  <a:schemeClr val="bg1"/>
                </a:solidFill>
              </a:rPr>
              <a:t>Tbl_NetworkTopology</a:t>
            </a:r>
          </a:p>
          <a:p>
            <a:pPr marL="285750" indent="-285750">
              <a:buClr>
                <a:schemeClr val="tx2"/>
              </a:buClr>
              <a:defRPr/>
            </a:pPr>
            <a:endParaRPr lang="en-US" sz="2400" b="1" dirty="0">
              <a:solidFill>
                <a:schemeClr val="bg1"/>
              </a:solidFill>
            </a:endParaRPr>
          </a:p>
          <a:p>
            <a:pPr marL="285750" indent="-285750">
              <a:buClr>
                <a:schemeClr val="tx2"/>
              </a:buClr>
              <a:defRPr/>
            </a:pPr>
            <a:r>
              <a:rPr lang="en-US" dirty="0">
                <a:solidFill>
                  <a:schemeClr val="bg1"/>
                </a:solidFill>
              </a:rPr>
              <a:t>    This table has information to define the topology of the network. Any node in the network has entries for self as well as all the other nodes in the network.</a:t>
            </a:r>
          </a:p>
          <a:p>
            <a:pPr marL="285750" indent="-285750">
              <a:buClr>
                <a:schemeClr val="tx2"/>
              </a:buClr>
              <a:defRPr/>
            </a:pPr>
            <a:endParaRPr lang="en-US" dirty="0">
              <a:solidFill>
                <a:schemeClr val="bg1"/>
              </a:solidFill>
            </a:endParaRPr>
          </a:p>
          <a:p>
            <a:pPr marL="285750" indent="-285750">
              <a:buClr>
                <a:schemeClr val="tx2"/>
              </a:buClr>
              <a:buFont typeface="Wingdings" pitchFamily="2" charset="2"/>
              <a:buChar char="§"/>
              <a:defRPr/>
            </a:pPr>
            <a:r>
              <a:rPr lang="en-US" dirty="0">
                <a:solidFill>
                  <a:schemeClr val="bg1"/>
                </a:solidFill>
                <a:latin typeface="+mn-lt"/>
              </a:rPr>
              <a:t>ObjectId:			The object id of a location in the network.</a:t>
            </a:r>
          </a:p>
          <a:p>
            <a:pPr marL="285750" indent="-285750">
              <a:buClr>
                <a:schemeClr val="tx2"/>
              </a:buClr>
              <a:buFont typeface="Wingdings" pitchFamily="2" charset="2"/>
              <a:buChar char="§"/>
              <a:defRPr/>
            </a:pPr>
            <a:r>
              <a:rPr lang="en-US" dirty="0">
                <a:solidFill>
                  <a:schemeClr val="bg1"/>
                </a:solidFill>
                <a:latin typeface="+mn-lt"/>
              </a:rPr>
              <a:t>Deleted:			Location is marked for deletion or not.</a:t>
            </a:r>
          </a:p>
          <a:p>
            <a:pPr marL="285750" indent="-285750">
              <a:buClr>
                <a:schemeClr val="tx2"/>
              </a:buClr>
              <a:buFont typeface="Wingdings" pitchFamily="2" charset="2"/>
              <a:buChar char="§"/>
              <a:defRPr/>
            </a:pPr>
            <a:r>
              <a:rPr lang="en-US" dirty="0">
                <a:solidFill>
                  <a:schemeClr val="bg1"/>
                </a:solidFill>
                <a:latin typeface="+mn-lt"/>
              </a:rPr>
              <a:t>MediatorLocationObjectId:	Location object id of the mediator location</a:t>
            </a:r>
          </a:p>
          <a:p>
            <a:pPr marL="285750" indent="-285750">
              <a:buClr>
                <a:schemeClr val="tx2"/>
              </a:buClr>
              <a:buFont typeface="Wingdings" pitchFamily="2" charset="2"/>
              <a:buChar char="§"/>
              <a:defRPr/>
            </a:pPr>
            <a:r>
              <a:rPr lang="en-US" dirty="0">
                <a:solidFill>
                  <a:schemeClr val="bg1"/>
                </a:solidFill>
                <a:latin typeface="+mn-lt"/>
              </a:rPr>
              <a:t>NeighbourLocationObjectId	Location object id of the neighbor location.</a:t>
            </a:r>
          </a:p>
          <a:p>
            <a:pPr marL="285750" indent="-285750">
              <a:buClr>
                <a:schemeClr val="tx2"/>
              </a:buClr>
              <a:buFont typeface="Wingdings" pitchFamily="2" charset="2"/>
              <a:buChar char="§"/>
              <a:defRPr/>
            </a:pPr>
            <a:endParaRPr lang="en-US" dirty="0">
              <a:solidFill>
                <a:schemeClr val="bg1"/>
              </a:solidFill>
              <a:latin typeface="+mn-lt"/>
            </a:endParaRPr>
          </a:p>
          <a:p>
            <a:pPr marL="285750" indent="-285750">
              <a:buClr>
                <a:schemeClr val="tx2"/>
              </a:buClr>
              <a:buFont typeface="Wingdings" pitchFamily="2" charset="2"/>
              <a:buChar char="§"/>
              <a:defRPr/>
            </a:pPr>
            <a:endParaRPr lang="en-US" dirty="0">
              <a:solidFill>
                <a:schemeClr val="bg1"/>
              </a:solidFill>
              <a:latin typeface="+mn-lt"/>
            </a:endParaRPr>
          </a:p>
          <a:p>
            <a:pPr>
              <a:defRPr/>
            </a:pPr>
            <a:endParaRPr lang="en-US" i="1" dirty="0">
              <a:solidFill>
                <a:schemeClr val="bg1"/>
              </a:solidFill>
              <a:latin typeface="+mn-lt"/>
            </a:endParaRPr>
          </a:p>
        </p:txBody>
      </p:sp>
      <p:sp>
        <p:nvSpPr>
          <p:cNvPr id="4" name="Title 1"/>
          <p:cNvSpPr>
            <a:spLocks noGrp="1"/>
          </p:cNvSpPr>
          <p:nvPr>
            <p:ph type="title"/>
          </p:nvPr>
        </p:nvSpPr>
        <p:spPr>
          <a:xfrm>
            <a:off x="228600" y="76200"/>
            <a:ext cx="8915400" cy="762000"/>
          </a:xfrm>
        </p:spPr>
        <p:txBody>
          <a:bodyPr/>
          <a:lstStyle/>
          <a:p>
            <a:pPr>
              <a:defRPr/>
            </a:pPr>
            <a:r>
              <a:rPr lang="en-US" sz="2800" dirty="0"/>
              <a:t>Internal database overview</a:t>
            </a:r>
            <a:endParaRPr sz="2800" dirty="0" smtClean="0"/>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533400"/>
            <a:ext cx="8763000" cy="3139321"/>
          </a:xfrm>
          <a:prstGeom prst="rect">
            <a:avLst/>
          </a:prstGeom>
        </p:spPr>
        <p:txBody>
          <a:bodyPr>
            <a:spAutoFit/>
          </a:bodyPr>
          <a:lstStyle/>
          <a:p>
            <a:pPr marL="285750" indent="-285750">
              <a:buClr>
                <a:schemeClr val="tx2"/>
              </a:buClr>
              <a:buFont typeface="Wingdings" pitchFamily="2" charset="2"/>
              <a:buChar char="§"/>
              <a:defRPr/>
            </a:pPr>
            <a:r>
              <a:rPr lang="en-US" dirty="0">
                <a:solidFill>
                  <a:schemeClr val="bg1"/>
                </a:solidFill>
              </a:rPr>
              <a:t>Each node in the network has its own set of mediator - neighbor relationships with every other nodes in the network. </a:t>
            </a:r>
          </a:p>
          <a:p>
            <a:pPr marL="285750" indent="-285750">
              <a:buClr>
                <a:schemeClr val="tx2"/>
              </a:buClr>
              <a:buFont typeface="Wingdings" pitchFamily="2" charset="2"/>
              <a:buChar char="§"/>
              <a:defRPr/>
            </a:pPr>
            <a:r>
              <a:rPr lang="en-US" dirty="0">
                <a:solidFill>
                  <a:schemeClr val="bg1"/>
                </a:solidFill>
              </a:rPr>
              <a:t>Note that both mediator and neighbor relationships should be seen from the point of view of a particular node.</a:t>
            </a:r>
            <a:endParaRPr lang="en-US" b="1" dirty="0">
              <a:solidFill>
                <a:schemeClr val="bg1"/>
              </a:solidFill>
              <a:latin typeface="+mn-lt"/>
            </a:endParaRPr>
          </a:p>
          <a:p>
            <a:pPr marL="285750" indent="-285750">
              <a:buClr>
                <a:schemeClr val="tx2"/>
              </a:buClr>
              <a:buFont typeface="Wingdings" pitchFamily="2" charset="2"/>
              <a:buChar char="§"/>
              <a:defRPr/>
            </a:pPr>
            <a:r>
              <a:rPr lang="en-US" b="1" dirty="0">
                <a:solidFill>
                  <a:schemeClr val="bg1"/>
                </a:solidFill>
                <a:latin typeface="+mn-lt"/>
              </a:rPr>
              <a:t>Mediator</a:t>
            </a:r>
            <a:r>
              <a:rPr lang="en-US" dirty="0">
                <a:solidFill>
                  <a:schemeClr val="bg1"/>
                </a:solidFill>
                <a:latin typeface="+mn-lt"/>
              </a:rPr>
              <a:t> – </a:t>
            </a:r>
            <a:r>
              <a:rPr lang="en-US" i="1" dirty="0">
                <a:solidFill>
                  <a:schemeClr val="bg1"/>
                </a:solidFill>
                <a:latin typeface="+mn-lt"/>
              </a:rPr>
              <a:t>“Via whom do I know a</a:t>
            </a:r>
            <a:r>
              <a:rPr lang="en-US" i="1" dirty="0" smtClean="0">
                <a:solidFill>
                  <a:schemeClr val="bg1"/>
                </a:solidFill>
                <a:latin typeface="+mn-lt"/>
              </a:rPr>
              <a:t> </a:t>
            </a:r>
            <a:r>
              <a:rPr lang="en-US" i="1" dirty="0">
                <a:solidFill>
                  <a:schemeClr val="bg1"/>
                </a:solidFill>
                <a:latin typeface="+mn-lt"/>
              </a:rPr>
              <a:t>location</a:t>
            </a:r>
            <a:r>
              <a:rPr lang="en-US" i="1" dirty="0" smtClean="0">
                <a:solidFill>
                  <a:schemeClr val="bg1"/>
                </a:solidFill>
                <a:latin typeface="+mn-lt"/>
              </a:rPr>
              <a:t>?”</a:t>
            </a:r>
            <a:endParaRPr lang="en-US" i="1" dirty="0">
              <a:solidFill>
                <a:schemeClr val="bg1"/>
              </a:solidFill>
              <a:latin typeface="+mn-lt"/>
            </a:endParaRPr>
          </a:p>
          <a:p>
            <a:pPr lvl="2">
              <a:buClr>
                <a:schemeClr val="tx2"/>
              </a:buClr>
              <a:defRPr/>
            </a:pPr>
            <a:r>
              <a:rPr lang="en-US" dirty="0">
                <a:solidFill>
                  <a:schemeClr val="bg1"/>
                </a:solidFill>
                <a:latin typeface="+mn-lt"/>
              </a:rPr>
              <a:t>Example </a:t>
            </a:r>
            <a:r>
              <a:rPr lang="en-US" dirty="0" smtClean="0">
                <a:solidFill>
                  <a:schemeClr val="bg1"/>
                </a:solidFill>
                <a:latin typeface="+mn-lt"/>
              </a:rPr>
              <a:t>– On </a:t>
            </a:r>
            <a:r>
              <a:rPr lang="en-US" dirty="0">
                <a:solidFill>
                  <a:schemeClr val="bg1"/>
                </a:solidFill>
                <a:latin typeface="+mn-lt"/>
              </a:rPr>
              <a:t>node </a:t>
            </a:r>
            <a:r>
              <a:rPr lang="en-US" b="1" dirty="0">
                <a:solidFill>
                  <a:schemeClr val="bg1"/>
                </a:solidFill>
                <a:latin typeface="+mn-lt"/>
              </a:rPr>
              <a:t>B</a:t>
            </a:r>
            <a:r>
              <a:rPr lang="en-US" dirty="0">
                <a:solidFill>
                  <a:schemeClr val="bg1"/>
                </a:solidFill>
                <a:latin typeface="+mn-lt"/>
              </a:rPr>
              <a:t> I know node </a:t>
            </a:r>
            <a:r>
              <a:rPr lang="en-US" b="1" dirty="0">
                <a:solidFill>
                  <a:schemeClr val="bg1"/>
                </a:solidFill>
                <a:latin typeface="+mn-lt"/>
              </a:rPr>
              <a:t>G</a:t>
            </a:r>
            <a:r>
              <a:rPr lang="en-US" dirty="0">
                <a:solidFill>
                  <a:schemeClr val="bg1"/>
                </a:solidFill>
                <a:latin typeface="+mn-lt"/>
              </a:rPr>
              <a:t> via node </a:t>
            </a:r>
            <a:r>
              <a:rPr lang="en-US" b="1" dirty="0">
                <a:solidFill>
                  <a:schemeClr val="bg1"/>
                </a:solidFill>
                <a:latin typeface="+mn-lt"/>
              </a:rPr>
              <a:t>A</a:t>
            </a:r>
          </a:p>
          <a:p>
            <a:pPr marL="285750" indent="-285750">
              <a:buClr>
                <a:schemeClr val="tx2"/>
              </a:buClr>
              <a:defRPr/>
            </a:pPr>
            <a:r>
              <a:rPr lang="en-US" dirty="0">
                <a:solidFill>
                  <a:schemeClr val="bg1"/>
                </a:solidFill>
                <a:latin typeface="+mn-lt"/>
              </a:rPr>
              <a:t>		Thus on node B, mediator of node G is node A.</a:t>
            </a:r>
          </a:p>
          <a:p>
            <a:pPr marL="285750" indent="-285750">
              <a:buClr>
                <a:schemeClr val="tx2"/>
              </a:buClr>
              <a:buFont typeface="Wingdings" pitchFamily="2" charset="2"/>
              <a:buChar char="§"/>
              <a:defRPr/>
            </a:pPr>
            <a:r>
              <a:rPr lang="en-US" b="1" dirty="0">
                <a:solidFill>
                  <a:schemeClr val="bg1"/>
                </a:solidFill>
                <a:latin typeface="+mn-lt"/>
              </a:rPr>
              <a:t>N</a:t>
            </a:r>
            <a:r>
              <a:rPr lang="en-US" b="1" dirty="0" smtClean="0">
                <a:solidFill>
                  <a:schemeClr val="bg1"/>
                </a:solidFill>
                <a:latin typeface="+mn-lt"/>
              </a:rPr>
              <a:t>eighbor</a:t>
            </a:r>
            <a:r>
              <a:rPr lang="en-US" dirty="0" smtClean="0">
                <a:solidFill>
                  <a:schemeClr val="bg1"/>
                </a:solidFill>
                <a:latin typeface="+mn-lt"/>
              </a:rPr>
              <a:t> </a:t>
            </a:r>
            <a:r>
              <a:rPr lang="en-US" i="1" dirty="0">
                <a:solidFill>
                  <a:schemeClr val="bg1"/>
                </a:solidFill>
                <a:latin typeface="+mn-lt"/>
              </a:rPr>
              <a:t>–  “</a:t>
            </a:r>
            <a:r>
              <a:rPr lang="en-US" i="1" dirty="0">
                <a:solidFill>
                  <a:schemeClr val="bg1"/>
                </a:solidFill>
              </a:rPr>
              <a:t>Via whom </a:t>
            </a:r>
            <a:r>
              <a:rPr lang="en-US" i="1" dirty="0" smtClean="0">
                <a:solidFill>
                  <a:schemeClr val="bg1"/>
                </a:solidFill>
              </a:rPr>
              <a:t>does a location know </a:t>
            </a:r>
            <a:r>
              <a:rPr lang="en-US" i="1" dirty="0">
                <a:solidFill>
                  <a:schemeClr val="bg1"/>
                </a:solidFill>
              </a:rPr>
              <a:t>me</a:t>
            </a:r>
            <a:r>
              <a:rPr lang="en-US" i="1" dirty="0" smtClean="0">
                <a:solidFill>
                  <a:schemeClr val="bg1"/>
                </a:solidFill>
                <a:latin typeface="+mn-lt"/>
              </a:rPr>
              <a:t>?”</a:t>
            </a:r>
            <a:endParaRPr lang="en-US" i="1" dirty="0">
              <a:solidFill>
                <a:schemeClr val="bg1"/>
              </a:solidFill>
              <a:latin typeface="+mn-lt"/>
            </a:endParaRPr>
          </a:p>
          <a:p>
            <a:pPr lvl="2">
              <a:buClr>
                <a:schemeClr val="tx2"/>
              </a:buClr>
              <a:defRPr/>
            </a:pPr>
            <a:r>
              <a:rPr lang="en-US" dirty="0">
                <a:solidFill>
                  <a:schemeClr val="bg1"/>
                </a:solidFill>
                <a:latin typeface="+mn-lt"/>
              </a:rPr>
              <a:t>Example </a:t>
            </a:r>
            <a:r>
              <a:rPr lang="en-US" dirty="0" smtClean="0">
                <a:solidFill>
                  <a:schemeClr val="bg1"/>
                </a:solidFill>
                <a:latin typeface="+mn-lt"/>
              </a:rPr>
              <a:t>– </a:t>
            </a:r>
            <a:r>
              <a:rPr lang="nl-NL" dirty="0" smtClean="0">
                <a:solidFill>
                  <a:schemeClr val="bg1"/>
                </a:solidFill>
                <a:latin typeface="+mn-lt"/>
              </a:rPr>
              <a:t>Node </a:t>
            </a:r>
            <a:r>
              <a:rPr lang="nl-NL" b="1" dirty="0">
                <a:solidFill>
                  <a:schemeClr val="bg1"/>
                </a:solidFill>
                <a:latin typeface="+mn-lt"/>
              </a:rPr>
              <a:t>G</a:t>
            </a:r>
            <a:r>
              <a:rPr lang="nl-NL" dirty="0">
                <a:solidFill>
                  <a:schemeClr val="bg1"/>
                </a:solidFill>
                <a:latin typeface="+mn-lt"/>
              </a:rPr>
              <a:t> knows node </a:t>
            </a:r>
            <a:r>
              <a:rPr lang="nl-NL" b="1" dirty="0">
                <a:solidFill>
                  <a:schemeClr val="bg1"/>
                </a:solidFill>
                <a:latin typeface="+mn-lt"/>
              </a:rPr>
              <a:t>B</a:t>
            </a:r>
            <a:r>
              <a:rPr lang="nl-NL" dirty="0">
                <a:solidFill>
                  <a:schemeClr val="bg1"/>
                </a:solidFill>
                <a:latin typeface="+mn-lt"/>
              </a:rPr>
              <a:t> via node </a:t>
            </a:r>
            <a:r>
              <a:rPr lang="nl-NL" b="1" dirty="0" smtClean="0">
                <a:solidFill>
                  <a:schemeClr val="bg1"/>
                </a:solidFill>
                <a:latin typeface="+mn-lt"/>
              </a:rPr>
              <a:t>C</a:t>
            </a:r>
          </a:p>
          <a:p>
            <a:pPr lvl="2">
              <a:buClr>
                <a:schemeClr val="tx2"/>
              </a:buClr>
              <a:defRPr/>
            </a:pPr>
            <a:r>
              <a:rPr lang="en-US" dirty="0" smtClean="0">
                <a:solidFill>
                  <a:schemeClr val="bg1"/>
                </a:solidFill>
                <a:latin typeface="+mn-lt"/>
              </a:rPr>
              <a:t>Thus</a:t>
            </a:r>
            <a:r>
              <a:rPr lang="en-US" i="1" dirty="0" smtClean="0">
                <a:solidFill>
                  <a:schemeClr val="bg1"/>
                </a:solidFill>
                <a:latin typeface="+mn-lt"/>
              </a:rPr>
              <a:t> </a:t>
            </a:r>
            <a:r>
              <a:rPr lang="en-US" dirty="0" smtClean="0">
                <a:solidFill>
                  <a:schemeClr val="bg1"/>
                </a:solidFill>
              </a:rPr>
              <a:t>on node B, neighbor of node G is node C.</a:t>
            </a:r>
          </a:p>
          <a:p>
            <a:pPr marL="285750" indent="-285750">
              <a:buFont typeface="Wingdings" pitchFamily="2" charset="2"/>
              <a:buChar char="§"/>
              <a:defRPr/>
            </a:pPr>
            <a:endParaRPr lang="en-US" dirty="0">
              <a:solidFill>
                <a:schemeClr val="bg1"/>
              </a:solidFill>
              <a:latin typeface="+mn-lt"/>
            </a:endParaRPr>
          </a:p>
        </p:txBody>
      </p:sp>
      <p:sp>
        <p:nvSpPr>
          <p:cNvPr id="4" name="Title 1"/>
          <p:cNvSpPr>
            <a:spLocks noGrp="1"/>
          </p:cNvSpPr>
          <p:nvPr>
            <p:ph type="title"/>
          </p:nvPr>
        </p:nvSpPr>
        <p:spPr>
          <a:xfrm>
            <a:off x="304800" y="-152400"/>
            <a:ext cx="8382000" cy="762000"/>
          </a:xfrm>
        </p:spPr>
        <p:txBody>
          <a:bodyPr/>
          <a:lstStyle/>
          <a:p>
            <a:pPr>
              <a:defRPr/>
            </a:pPr>
            <a:r>
              <a:rPr sz="2800" dirty="0" smtClean="0"/>
              <a:t>Mediator – neighbor relationship</a:t>
            </a:r>
          </a:p>
        </p:txBody>
      </p:sp>
      <p:pic>
        <p:nvPicPr>
          <p:cNvPr id="54276" name="Picture 2" descr="C:\Users\nikkumar\Desktop\HTTPS_TOI\7_Nodes_Comple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3368675"/>
            <a:ext cx="50292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2390775" y="4089400"/>
            <a:ext cx="933450" cy="965200"/>
          </a:xfrm>
          <a:prstGeom prst="ellipse">
            <a:avLst/>
          </a:prstGeom>
          <a:noFill/>
          <a:ln>
            <a:solidFill>
              <a:srgbClr val="FFFF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791200" y="228600"/>
          <a:ext cx="2819400" cy="3276598"/>
        </p:xfrm>
        <a:graphic>
          <a:graphicData uri="http://schemas.openxmlformats.org/drawingml/2006/table">
            <a:tbl>
              <a:tblPr firstRow="1" firstCol="1" bandRow="1">
                <a:tableStyleId>{5C22544A-7EE6-4342-B048-85BDC9FD1C3A}</a:tableStyleId>
              </a:tblPr>
              <a:tblGrid>
                <a:gridCol w="813502"/>
                <a:gridCol w="891510"/>
                <a:gridCol w="1114388"/>
              </a:tblGrid>
              <a:tr h="629772">
                <a:tc>
                  <a:txBody>
                    <a:bodyPr/>
                    <a:lstStyle/>
                    <a:p>
                      <a:pPr marL="0" marR="0" algn="ctr">
                        <a:spcBef>
                          <a:spcPts val="0"/>
                        </a:spcBef>
                        <a:spcAft>
                          <a:spcPts val="300"/>
                        </a:spcAft>
                        <a:tabLst>
                          <a:tab pos="914400" algn="l"/>
                          <a:tab pos="2171700" algn="l"/>
                        </a:tabLst>
                      </a:pPr>
                      <a:r>
                        <a:rPr lang="en-US" sz="1200" dirty="0" smtClean="0">
                          <a:solidFill>
                            <a:schemeClr val="bg1"/>
                          </a:solidFill>
                          <a:effectLst/>
                        </a:rPr>
                        <a:t>Location</a:t>
                      </a:r>
                      <a:endParaRPr lang="en-US" sz="1200" dirty="0">
                        <a:solidFill>
                          <a:schemeClr val="bg1"/>
                        </a:solidFill>
                        <a:effectLst/>
                        <a:latin typeface="Times New Roman"/>
                        <a:ea typeface="Times New Roman"/>
                      </a:endParaRPr>
                    </a:p>
                  </a:txBody>
                  <a:tcPr marL="68827" marR="68827" marT="0" marB="0" anchor="ctr"/>
                </a:tc>
                <a:tc>
                  <a:txBody>
                    <a:bodyPr/>
                    <a:lstStyle/>
                    <a:p>
                      <a:pPr marL="0" marR="0" algn="ctr">
                        <a:spcBef>
                          <a:spcPts val="0"/>
                        </a:spcBef>
                        <a:spcAft>
                          <a:spcPts val="300"/>
                        </a:spcAft>
                        <a:tabLst>
                          <a:tab pos="914400" algn="l"/>
                          <a:tab pos="2171700" algn="l"/>
                        </a:tabLst>
                      </a:pPr>
                      <a:r>
                        <a:rPr lang="en-US" sz="1200" dirty="0" smtClean="0">
                          <a:solidFill>
                            <a:schemeClr val="bg1"/>
                          </a:solidFill>
                          <a:effectLst/>
                        </a:rPr>
                        <a:t>Mediator</a:t>
                      </a:r>
                      <a:endParaRPr lang="en-US" sz="1200" dirty="0">
                        <a:solidFill>
                          <a:schemeClr val="bg1"/>
                        </a:solidFill>
                        <a:effectLst/>
                        <a:latin typeface="Times New Roman"/>
                        <a:ea typeface="Times New Roman"/>
                      </a:endParaRPr>
                    </a:p>
                  </a:txBody>
                  <a:tcPr marL="68827" marR="68827" marT="0" marB="0" anchor="ctr"/>
                </a:tc>
                <a:tc>
                  <a:txBody>
                    <a:bodyPr/>
                    <a:lstStyle/>
                    <a:p>
                      <a:pPr marL="0" marR="0" algn="ctr">
                        <a:spcBef>
                          <a:spcPts val="0"/>
                        </a:spcBef>
                        <a:spcAft>
                          <a:spcPts val="300"/>
                        </a:spcAft>
                        <a:tabLst>
                          <a:tab pos="914400" algn="l"/>
                          <a:tab pos="2171700" algn="l"/>
                        </a:tabLst>
                      </a:pPr>
                      <a:r>
                        <a:rPr lang="en-US" sz="1200" dirty="0" smtClean="0">
                          <a:solidFill>
                            <a:schemeClr val="bg1"/>
                          </a:solidFill>
                          <a:effectLst/>
                        </a:rPr>
                        <a:t>Neighbor</a:t>
                      </a:r>
                      <a:endParaRPr lang="en-US" sz="1200" dirty="0">
                        <a:solidFill>
                          <a:schemeClr val="bg1"/>
                        </a:solidFill>
                        <a:effectLst/>
                        <a:latin typeface="Times New Roman"/>
                        <a:ea typeface="Times New Roman"/>
                      </a:endParaRPr>
                    </a:p>
                  </a:txBody>
                  <a:tcPr marL="68827" marR="68827" marT="0" marB="0" anchor="ctr"/>
                </a:tc>
              </a:tr>
              <a:tr h="400018">
                <a:tc>
                  <a:txBody>
                    <a:bodyPr/>
                    <a:lstStyle/>
                    <a:p>
                      <a:pPr marL="0" marR="0" algn="ctr">
                        <a:spcBef>
                          <a:spcPts val="0"/>
                        </a:spcBef>
                        <a:spcAft>
                          <a:spcPts val="300"/>
                        </a:spcAft>
                        <a:tabLst>
                          <a:tab pos="914400" algn="l"/>
                          <a:tab pos="2171700" algn="l"/>
                        </a:tabLst>
                      </a:pPr>
                      <a:r>
                        <a:rPr lang="en-US" sz="1200" dirty="0" smtClean="0">
                          <a:solidFill>
                            <a:schemeClr val="bg1"/>
                          </a:solidFill>
                          <a:effectLst/>
                          <a:latin typeface="Times New Roman"/>
                          <a:ea typeface="Times New Roman"/>
                        </a:rPr>
                        <a:t>B</a:t>
                      </a:r>
                      <a:endParaRPr lang="en-US" sz="1200" dirty="0">
                        <a:solidFill>
                          <a:schemeClr val="bg1"/>
                        </a:solidFill>
                        <a:effectLst/>
                        <a:latin typeface="Times New Roman"/>
                        <a:ea typeface="Times New Roman"/>
                      </a:endParaRPr>
                    </a:p>
                  </a:txBody>
                  <a:tcPr marL="68827" marR="68827" marT="0" marB="0" anchor="ctr"/>
                </a:tc>
                <a:tc>
                  <a:txBody>
                    <a:bodyPr/>
                    <a:lstStyle/>
                    <a:p>
                      <a:pPr marL="0" marR="0" algn="ctr">
                        <a:spcBef>
                          <a:spcPts val="0"/>
                        </a:spcBef>
                        <a:spcAft>
                          <a:spcPts val="300"/>
                        </a:spcAft>
                        <a:tabLst>
                          <a:tab pos="914400" algn="l"/>
                          <a:tab pos="2171700" algn="l"/>
                        </a:tabLst>
                      </a:pPr>
                      <a:r>
                        <a:rPr lang="en-US" sz="1200" dirty="0" smtClean="0">
                          <a:solidFill>
                            <a:schemeClr val="accent1">
                              <a:lumMod val="75000"/>
                            </a:schemeClr>
                          </a:solidFill>
                          <a:effectLst/>
                          <a:latin typeface="Times New Roman"/>
                          <a:ea typeface="Times New Roman"/>
                        </a:rPr>
                        <a:t>B</a:t>
                      </a:r>
                      <a:endParaRPr lang="en-US" sz="1200" dirty="0">
                        <a:solidFill>
                          <a:schemeClr val="accent1">
                            <a:lumMod val="75000"/>
                          </a:schemeClr>
                        </a:solidFill>
                        <a:effectLst/>
                        <a:latin typeface="Times New Roman"/>
                        <a:ea typeface="Times New Roman"/>
                      </a:endParaRPr>
                    </a:p>
                  </a:txBody>
                  <a:tcPr marL="68827" marR="68827" marT="0" marB="0" anchor="ctr"/>
                </a:tc>
                <a:tc>
                  <a:txBody>
                    <a:bodyPr/>
                    <a:lstStyle/>
                    <a:p>
                      <a:pPr marL="0" marR="0" algn="ctr">
                        <a:spcBef>
                          <a:spcPts val="0"/>
                        </a:spcBef>
                        <a:spcAft>
                          <a:spcPts val="300"/>
                        </a:spcAft>
                        <a:tabLst>
                          <a:tab pos="914400" algn="l"/>
                          <a:tab pos="2171700" algn="l"/>
                        </a:tabLst>
                      </a:pPr>
                      <a:r>
                        <a:rPr lang="en-US" sz="1200" dirty="0" smtClean="0">
                          <a:solidFill>
                            <a:schemeClr val="accent1">
                              <a:lumMod val="75000"/>
                            </a:schemeClr>
                          </a:solidFill>
                          <a:effectLst/>
                          <a:latin typeface="Times New Roman"/>
                          <a:ea typeface="Times New Roman"/>
                        </a:rPr>
                        <a:t>B</a:t>
                      </a:r>
                      <a:endParaRPr lang="en-US" sz="1200" dirty="0">
                        <a:solidFill>
                          <a:schemeClr val="accent1">
                            <a:lumMod val="75000"/>
                          </a:schemeClr>
                        </a:solidFill>
                        <a:effectLst/>
                        <a:latin typeface="Times New Roman"/>
                        <a:ea typeface="Times New Roman"/>
                      </a:endParaRPr>
                    </a:p>
                  </a:txBody>
                  <a:tcPr marL="68827" marR="68827" marT="0" marB="0" anchor="ctr"/>
                </a:tc>
              </a:tr>
              <a:tr h="374468">
                <a:tc>
                  <a:txBody>
                    <a:bodyPr/>
                    <a:lstStyle/>
                    <a:p>
                      <a:pPr marL="0" marR="0" algn="ctr">
                        <a:spcBef>
                          <a:spcPts val="0"/>
                        </a:spcBef>
                        <a:spcAft>
                          <a:spcPts val="300"/>
                        </a:spcAft>
                        <a:tabLst>
                          <a:tab pos="914400" algn="l"/>
                          <a:tab pos="2171700" algn="l"/>
                        </a:tabLst>
                      </a:pPr>
                      <a:r>
                        <a:rPr lang="en-US" sz="1200" dirty="0" smtClean="0">
                          <a:solidFill>
                            <a:schemeClr val="bg1"/>
                          </a:solidFill>
                          <a:effectLst/>
                          <a:latin typeface="Times New Roman"/>
                          <a:ea typeface="Times New Roman"/>
                        </a:rPr>
                        <a:t>A</a:t>
                      </a:r>
                      <a:endParaRPr lang="en-US" sz="1200" dirty="0">
                        <a:solidFill>
                          <a:schemeClr val="bg1"/>
                        </a:solidFill>
                        <a:effectLst/>
                        <a:latin typeface="Times New Roman"/>
                        <a:ea typeface="Times New Roman"/>
                      </a:endParaRPr>
                    </a:p>
                  </a:txBody>
                  <a:tcPr marL="68827" marR="68827" marT="0" marB="0" anchor="ctr"/>
                </a:tc>
                <a:tc>
                  <a:txBody>
                    <a:bodyPr/>
                    <a:lstStyle/>
                    <a:p>
                      <a:pPr marL="0" marR="0" algn="ctr">
                        <a:spcBef>
                          <a:spcPts val="0"/>
                        </a:spcBef>
                        <a:spcAft>
                          <a:spcPts val="300"/>
                        </a:spcAft>
                        <a:tabLst>
                          <a:tab pos="914400" algn="l"/>
                          <a:tab pos="2171700" algn="l"/>
                        </a:tabLst>
                      </a:pPr>
                      <a:r>
                        <a:rPr lang="en-US" sz="1200" dirty="0" smtClean="0">
                          <a:solidFill>
                            <a:schemeClr val="accent1">
                              <a:lumMod val="75000"/>
                            </a:schemeClr>
                          </a:solidFill>
                          <a:effectLst/>
                          <a:latin typeface="Times New Roman"/>
                          <a:ea typeface="Times New Roman"/>
                        </a:rPr>
                        <a:t>B</a:t>
                      </a:r>
                      <a:endParaRPr lang="en-US" sz="1200" dirty="0">
                        <a:solidFill>
                          <a:schemeClr val="accent1">
                            <a:lumMod val="75000"/>
                          </a:schemeClr>
                        </a:solidFill>
                        <a:effectLst/>
                        <a:latin typeface="Times New Roman"/>
                        <a:ea typeface="Times New Roman"/>
                      </a:endParaRPr>
                    </a:p>
                  </a:txBody>
                  <a:tcPr marL="68827" marR="68827" marT="0" marB="0" anchor="ctr"/>
                </a:tc>
                <a:tc>
                  <a:txBody>
                    <a:bodyPr/>
                    <a:lstStyle/>
                    <a:p>
                      <a:pPr marL="0" marR="0" algn="ctr">
                        <a:spcBef>
                          <a:spcPts val="0"/>
                        </a:spcBef>
                        <a:spcAft>
                          <a:spcPts val="300"/>
                        </a:spcAft>
                        <a:tabLst>
                          <a:tab pos="914400" algn="l"/>
                          <a:tab pos="2171700" algn="l"/>
                        </a:tabLst>
                      </a:pPr>
                      <a:r>
                        <a:rPr lang="en-US" sz="1200" dirty="0" smtClean="0">
                          <a:solidFill>
                            <a:schemeClr val="accent1">
                              <a:lumMod val="75000"/>
                            </a:schemeClr>
                          </a:solidFill>
                          <a:effectLst/>
                          <a:latin typeface="Times New Roman"/>
                          <a:ea typeface="Times New Roman"/>
                        </a:rPr>
                        <a:t>B</a:t>
                      </a:r>
                      <a:endParaRPr lang="en-US" sz="1200" dirty="0">
                        <a:solidFill>
                          <a:schemeClr val="accent1">
                            <a:lumMod val="75000"/>
                          </a:schemeClr>
                        </a:solidFill>
                        <a:effectLst/>
                        <a:latin typeface="Times New Roman"/>
                        <a:ea typeface="Times New Roman"/>
                      </a:endParaRPr>
                    </a:p>
                  </a:txBody>
                  <a:tcPr marL="68827" marR="68827" marT="0" marB="0" anchor="ctr"/>
                </a:tc>
              </a:tr>
              <a:tr h="374468">
                <a:tc>
                  <a:txBody>
                    <a:bodyPr/>
                    <a:lstStyle/>
                    <a:p>
                      <a:pPr marL="0" marR="0" algn="ctr">
                        <a:spcBef>
                          <a:spcPts val="0"/>
                        </a:spcBef>
                        <a:spcAft>
                          <a:spcPts val="300"/>
                        </a:spcAft>
                        <a:tabLst>
                          <a:tab pos="914400" algn="l"/>
                          <a:tab pos="2171700" algn="l"/>
                        </a:tabLst>
                      </a:pPr>
                      <a:r>
                        <a:rPr lang="en-US" sz="1200" dirty="0" smtClean="0">
                          <a:solidFill>
                            <a:schemeClr val="bg1"/>
                          </a:solidFill>
                          <a:effectLst/>
                          <a:latin typeface="Times New Roman"/>
                          <a:ea typeface="Times New Roman"/>
                        </a:rPr>
                        <a:t>D</a:t>
                      </a:r>
                      <a:endParaRPr lang="en-US" sz="1200" dirty="0">
                        <a:solidFill>
                          <a:schemeClr val="bg1"/>
                        </a:solidFill>
                        <a:effectLst/>
                        <a:latin typeface="Times New Roman"/>
                        <a:ea typeface="Times New Roman"/>
                      </a:endParaRPr>
                    </a:p>
                  </a:txBody>
                  <a:tcPr marL="68827" marR="68827" marT="0" marB="0" anchor="ctr"/>
                </a:tc>
                <a:tc>
                  <a:txBody>
                    <a:bodyPr/>
                    <a:lstStyle/>
                    <a:p>
                      <a:pPr marL="0" marR="0" algn="ctr">
                        <a:spcBef>
                          <a:spcPts val="0"/>
                        </a:spcBef>
                        <a:spcAft>
                          <a:spcPts val="300"/>
                        </a:spcAft>
                        <a:tabLst>
                          <a:tab pos="914400" algn="l"/>
                          <a:tab pos="2171700" algn="l"/>
                        </a:tabLst>
                      </a:pPr>
                      <a:r>
                        <a:rPr lang="en-US" sz="1200" dirty="0" smtClean="0">
                          <a:solidFill>
                            <a:schemeClr val="accent1">
                              <a:lumMod val="75000"/>
                            </a:schemeClr>
                          </a:solidFill>
                          <a:effectLst/>
                          <a:latin typeface="Times New Roman"/>
                          <a:ea typeface="Times New Roman"/>
                        </a:rPr>
                        <a:t>B</a:t>
                      </a:r>
                      <a:endParaRPr lang="en-US" sz="1200" dirty="0">
                        <a:solidFill>
                          <a:schemeClr val="accent1">
                            <a:lumMod val="75000"/>
                          </a:schemeClr>
                        </a:solidFill>
                        <a:effectLst/>
                        <a:latin typeface="Times New Roman"/>
                        <a:ea typeface="Times New Roman"/>
                      </a:endParaRPr>
                    </a:p>
                  </a:txBody>
                  <a:tcPr marL="68827" marR="68827" marT="0" marB="0" anchor="ctr"/>
                </a:tc>
                <a:tc>
                  <a:txBody>
                    <a:bodyPr/>
                    <a:lstStyle/>
                    <a:p>
                      <a:pPr marL="0" marR="0" algn="ctr">
                        <a:spcBef>
                          <a:spcPts val="0"/>
                        </a:spcBef>
                        <a:spcAft>
                          <a:spcPts val="300"/>
                        </a:spcAft>
                        <a:tabLst>
                          <a:tab pos="914400" algn="l"/>
                          <a:tab pos="2171700" algn="l"/>
                        </a:tabLst>
                      </a:pPr>
                      <a:r>
                        <a:rPr lang="en-US" sz="1200" dirty="0" smtClean="0">
                          <a:solidFill>
                            <a:schemeClr val="accent1">
                              <a:lumMod val="75000"/>
                            </a:schemeClr>
                          </a:solidFill>
                          <a:effectLst/>
                          <a:latin typeface="Times New Roman"/>
                          <a:ea typeface="Times New Roman"/>
                        </a:rPr>
                        <a:t>B</a:t>
                      </a:r>
                      <a:endParaRPr lang="en-US" sz="1200" dirty="0">
                        <a:solidFill>
                          <a:schemeClr val="accent1">
                            <a:lumMod val="75000"/>
                          </a:schemeClr>
                        </a:solidFill>
                        <a:effectLst/>
                        <a:latin typeface="Times New Roman"/>
                        <a:ea typeface="Times New Roman"/>
                      </a:endParaRPr>
                    </a:p>
                  </a:txBody>
                  <a:tcPr marL="68827" marR="68827" marT="0" marB="0" anchor="ctr"/>
                </a:tc>
              </a:tr>
              <a:tr h="374468">
                <a:tc>
                  <a:txBody>
                    <a:bodyPr/>
                    <a:lstStyle/>
                    <a:p>
                      <a:pPr marL="0" marR="0" algn="ctr">
                        <a:spcBef>
                          <a:spcPts val="0"/>
                        </a:spcBef>
                        <a:spcAft>
                          <a:spcPts val="300"/>
                        </a:spcAft>
                        <a:tabLst>
                          <a:tab pos="914400" algn="l"/>
                          <a:tab pos="2171700" algn="l"/>
                        </a:tabLst>
                      </a:pPr>
                      <a:r>
                        <a:rPr lang="en-US" sz="1200" dirty="0" smtClean="0">
                          <a:solidFill>
                            <a:schemeClr val="bg1"/>
                          </a:solidFill>
                          <a:effectLst/>
                          <a:latin typeface="Times New Roman"/>
                          <a:ea typeface="Times New Roman"/>
                        </a:rPr>
                        <a:t>E</a:t>
                      </a:r>
                      <a:endParaRPr lang="en-US" sz="1200" dirty="0">
                        <a:solidFill>
                          <a:schemeClr val="bg1"/>
                        </a:solidFill>
                        <a:effectLst/>
                        <a:latin typeface="Times New Roman"/>
                        <a:ea typeface="Times New Roman"/>
                      </a:endParaRPr>
                    </a:p>
                  </a:txBody>
                  <a:tcPr marL="68827" marR="68827" marT="0" marB="0" anchor="ctr"/>
                </a:tc>
                <a:tc>
                  <a:txBody>
                    <a:bodyPr/>
                    <a:lstStyle/>
                    <a:p>
                      <a:pPr marL="0" marR="0" algn="ctr">
                        <a:spcBef>
                          <a:spcPts val="0"/>
                        </a:spcBef>
                        <a:spcAft>
                          <a:spcPts val="300"/>
                        </a:spcAft>
                        <a:tabLst>
                          <a:tab pos="914400" algn="l"/>
                          <a:tab pos="2171700" algn="l"/>
                        </a:tabLst>
                      </a:pPr>
                      <a:r>
                        <a:rPr lang="en-US" sz="1200" dirty="0" smtClean="0">
                          <a:solidFill>
                            <a:schemeClr val="accent1">
                              <a:lumMod val="75000"/>
                            </a:schemeClr>
                          </a:solidFill>
                          <a:effectLst/>
                          <a:latin typeface="Times New Roman"/>
                          <a:ea typeface="Times New Roman"/>
                        </a:rPr>
                        <a:t>B</a:t>
                      </a:r>
                      <a:endParaRPr lang="en-US" sz="1200" dirty="0">
                        <a:solidFill>
                          <a:schemeClr val="accent1">
                            <a:lumMod val="75000"/>
                          </a:schemeClr>
                        </a:solidFill>
                        <a:effectLst/>
                        <a:latin typeface="Times New Roman"/>
                        <a:ea typeface="Times New Roman"/>
                      </a:endParaRPr>
                    </a:p>
                  </a:txBody>
                  <a:tcPr marL="68827" marR="68827" marT="0" marB="0" anchor="ctr"/>
                </a:tc>
                <a:tc>
                  <a:txBody>
                    <a:bodyPr/>
                    <a:lstStyle/>
                    <a:p>
                      <a:pPr marL="0" marR="0" algn="ctr">
                        <a:spcBef>
                          <a:spcPts val="0"/>
                        </a:spcBef>
                        <a:spcAft>
                          <a:spcPts val="300"/>
                        </a:spcAft>
                        <a:tabLst>
                          <a:tab pos="914400" algn="l"/>
                          <a:tab pos="2171700" algn="l"/>
                        </a:tabLst>
                      </a:pPr>
                      <a:r>
                        <a:rPr lang="en-US" sz="1200" dirty="0" smtClean="0">
                          <a:solidFill>
                            <a:schemeClr val="accent1">
                              <a:lumMod val="75000"/>
                            </a:schemeClr>
                          </a:solidFill>
                          <a:effectLst/>
                          <a:latin typeface="Times New Roman"/>
                          <a:ea typeface="Times New Roman"/>
                        </a:rPr>
                        <a:t>B</a:t>
                      </a:r>
                      <a:endParaRPr lang="en-US" sz="1200" dirty="0">
                        <a:solidFill>
                          <a:schemeClr val="accent1">
                            <a:lumMod val="75000"/>
                          </a:schemeClr>
                        </a:solidFill>
                        <a:effectLst/>
                        <a:latin typeface="Times New Roman"/>
                        <a:ea typeface="Times New Roman"/>
                      </a:endParaRPr>
                    </a:p>
                  </a:txBody>
                  <a:tcPr marL="68827" marR="68827" marT="0" marB="0" anchor="ctr"/>
                </a:tc>
              </a:tr>
              <a:tr h="374468">
                <a:tc>
                  <a:txBody>
                    <a:bodyPr/>
                    <a:lstStyle/>
                    <a:p>
                      <a:pPr marL="0" marR="0" algn="ctr">
                        <a:spcBef>
                          <a:spcPts val="0"/>
                        </a:spcBef>
                        <a:spcAft>
                          <a:spcPts val="300"/>
                        </a:spcAft>
                        <a:tabLst>
                          <a:tab pos="914400" algn="l"/>
                          <a:tab pos="2171700" algn="l"/>
                        </a:tabLst>
                      </a:pPr>
                      <a:r>
                        <a:rPr lang="en-US" sz="1200" dirty="0" smtClean="0">
                          <a:solidFill>
                            <a:schemeClr val="bg1"/>
                          </a:solidFill>
                          <a:effectLst/>
                          <a:latin typeface="Times New Roman"/>
                          <a:ea typeface="Times New Roman"/>
                        </a:rPr>
                        <a:t>C</a:t>
                      </a:r>
                      <a:endParaRPr lang="en-US" sz="1200" dirty="0">
                        <a:solidFill>
                          <a:schemeClr val="bg1"/>
                        </a:solidFill>
                        <a:effectLst/>
                        <a:latin typeface="Times New Roman"/>
                        <a:ea typeface="Times New Roman"/>
                      </a:endParaRPr>
                    </a:p>
                  </a:txBody>
                  <a:tcPr marL="68827" marR="68827" marT="0" marB="0" anchor="ctr"/>
                </a:tc>
                <a:tc>
                  <a:txBody>
                    <a:bodyPr/>
                    <a:lstStyle/>
                    <a:p>
                      <a:pPr marL="0" marR="0" algn="ctr">
                        <a:spcBef>
                          <a:spcPts val="0"/>
                        </a:spcBef>
                        <a:spcAft>
                          <a:spcPts val="300"/>
                        </a:spcAft>
                        <a:tabLst>
                          <a:tab pos="914400" algn="l"/>
                          <a:tab pos="2171700" algn="l"/>
                        </a:tabLst>
                      </a:pPr>
                      <a:r>
                        <a:rPr lang="en-US" sz="1200" dirty="0" smtClean="0">
                          <a:solidFill>
                            <a:schemeClr val="accent1">
                              <a:lumMod val="75000"/>
                            </a:schemeClr>
                          </a:solidFill>
                          <a:effectLst/>
                          <a:latin typeface="Times New Roman"/>
                          <a:ea typeface="Times New Roman"/>
                        </a:rPr>
                        <a:t>A</a:t>
                      </a:r>
                      <a:endParaRPr lang="en-US" sz="1200" dirty="0">
                        <a:solidFill>
                          <a:schemeClr val="accent1">
                            <a:lumMod val="75000"/>
                          </a:schemeClr>
                        </a:solidFill>
                        <a:effectLst/>
                        <a:latin typeface="Times New Roman"/>
                        <a:ea typeface="Times New Roman"/>
                      </a:endParaRPr>
                    </a:p>
                  </a:txBody>
                  <a:tcPr marL="68827" marR="68827" marT="0" marB="0" anchor="ctr"/>
                </a:tc>
                <a:tc>
                  <a:txBody>
                    <a:bodyPr/>
                    <a:lstStyle/>
                    <a:p>
                      <a:pPr marL="0" marR="0" algn="ctr">
                        <a:spcBef>
                          <a:spcPts val="0"/>
                        </a:spcBef>
                        <a:spcAft>
                          <a:spcPts val="300"/>
                        </a:spcAft>
                        <a:tabLst>
                          <a:tab pos="914400" algn="l"/>
                          <a:tab pos="2171700" algn="l"/>
                        </a:tabLst>
                      </a:pPr>
                      <a:r>
                        <a:rPr lang="en-US" sz="1200" dirty="0" smtClean="0">
                          <a:solidFill>
                            <a:schemeClr val="accent1">
                              <a:lumMod val="75000"/>
                            </a:schemeClr>
                          </a:solidFill>
                          <a:effectLst/>
                          <a:latin typeface="Times New Roman"/>
                          <a:ea typeface="Times New Roman"/>
                        </a:rPr>
                        <a:t>A</a:t>
                      </a:r>
                      <a:endParaRPr lang="en-US" sz="1200" dirty="0">
                        <a:solidFill>
                          <a:schemeClr val="accent1">
                            <a:lumMod val="75000"/>
                          </a:schemeClr>
                        </a:solidFill>
                        <a:effectLst/>
                        <a:latin typeface="Times New Roman"/>
                        <a:ea typeface="Times New Roman"/>
                      </a:endParaRPr>
                    </a:p>
                  </a:txBody>
                  <a:tcPr marL="68827" marR="68827" marT="0" marB="0" anchor="ctr"/>
                </a:tc>
              </a:tr>
              <a:tr h="374468">
                <a:tc>
                  <a:txBody>
                    <a:bodyPr/>
                    <a:lstStyle/>
                    <a:p>
                      <a:pPr marL="0" marR="0" algn="ctr">
                        <a:spcBef>
                          <a:spcPts val="0"/>
                        </a:spcBef>
                        <a:spcAft>
                          <a:spcPts val="300"/>
                        </a:spcAft>
                        <a:tabLst>
                          <a:tab pos="914400" algn="l"/>
                          <a:tab pos="2171700" algn="l"/>
                        </a:tabLst>
                      </a:pPr>
                      <a:r>
                        <a:rPr lang="en-US" sz="1200" dirty="0" smtClean="0">
                          <a:solidFill>
                            <a:schemeClr val="bg1"/>
                          </a:solidFill>
                          <a:effectLst/>
                          <a:latin typeface="Times New Roman"/>
                          <a:ea typeface="Times New Roman"/>
                        </a:rPr>
                        <a:t>F</a:t>
                      </a:r>
                      <a:endParaRPr lang="en-US" sz="1200" dirty="0">
                        <a:solidFill>
                          <a:schemeClr val="bg1"/>
                        </a:solidFill>
                        <a:effectLst/>
                        <a:latin typeface="Times New Roman"/>
                        <a:ea typeface="Times New Roman"/>
                      </a:endParaRPr>
                    </a:p>
                  </a:txBody>
                  <a:tcPr marL="68827" marR="68827" marT="0" marB="0" anchor="ctr"/>
                </a:tc>
                <a:tc>
                  <a:txBody>
                    <a:bodyPr/>
                    <a:lstStyle/>
                    <a:p>
                      <a:pPr marL="0" marR="0" algn="ctr">
                        <a:spcBef>
                          <a:spcPts val="0"/>
                        </a:spcBef>
                        <a:spcAft>
                          <a:spcPts val="300"/>
                        </a:spcAft>
                        <a:tabLst>
                          <a:tab pos="914400" algn="l"/>
                          <a:tab pos="2171700" algn="l"/>
                        </a:tabLst>
                      </a:pPr>
                      <a:r>
                        <a:rPr lang="en-US" sz="1200" dirty="0" smtClean="0">
                          <a:solidFill>
                            <a:schemeClr val="accent1">
                              <a:lumMod val="75000"/>
                            </a:schemeClr>
                          </a:solidFill>
                          <a:effectLst/>
                          <a:latin typeface="Times New Roman"/>
                          <a:ea typeface="Times New Roman"/>
                        </a:rPr>
                        <a:t>A</a:t>
                      </a:r>
                      <a:endParaRPr lang="en-US" sz="1200" dirty="0">
                        <a:solidFill>
                          <a:schemeClr val="accent1">
                            <a:lumMod val="75000"/>
                          </a:schemeClr>
                        </a:solidFill>
                        <a:effectLst/>
                        <a:latin typeface="Times New Roman"/>
                        <a:ea typeface="Times New Roman"/>
                      </a:endParaRPr>
                    </a:p>
                  </a:txBody>
                  <a:tcPr marL="68827" marR="68827" marT="0" marB="0" anchor="ctr"/>
                </a:tc>
                <a:tc>
                  <a:txBody>
                    <a:bodyPr/>
                    <a:lstStyle/>
                    <a:p>
                      <a:pPr marL="0" marR="0" algn="ctr">
                        <a:spcBef>
                          <a:spcPts val="0"/>
                        </a:spcBef>
                        <a:spcAft>
                          <a:spcPts val="300"/>
                        </a:spcAft>
                        <a:tabLst>
                          <a:tab pos="914400" algn="l"/>
                          <a:tab pos="2171700" algn="l"/>
                        </a:tabLst>
                      </a:pPr>
                      <a:r>
                        <a:rPr lang="en-US" sz="1200" dirty="0" smtClean="0">
                          <a:solidFill>
                            <a:schemeClr val="accent1">
                              <a:lumMod val="75000"/>
                            </a:schemeClr>
                          </a:solidFill>
                          <a:effectLst/>
                          <a:latin typeface="Times New Roman"/>
                          <a:ea typeface="Times New Roman"/>
                        </a:rPr>
                        <a:t>C</a:t>
                      </a:r>
                      <a:endParaRPr lang="en-US" sz="1200" dirty="0">
                        <a:solidFill>
                          <a:schemeClr val="accent1">
                            <a:lumMod val="75000"/>
                          </a:schemeClr>
                        </a:solidFill>
                        <a:effectLst/>
                        <a:latin typeface="Times New Roman"/>
                        <a:ea typeface="Times New Roman"/>
                      </a:endParaRPr>
                    </a:p>
                  </a:txBody>
                  <a:tcPr marL="68827" marR="68827" marT="0" marB="0" anchor="ctr"/>
                </a:tc>
              </a:tr>
              <a:tr h="374468">
                <a:tc>
                  <a:txBody>
                    <a:bodyPr/>
                    <a:lstStyle/>
                    <a:p>
                      <a:pPr marL="0" marR="0" algn="ctr">
                        <a:spcBef>
                          <a:spcPts val="0"/>
                        </a:spcBef>
                        <a:spcAft>
                          <a:spcPts val="300"/>
                        </a:spcAft>
                        <a:tabLst>
                          <a:tab pos="914400" algn="l"/>
                          <a:tab pos="2171700" algn="l"/>
                        </a:tabLst>
                      </a:pPr>
                      <a:r>
                        <a:rPr lang="en-US" sz="1200" dirty="0" smtClean="0">
                          <a:solidFill>
                            <a:schemeClr val="bg1"/>
                          </a:solidFill>
                          <a:effectLst/>
                          <a:latin typeface="Times New Roman"/>
                          <a:ea typeface="Times New Roman"/>
                        </a:rPr>
                        <a:t>G</a:t>
                      </a:r>
                      <a:endParaRPr lang="en-US" sz="1200" dirty="0">
                        <a:solidFill>
                          <a:schemeClr val="bg1"/>
                        </a:solidFill>
                        <a:effectLst/>
                        <a:latin typeface="Times New Roman"/>
                        <a:ea typeface="Times New Roman"/>
                      </a:endParaRPr>
                    </a:p>
                  </a:txBody>
                  <a:tcPr marL="68827" marR="68827" marT="0" marB="0" anchor="ctr"/>
                </a:tc>
                <a:tc>
                  <a:txBody>
                    <a:bodyPr/>
                    <a:lstStyle/>
                    <a:p>
                      <a:pPr marL="0" marR="0" algn="ctr">
                        <a:spcBef>
                          <a:spcPts val="0"/>
                        </a:spcBef>
                        <a:spcAft>
                          <a:spcPts val="300"/>
                        </a:spcAft>
                        <a:tabLst>
                          <a:tab pos="914400" algn="l"/>
                          <a:tab pos="2171700" algn="l"/>
                        </a:tabLst>
                      </a:pPr>
                      <a:r>
                        <a:rPr lang="en-US" sz="1200" dirty="0" smtClean="0">
                          <a:solidFill>
                            <a:schemeClr val="accent1">
                              <a:lumMod val="75000"/>
                            </a:schemeClr>
                          </a:solidFill>
                          <a:effectLst/>
                          <a:latin typeface="Times New Roman"/>
                          <a:ea typeface="Times New Roman"/>
                        </a:rPr>
                        <a:t>A</a:t>
                      </a:r>
                      <a:endParaRPr lang="en-US" sz="1200" dirty="0">
                        <a:solidFill>
                          <a:schemeClr val="accent1">
                            <a:lumMod val="75000"/>
                          </a:schemeClr>
                        </a:solidFill>
                        <a:effectLst/>
                        <a:latin typeface="Times New Roman"/>
                        <a:ea typeface="Times New Roman"/>
                      </a:endParaRPr>
                    </a:p>
                  </a:txBody>
                  <a:tcPr marL="68827" marR="68827" marT="0" marB="0" anchor="ctr"/>
                </a:tc>
                <a:tc>
                  <a:txBody>
                    <a:bodyPr/>
                    <a:lstStyle/>
                    <a:p>
                      <a:pPr marL="0" marR="0" algn="ctr">
                        <a:spcBef>
                          <a:spcPts val="0"/>
                        </a:spcBef>
                        <a:spcAft>
                          <a:spcPts val="300"/>
                        </a:spcAft>
                        <a:tabLst>
                          <a:tab pos="914400" algn="l"/>
                          <a:tab pos="2171700" algn="l"/>
                        </a:tabLst>
                      </a:pPr>
                      <a:r>
                        <a:rPr lang="en-US" sz="1200" dirty="0" smtClean="0">
                          <a:solidFill>
                            <a:schemeClr val="accent1">
                              <a:lumMod val="75000"/>
                            </a:schemeClr>
                          </a:solidFill>
                          <a:effectLst/>
                          <a:latin typeface="Times New Roman"/>
                          <a:ea typeface="Times New Roman"/>
                        </a:rPr>
                        <a:t>C</a:t>
                      </a:r>
                      <a:endParaRPr lang="en-US" sz="1200" dirty="0">
                        <a:solidFill>
                          <a:schemeClr val="accent1">
                            <a:lumMod val="75000"/>
                          </a:schemeClr>
                        </a:solidFill>
                        <a:effectLst/>
                        <a:latin typeface="Times New Roman"/>
                        <a:ea typeface="Times New Roman"/>
                      </a:endParaRPr>
                    </a:p>
                  </a:txBody>
                  <a:tcPr marL="68827" marR="68827" marT="0" marB="0" anchor="ctr"/>
                </a:tc>
              </a:tr>
            </a:tbl>
          </a:graphicData>
        </a:graphic>
      </p:graphicFrame>
      <p:sp>
        <p:nvSpPr>
          <p:cNvPr id="5" name="Rectangle 4"/>
          <p:cNvSpPr/>
          <p:nvPr/>
        </p:nvSpPr>
        <p:spPr>
          <a:xfrm>
            <a:off x="304800" y="228600"/>
            <a:ext cx="4648200" cy="5909310"/>
          </a:xfrm>
          <a:prstGeom prst="rect">
            <a:avLst/>
          </a:prstGeom>
        </p:spPr>
        <p:txBody>
          <a:bodyPr>
            <a:spAutoFit/>
          </a:bodyPr>
          <a:lstStyle/>
          <a:p>
            <a:pPr>
              <a:defRPr/>
            </a:pPr>
            <a:endParaRPr lang="en-US" b="1" dirty="0">
              <a:solidFill>
                <a:schemeClr val="bg1"/>
              </a:solidFill>
              <a:latin typeface="+mn-lt"/>
            </a:endParaRPr>
          </a:p>
          <a:p>
            <a:pPr>
              <a:defRPr/>
            </a:pPr>
            <a:endParaRPr lang="en-US" dirty="0">
              <a:solidFill>
                <a:schemeClr val="bg1"/>
              </a:solidFill>
              <a:latin typeface="+mn-lt"/>
            </a:endParaRPr>
          </a:p>
          <a:p>
            <a:pPr marL="285750" indent="-285750">
              <a:buClr>
                <a:schemeClr val="tx2"/>
              </a:buClr>
              <a:buFont typeface="Wingdings" pitchFamily="2" charset="2"/>
              <a:buChar char="§"/>
              <a:defRPr/>
            </a:pPr>
            <a:r>
              <a:rPr lang="en-US" dirty="0">
                <a:solidFill>
                  <a:schemeClr val="bg1"/>
                </a:solidFill>
                <a:latin typeface="+mn-lt"/>
              </a:rPr>
              <a:t>Table on the right side is tbl_NetworkTopology on node B.</a:t>
            </a:r>
          </a:p>
          <a:p>
            <a:pPr marL="285750" indent="-285750">
              <a:buClr>
                <a:schemeClr val="tx2"/>
              </a:buClr>
              <a:defRPr/>
            </a:pPr>
            <a:endParaRPr lang="en-US" dirty="0">
              <a:solidFill>
                <a:schemeClr val="bg1"/>
              </a:solidFill>
              <a:latin typeface="+mn-lt"/>
            </a:endParaRPr>
          </a:p>
          <a:p>
            <a:pPr marL="285750" indent="-285750">
              <a:buClr>
                <a:schemeClr val="tx2"/>
              </a:buClr>
              <a:buFont typeface="Wingdings" pitchFamily="2" charset="2"/>
              <a:buChar char="§"/>
              <a:defRPr/>
            </a:pPr>
            <a:r>
              <a:rPr lang="en-US" dirty="0">
                <a:solidFill>
                  <a:schemeClr val="bg1"/>
                </a:solidFill>
                <a:latin typeface="+mn-lt"/>
              </a:rPr>
              <a:t>B is known to itself via B only. Also all the directly connected nodes (A, D, E) with B are also known to B via B only. Thus the mediator for them will be B. </a:t>
            </a:r>
            <a:endParaRPr lang="en-US" dirty="0" smtClean="0">
              <a:solidFill>
                <a:schemeClr val="bg1"/>
              </a:solidFill>
              <a:latin typeface="+mn-lt"/>
            </a:endParaRPr>
          </a:p>
          <a:p>
            <a:pPr>
              <a:buClr>
                <a:schemeClr val="tx2"/>
              </a:buClr>
              <a:defRPr/>
            </a:pPr>
            <a:endParaRPr lang="en-US" dirty="0">
              <a:solidFill>
                <a:schemeClr val="bg1"/>
              </a:solidFill>
              <a:latin typeface="+mn-lt"/>
            </a:endParaRPr>
          </a:p>
          <a:p>
            <a:pPr marL="285750" indent="-285750">
              <a:buClr>
                <a:schemeClr val="tx2"/>
              </a:buClr>
              <a:buFont typeface="Wingdings" pitchFamily="2" charset="2"/>
              <a:buChar char="§"/>
              <a:defRPr/>
            </a:pPr>
            <a:r>
              <a:rPr lang="en-US" dirty="0">
                <a:solidFill>
                  <a:schemeClr val="bg1"/>
                </a:solidFill>
                <a:latin typeface="+mn-lt"/>
              </a:rPr>
              <a:t>C is known to B via A, thus </a:t>
            </a:r>
            <a:r>
              <a:rPr lang="en-US" dirty="0">
                <a:solidFill>
                  <a:schemeClr val="bg1"/>
                </a:solidFill>
              </a:rPr>
              <a:t>the mediator for C will be A.</a:t>
            </a:r>
            <a:r>
              <a:rPr lang="en-US" dirty="0">
                <a:solidFill>
                  <a:schemeClr val="bg1"/>
                </a:solidFill>
                <a:latin typeface="+mn-lt"/>
              </a:rPr>
              <a:t> Again C knows B via A, </a:t>
            </a:r>
            <a:r>
              <a:rPr lang="en-US" dirty="0">
                <a:solidFill>
                  <a:schemeClr val="bg1"/>
                </a:solidFill>
              </a:rPr>
              <a:t>thus the neighbor for C will again be A.</a:t>
            </a:r>
            <a:endParaRPr lang="en-US" dirty="0">
              <a:solidFill>
                <a:schemeClr val="bg1"/>
              </a:solidFill>
              <a:latin typeface="+mn-lt"/>
            </a:endParaRPr>
          </a:p>
          <a:p>
            <a:pPr>
              <a:buClr>
                <a:schemeClr val="tx2"/>
              </a:buClr>
              <a:defRPr/>
            </a:pPr>
            <a:endParaRPr lang="en-US" dirty="0">
              <a:solidFill>
                <a:schemeClr val="bg1"/>
              </a:solidFill>
              <a:latin typeface="+mn-lt"/>
            </a:endParaRPr>
          </a:p>
          <a:p>
            <a:pPr marL="285750" indent="-285750">
              <a:buClr>
                <a:schemeClr val="tx2"/>
              </a:buClr>
              <a:buFont typeface="Wingdings" pitchFamily="2" charset="2"/>
              <a:buChar char="§"/>
              <a:defRPr/>
            </a:pPr>
            <a:r>
              <a:rPr lang="en-US" dirty="0">
                <a:solidFill>
                  <a:schemeClr val="bg1"/>
                </a:solidFill>
                <a:latin typeface="+mn-lt"/>
              </a:rPr>
              <a:t>F and G are known to B via A, thus </a:t>
            </a:r>
          </a:p>
          <a:p>
            <a:pPr marL="285750" indent="-285750">
              <a:buClr>
                <a:schemeClr val="tx2"/>
              </a:buClr>
              <a:defRPr/>
            </a:pPr>
            <a:r>
              <a:rPr lang="en-US" dirty="0">
                <a:solidFill>
                  <a:schemeClr val="bg1"/>
                </a:solidFill>
                <a:latin typeface="+mn-lt"/>
              </a:rPr>
              <a:t>     </a:t>
            </a:r>
            <a:r>
              <a:rPr lang="en-US" dirty="0">
                <a:solidFill>
                  <a:schemeClr val="bg1"/>
                </a:solidFill>
              </a:rPr>
              <a:t>the mediator for F and G will be A. </a:t>
            </a:r>
          </a:p>
          <a:p>
            <a:pPr marL="285750" indent="-285750">
              <a:buClr>
                <a:schemeClr val="tx2"/>
              </a:buClr>
              <a:defRPr/>
            </a:pPr>
            <a:r>
              <a:rPr lang="en-US" dirty="0">
                <a:solidFill>
                  <a:schemeClr val="bg1"/>
                </a:solidFill>
              </a:rPr>
              <a:t>     Nodes F and G knows B via C, </a:t>
            </a:r>
          </a:p>
          <a:p>
            <a:pPr marL="285750" indent="-285750">
              <a:buClr>
                <a:schemeClr val="tx2"/>
              </a:buClr>
              <a:defRPr/>
            </a:pPr>
            <a:r>
              <a:rPr lang="en-US" dirty="0">
                <a:solidFill>
                  <a:schemeClr val="bg1"/>
                </a:solidFill>
              </a:rPr>
              <a:t>     thus the neighbor for F and G </a:t>
            </a:r>
          </a:p>
          <a:p>
            <a:pPr marL="285750" indent="-285750">
              <a:buClr>
                <a:schemeClr val="tx2"/>
              </a:buClr>
              <a:defRPr/>
            </a:pPr>
            <a:r>
              <a:rPr lang="en-US" dirty="0">
                <a:solidFill>
                  <a:schemeClr val="bg1"/>
                </a:solidFill>
              </a:rPr>
              <a:t>     will be C.</a:t>
            </a:r>
            <a:endParaRPr lang="en-US" dirty="0">
              <a:solidFill>
                <a:schemeClr val="bg1"/>
              </a:solidFill>
              <a:latin typeface="+mn-lt"/>
            </a:endParaRPr>
          </a:p>
          <a:p>
            <a:pPr>
              <a:defRPr/>
            </a:pPr>
            <a:endParaRPr lang="en-US" dirty="0">
              <a:solidFill>
                <a:schemeClr val="bg1"/>
              </a:solidFill>
              <a:latin typeface="+mn-lt"/>
            </a:endParaRPr>
          </a:p>
          <a:p>
            <a:pPr>
              <a:defRPr/>
            </a:pPr>
            <a:endParaRPr lang="en-US" b="1" dirty="0">
              <a:solidFill>
                <a:schemeClr val="bg1"/>
              </a:solidFill>
              <a:latin typeface="+mn-lt"/>
            </a:endParaRPr>
          </a:p>
        </p:txBody>
      </p:sp>
      <p:pic>
        <p:nvPicPr>
          <p:cNvPr id="55337" name="Picture 2" descr="C:\Users\nikkumar\Desktop\HTTPS_TOI\7_Nodes_Comple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3597275"/>
            <a:ext cx="44196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a:xfrm>
            <a:off x="4953000" y="4114800"/>
            <a:ext cx="914400" cy="990600"/>
          </a:xfrm>
          <a:prstGeom prst="ellipse">
            <a:avLst/>
          </a:prstGeom>
          <a:noFill/>
          <a:ln>
            <a:solidFill>
              <a:srgbClr val="FFFF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1"/>
          <p:cNvSpPr>
            <a:spLocks noGrp="1"/>
          </p:cNvSpPr>
          <p:nvPr>
            <p:ph type="title"/>
          </p:nvPr>
        </p:nvSpPr>
        <p:spPr>
          <a:xfrm>
            <a:off x="304800" y="-152400"/>
            <a:ext cx="5410200" cy="762000"/>
          </a:xfrm>
        </p:spPr>
        <p:txBody>
          <a:bodyPr/>
          <a:lstStyle/>
          <a:p>
            <a:pPr>
              <a:defRPr/>
            </a:pPr>
            <a:r>
              <a:rPr sz="2800" dirty="0" smtClean="0"/>
              <a:t>Tbl_NetworkTopology on Node B</a:t>
            </a: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143000"/>
            <a:ext cx="8112125" cy="2407042"/>
          </a:xfrm>
        </p:spPr>
        <p:txBody>
          <a:bodyPr>
            <a:normAutofit/>
          </a:bodyPr>
          <a:lstStyle/>
          <a:p>
            <a:pPr algn="ctr" fontAlgn="auto">
              <a:spcAft>
                <a:spcPts val="0"/>
              </a:spcAft>
              <a:defRPr/>
            </a:pPr>
            <a:r>
              <a:rPr lang="en-US" dirty="0" smtClean="0"/>
              <a:t>Add</a:t>
            </a:r>
            <a:r>
              <a:rPr dirty="0" smtClean="0"/>
              <a:t>ing nodes in </a:t>
            </a:r>
            <a:br>
              <a:rPr dirty="0" smtClean="0"/>
            </a:br>
            <a:r>
              <a:rPr dirty="0" smtClean="0"/>
              <a:t>HTTP(S) Networking</a:t>
            </a:r>
            <a:endParaRPr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3"/>
          <p:cNvSpPr>
            <a:spLocks noGrp="1"/>
          </p:cNvSpPr>
          <p:nvPr>
            <p:ph idx="1"/>
          </p:nvPr>
        </p:nvSpPr>
        <p:spPr>
          <a:xfrm>
            <a:off x="304800" y="609600"/>
            <a:ext cx="8610600" cy="6477000"/>
          </a:xfrm>
        </p:spPr>
        <p:txBody>
          <a:bodyPr>
            <a:normAutofit fontScale="92500" lnSpcReduction="10000"/>
          </a:bodyPr>
          <a:lstStyle/>
          <a:p>
            <a:pPr fontAlgn="auto">
              <a:spcBef>
                <a:spcPts val="400"/>
              </a:spcBef>
              <a:spcAft>
                <a:spcPts val="0"/>
              </a:spcAft>
              <a:buClr>
                <a:schemeClr val="accent3"/>
              </a:buClr>
              <a:buFont typeface="Wingdings" pitchFamily="2" charset="2"/>
              <a:buChar char="§"/>
              <a:defRPr/>
            </a:pPr>
            <a:r>
              <a:rPr lang="en-US" sz="1800" b="1" dirty="0">
                <a:solidFill>
                  <a:schemeClr val="bg2">
                    <a:lumMod val="20000"/>
                    <a:lumOff val="80000"/>
                  </a:schemeClr>
                </a:solidFill>
              </a:rPr>
              <a:t>Building blocks in HTTP(S) Networking</a:t>
            </a:r>
          </a:p>
          <a:p>
            <a:pPr marL="0" indent="0" fontAlgn="auto">
              <a:spcBef>
                <a:spcPts val="400"/>
              </a:spcBef>
              <a:spcAft>
                <a:spcPts val="0"/>
              </a:spcAft>
              <a:buClr>
                <a:schemeClr val="accent3"/>
              </a:buClr>
              <a:buNone/>
              <a:defRPr/>
            </a:pPr>
            <a:r>
              <a:rPr lang="en-US" sz="1800" dirty="0">
                <a:solidFill>
                  <a:schemeClr val="bg2">
                    <a:lumMod val="20000"/>
                    <a:lumOff val="80000"/>
                  </a:schemeClr>
                </a:solidFill>
              </a:rPr>
              <a:t>	</a:t>
            </a:r>
            <a:r>
              <a:rPr lang="en-US" sz="1800" dirty="0" err="1"/>
              <a:t>FeedReader</a:t>
            </a:r>
            <a:r>
              <a:rPr lang="en-US" sz="1800" dirty="0"/>
              <a:t> – Feeder introduction</a:t>
            </a:r>
          </a:p>
          <a:p>
            <a:pPr marL="0" indent="0" fontAlgn="auto">
              <a:spcBef>
                <a:spcPts val="400"/>
              </a:spcBef>
              <a:spcAft>
                <a:spcPts val="0"/>
              </a:spcAft>
              <a:buClr>
                <a:schemeClr val="accent3"/>
              </a:buClr>
              <a:buNone/>
              <a:defRPr/>
            </a:pPr>
            <a:r>
              <a:rPr lang="en-US" sz="1800" dirty="0"/>
              <a:t>	Feeder</a:t>
            </a:r>
          </a:p>
          <a:p>
            <a:pPr marL="0" indent="0" fontAlgn="auto">
              <a:spcBef>
                <a:spcPts val="300"/>
              </a:spcBef>
              <a:spcAft>
                <a:spcPts val="0"/>
              </a:spcAft>
              <a:buClr>
                <a:schemeClr val="accent3"/>
              </a:buClr>
              <a:buNone/>
              <a:defRPr/>
            </a:pPr>
            <a:r>
              <a:rPr lang="en-US" sz="1800" dirty="0" smtClean="0"/>
              <a:t>	</a:t>
            </a:r>
            <a:r>
              <a:rPr lang="en-US" sz="1800" dirty="0" err="1" smtClean="0">
                <a:solidFill>
                  <a:schemeClr val="bg2">
                    <a:lumMod val="20000"/>
                    <a:lumOff val="80000"/>
                  </a:schemeClr>
                </a:solidFill>
              </a:rPr>
              <a:t>FeedReader</a:t>
            </a:r>
            <a:endParaRPr lang="en-US" sz="1800" dirty="0">
              <a:solidFill>
                <a:schemeClr val="bg2">
                  <a:lumMod val="20000"/>
                  <a:lumOff val="80000"/>
                </a:schemeClr>
              </a:solidFill>
            </a:endParaRPr>
          </a:p>
          <a:p>
            <a:pPr marL="0" indent="0" fontAlgn="auto">
              <a:spcBef>
                <a:spcPts val="300"/>
              </a:spcBef>
              <a:spcAft>
                <a:spcPts val="0"/>
              </a:spcAft>
              <a:buClr>
                <a:schemeClr val="accent3"/>
              </a:buClr>
              <a:buNone/>
              <a:defRPr/>
            </a:pPr>
            <a:r>
              <a:rPr lang="en-US" sz="1800" dirty="0">
                <a:solidFill>
                  <a:schemeClr val="bg2">
                    <a:lumMod val="20000"/>
                    <a:lumOff val="80000"/>
                  </a:schemeClr>
                </a:solidFill>
              </a:rPr>
              <a:t>	</a:t>
            </a:r>
            <a:r>
              <a:rPr lang="en-US" sz="1800" dirty="0"/>
              <a:t>Internal Database overview</a:t>
            </a:r>
            <a:endParaRPr lang="en-US" sz="1800" dirty="0">
              <a:solidFill>
                <a:schemeClr val="bg2">
                  <a:lumMod val="20000"/>
                  <a:lumOff val="80000"/>
                </a:schemeClr>
              </a:solidFill>
            </a:endParaRPr>
          </a:p>
          <a:p>
            <a:pPr marL="0" lvl="2" indent="0" fontAlgn="auto">
              <a:spcBef>
                <a:spcPts val="600"/>
              </a:spcBef>
              <a:spcAft>
                <a:spcPts val="0"/>
              </a:spcAft>
              <a:buClr>
                <a:schemeClr val="accent3"/>
              </a:buClr>
              <a:buSzPct val="90000"/>
              <a:defRPr/>
            </a:pPr>
            <a:r>
              <a:rPr lang="en-US" sz="1800" dirty="0"/>
              <a:t>	</a:t>
            </a:r>
            <a:r>
              <a:rPr lang="en-US" sz="1800" dirty="0" smtClean="0"/>
              <a:t>Mediator </a:t>
            </a:r>
            <a:r>
              <a:rPr lang="en-US" sz="1800" dirty="0"/>
              <a:t>– Neighbor relationship</a:t>
            </a:r>
            <a:r>
              <a:rPr lang="en-US" sz="1800" dirty="0">
                <a:solidFill>
                  <a:schemeClr val="bg2">
                    <a:lumMod val="20000"/>
                    <a:lumOff val="80000"/>
                  </a:schemeClr>
                </a:solidFill>
              </a:rPr>
              <a:t>s</a:t>
            </a:r>
          </a:p>
          <a:p>
            <a:pPr marL="0" lvl="2" indent="0" fontAlgn="auto">
              <a:spcBef>
                <a:spcPts val="600"/>
              </a:spcBef>
              <a:spcAft>
                <a:spcPts val="0"/>
              </a:spcAft>
              <a:buClr>
                <a:schemeClr val="accent3"/>
              </a:buClr>
              <a:buSzPct val="90000"/>
              <a:defRPr/>
            </a:pPr>
            <a:r>
              <a:rPr lang="en-US" sz="1800" dirty="0" smtClean="0"/>
              <a:t>	Tbl_NetworkTopology </a:t>
            </a:r>
            <a:r>
              <a:rPr lang="en-US" sz="1800" dirty="0"/>
              <a:t>on Node B</a:t>
            </a:r>
            <a:endParaRPr lang="en-US" sz="1800" dirty="0">
              <a:solidFill>
                <a:schemeClr val="bg2">
                  <a:lumMod val="20000"/>
                  <a:lumOff val="80000"/>
                </a:schemeClr>
              </a:solidFill>
            </a:endParaRPr>
          </a:p>
          <a:p>
            <a:pPr marL="228600" lvl="2" indent="-228600" fontAlgn="auto">
              <a:spcBef>
                <a:spcPts val="600"/>
              </a:spcBef>
              <a:spcAft>
                <a:spcPts val="0"/>
              </a:spcAft>
              <a:buClr>
                <a:schemeClr val="accent3"/>
              </a:buClr>
              <a:buSzPct val="90000"/>
              <a:buFont typeface="Wingdings" pitchFamily="2" charset="2"/>
              <a:buChar char="§"/>
              <a:defRPr/>
            </a:pPr>
            <a:r>
              <a:rPr lang="en-US" sz="1800" b="1" dirty="0" smtClean="0">
                <a:solidFill>
                  <a:schemeClr val="bg2">
                    <a:lumMod val="20000"/>
                    <a:lumOff val="80000"/>
                  </a:schemeClr>
                </a:solidFill>
              </a:rPr>
              <a:t>Add</a:t>
            </a:r>
            <a:r>
              <a:rPr sz="1800" b="1" dirty="0" smtClean="0">
                <a:solidFill>
                  <a:schemeClr val="bg2">
                    <a:lumMod val="20000"/>
                    <a:lumOff val="80000"/>
                  </a:schemeClr>
                </a:solidFill>
              </a:rPr>
              <a:t>ing </a:t>
            </a:r>
            <a:r>
              <a:rPr sz="1800" b="1" dirty="0">
                <a:solidFill>
                  <a:schemeClr val="bg2">
                    <a:lumMod val="20000"/>
                    <a:lumOff val="80000"/>
                  </a:schemeClr>
                </a:solidFill>
              </a:rPr>
              <a:t>Nodes in HTTP(S</a:t>
            </a:r>
            <a:r>
              <a:rPr sz="1800" b="1" dirty="0" smtClean="0">
                <a:solidFill>
                  <a:schemeClr val="bg2">
                    <a:lumMod val="20000"/>
                    <a:lumOff val="80000"/>
                  </a:schemeClr>
                </a:solidFill>
              </a:rPr>
              <a:t>) Networking</a:t>
            </a:r>
          </a:p>
          <a:p>
            <a:pPr marL="228600" lvl="2" indent="-228600" fontAlgn="auto">
              <a:spcBef>
                <a:spcPts val="600"/>
              </a:spcBef>
              <a:spcAft>
                <a:spcPts val="0"/>
              </a:spcAft>
              <a:buClr>
                <a:schemeClr val="accent3"/>
              </a:buClr>
              <a:buSzPct val="90000"/>
              <a:defRPr/>
            </a:pPr>
            <a:r>
              <a:rPr sz="1800" dirty="0" smtClean="0"/>
              <a:t>		Pre-Requisites and recommendations for </a:t>
            </a:r>
            <a:r>
              <a:rPr lang="en-US" sz="1800" dirty="0" smtClean="0"/>
              <a:t>Add</a:t>
            </a:r>
            <a:r>
              <a:rPr sz="1800" dirty="0" smtClean="0"/>
              <a:t>ing nodes in HTTP(S) 	Networking</a:t>
            </a:r>
            <a:endParaRPr sz="1800" dirty="0" smtClean="0">
              <a:solidFill>
                <a:schemeClr val="bg2">
                  <a:lumMod val="20000"/>
                  <a:lumOff val="80000"/>
                </a:schemeClr>
              </a:solidFill>
            </a:endParaRPr>
          </a:p>
          <a:p>
            <a:pPr marL="228600" lvl="2" indent="-228600" fontAlgn="auto">
              <a:spcBef>
                <a:spcPts val="600"/>
              </a:spcBef>
              <a:spcAft>
                <a:spcPts val="0"/>
              </a:spcAft>
              <a:buClr>
                <a:schemeClr val="accent3"/>
              </a:buClr>
              <a:buSzPct val="90000"/>
              <a:defRPr/>
            </a:pPr>
            <a:r>
              <a:rPr sz="1800" dirty="0" smtClean="0">
                <a:solidFill>
                  <a:schemeClr val="bg2">
                    <a:lumMod val="20000"/>
                    <a:lumOff val="80000"/>
                  </a:schemeClr>
                </a:solidFill>
              </a:rPr>
              <a:t>       	</a:t>
            </a:r>
            <a:r>
              <a:rPr lang="en-US" sz="1800" dirty="0" smtClean="0"/>
              <a:t>Setup </a:t>
            </a:r>
            <a:r>
              <a:rPr lang="en-US" sz="1800" dirty="0"/>
              <a:t>for </a:t>
            </a:r>
            <a:r>
              <a:rPr lang="en-US" sz="1800" dirty="0" smtClean="0"/>
              <a:t>Adding</a:t>
            </a:r>
            <a:endParaRPr lang="en-US" sz="1800" dirty="0"/>
          </a:p>
          <a:p>
            <a:pPr marL="228600" lvl="2" indent="-228600" fontAlgn="auto">
              <a:spcBef>
                <a:spcPts val="600"/>
              </a:spcBef>
              <a:spcAft>
                <a:spcPts val="0"/>
              </a:spcAft>
              <a:buClr>
                <a:schemeClr val="accent3"/>
              </a:buClr>
              <a:buSzPct val="90000"/>
              <a:defRPr/>
            </a:pPr>
            <a:r>
              <a:rPr lang="en-US" sz="1800" dirty="0">
                <a:solidFill>
                  <a:schemeClr val="bg2">
                    <a:lumMod val="20000"/>
                    <a:lumOff val="80000"/>
                  </a:schemeClr>
                </a:solidFill>
              </a:rPr>
              <a:t>	 </a:t>
            </a:r>
            <a:r>
              <a:rPr lang="en-US" sz="1800" dirty="0" smtClean="0">
                <a:solidFill>
                  <a:schemeClr val="bg2">
                    <a:lumMod val="20000"/>
                    <a:lumOff val="80000"/>
                  </a:schemeClr>
                </a:solidFill>
              </a:rPr>
              <a:t> 	</a:t>
            </a:r>
            <a:r>
              <a:rPr lang="en-US" sz="1800" dirty="0" smtClean="0"/>
              <a:t>Add</a:t>
            </a:r>
            <a:r>
              <a:rPr sz="1800" dirty="0" smtClean="0"/>
              <a:t>ing nodes in HTTP(S) Networking on CUCA</a:t>
            </a:r>
          </a:p>
          <a:p>
            <a:pPr marL="228600" lvl="2" indent="-228600" fontAlgn="auto">
              <a:spcBef>
                <a:spcPts val="600"/>
              </a:spcBef>
              <a:spcAft>
                <a:spcPts val="0"/>
              </a:spcAft>
              <a:buClr>
                <a:schemeClr val="accent3"/>
              </a:buClr>
              <a:buSzPct val="90000"/>
              <a:defRPr/>
            </a:pPr>
            <a:r>
              <a:rPr lang="en-US" sz="1800" dirty="0">
                <a:solidFill>
                  <a:schemeClr val="bg2">
                    <a:lumMod val="20000"/>
                    <a:lumOff val="80000"/>
                  </a:schemeClr>
                </a:solidFill>
              </a:rPr>
              <a:t>	 </a:t>
            </a:r>
            <a:r>
              <a:rPr lang="en-US" sz="1800" dirty="0" smtClean="0">
                <a:solidFill>
                  <a:schemeClr val="bg2">
                    <a:lumMod val="20000"/>
                    <a:lumOff val="80000"/>
                  </a:schemeClr>
                </a:solidFill>
              </a:rPr>
              <a:t>  	</a:t>
            </a:r>
            <a:r>
              <a:rPr lang="en-US" sz="1800" dirty="0" smtClean="0"/>
              <a:t>Requirements for configuration</a:t>
            </a:r>
            <a:endParaRPr sz="1800" dirty="0">
              <a:solidFill>
                <a:schemeClr val="bg2">
                  <a:lumMod val="20000"/>
                  <a:lumOff val="80000"/>
                </a:schemeClr>
              </a:solidFill>
            </a:endParaRPr>
          </a:p>
          <a:p>
            <a:pPr fontAlgn="auto">
              <a:spcBef>
                <a:spcPts val="600"/>
              </a:spcBef>
              <a:spcAft>
                <a:spcPts val="0"/>
              </a:spcAft>
              <a:buClr>
                <a:schemeClr val="accent3"/>
              </a:buClr>
              <a:buFont typeface="Wingdings" pitchFamily="2" charset="2"/>
              <a:buChar char="§"/>
              <a:defRPr/>
            </a:pPr>
            <a:r>
              <a:rPr sz="1800" b="1" dirty="0" smtClean="0"/>
              <a:t>Synchronization in HTTP(S) Networking</a:t>
            </a:r>
          </a:p>
          <a:p>
            <a:pPr marL="0" indent="0" fontAlgn="auto">
              <a:spcBef>
                <a:spcPts val="600"/>
              </a:spcBef>
              <a:spcAft>
                <a:spcPts val="0"/>
              </a:spcAft>
              <a:buClr>
                <a:schemeClr val="accent3"/>
              </a:buClr>
              <a:buNone/>
              <a:defRPr/>
            </a:pPr>
            <a:r>
              <a:rPr lang="en-US" sz="1800" dirty="0"/>
              <a:t> </a:t>
            </a:r>
            <a:r>
              <a:rPr lang="en-US" sz="1800" dirty="0" smtClean="0"/>
              <a:t>      	Setup </a:t>
            </a:r>
            <a:r>
              <a:rPr lang="en-US" sz="1800" dirty="0"/>
              <a:t>for Synchronization between </a:t>
            </a:r>
            <a:r>
              <a:rPr lang="en-US" sz="1800" dirty="0" smtClean="0"/>
              <a:t>nodes</a:t>
            </a:r>
          </a:p>
          <a:p>
            <a:pPr marL="0" indent="0" fontAlgn="auto">
              <a:spcBef>
                <a:spcPts val="600"/>
              </a:spcBef>
              <a:spcAft>
                <a:spcPts val="0"/>
              </a:spcAft>
              <a:buClr>
                <a:schemeClr val="accent3"/>
              </a:buClr>
              <a:buNone/>
              <a:defRPr/>
            </a:pPr>
            <a:r>
              <a:rPr lang="en-US" sz="1800" dirty="0" smtClean="0"/>
              <a:t>       	HTTP(S</a:t>
            </a:r>
            <a:r>
              <a:rPr lang="en-US" sz="1800" dirty="0"/>
              <a:t>) Links on </a:t>
            </a:r>
            <a:r>
              <a:rPr lang="en-US" sz="1800" dirty="0" smtClean="0"/>
              <a:t>CUCA       	</a:t>
            </a:r>
          </a:p>
          <a:p>
            <a:pPr marL="0" indent="0" fontAlgn="auto">
              <a:spcBef>
                <a:spcPts val="600"/>
              </a:spcBef>
              <a:spcAft>
                <a:spcPts val="0"/>
              </a:spcAft>
              <a:buClr>
                <a:schemeClr val="accent3"/>
              </a:buClr>
              <a:buNone/>
              <a:defRPr/>
            </a:pPr>
            <a:r>
              <a:rPr lang="en-US" sz="1800" dirty="0"/>
              <a:t>	</a:t>
            </a:r>
            <a:r>
              <a:rPr lang="en-US" sz="1800" dirty="0" smtClean="0"/>
              <a:t>Locations </a:t>
            </a:r>
            <a:r>
              <a:rPr lang="en-US" sz="1800" dirty="0"/>
              <a:t>on </a:t>
            </a:r>
            <a:r>
              <a:rPr lang="en-US" sz="1800" dirty="0" smtClean="0"/>
              <a:t>CUCA</a:t>
            </a:r>
          </a:p>
          <a:p>
            <a:pPr marL="0" indent="0" fontAlgn="auto">
              <a:spcBef>
                <a:spcPts val="600"/>
              </a:spcBef>
              <a:spcAft>
                <a:spcPts val="0"/>
              </a:spcAft>
              <a:buClr>
                <a:schemeClr val="accent3"/>
              </a:buClr>
              <a:buNone/>
              <a:defRPr/>
            </a:pPr>
            <a:r>
              <a:rPr lang="en-US" sz="1800" dirty="0" smtClean="0"/>
              <a:t>      	Objects </a:t>
            </a:r>
            <a:r>
              <a:rPr lang="en-US" sz="1800" dirty="0"/>
              <a:t>replicated and associated FeedReader </a:t>
            </a:r>
            <a:r>
              <a:rPr lang="en-US" sz="1800" dirty="0" smtClean="0"/>
              <a:t>task</a:t>
            </a:r>
          </a:p>
          <a:p>
            <a:pPr marL="0" indent="0" fontAlgn="auto">
              <a:spcBef>
                <a:spcPts val="600"/>
              </a:spcBef>
              <a:spcAft>
                <a:spcPts val="0"/>
              </a:spcAft>
              <a:buClr>
                <a:schemeClr val="accent3"/>
              </a:buClr>
              <a:buNone/>
              <a:defRPr/>
            </a:pPr>
            <a:r>
              <a:rPr lang="en-US" sz="1800" dirty="0"/>
              <a:t> </a:t>
            </a:r>
            <a:r>
              <a:rPr lang="en-US" sz="1800" dirty="0" smtClean="0"/>
              <a:t>      	Difference </a:t>
            </a:r>
            <a:r>
              <a:rPr lang="en-US" sz="1800" dirty="0"/>
              <a:t>in attributes </a:t>
            </a:r>
            <a:r>
              <a:rPr lang="en-US" sz="1800" dirty="0" smtClean="0"/>
              <a:t>for replication</a:t>
            </a:r>
          </a:p>
          <a:p>
            <a:pPr marL="452120" lvl="2" indent="0" fontAlgn="auto">
              <a:spcBef>
                <a:spcPts val="600"/>
              </a:spcBef>
              <a:spcAft>
                <a:spcPts val="0"/>
              </a:spcAft>
              <a:defRPr/>
            </a:pPr>
            <a:r>
              <a:rPr sz="1800" dirty="0" smtClean="0"/>
              <a:t>	Synchronization, Re-Synchronization &amp; Clear Recorded names </a:t>
            </a:r>
            <a:r>
              <a:rPr sz="2600" dirty="0" smtClean="0"/>
              <a:t>	</a:t>
            </a:r>
            <a:endParaRPr sz="2600" dirty="0">
              <a:solidFill>
                <a:schemeClr val="bg2">
                  <a:lumMod val="20000"/>
                  <a:lumOff val="80000"/>
                </a:schemeClr>
              </a:solidFill>
            </a:endParaRPr>
          </a:p>
          <a:p>
            <a:pPr marL="452120" lvl="2" indent="0" fontAlgn="auto">
              <a:spcBef>
                <a:spcPts val="600"/>
              </a:spcBef>
              <a:spcAft>
                <a:spcPts val="0"/>
              </a:spcAft>
              <a:defRPr/>
            </a:pPr>
            <a:r>
              <a:rPr lang="en-US" sz="2600" dirty="0" smtClean="0">
                <a:solidFill>
                  <a:schemeClr val="bg2">
                    <a:lumMod val="20000"/>
                    <a:lumOff val="80000"/>
                  </a:schemeClr>
                </a:solidFill>
              </a:rPr>
              <a:t>	</a:t>
            </a:r>
            <a:r>
              <a:rPr lang="en-US" sz="1900" dirty="0" smtClean="0"/>
              <a:t>	</a:t>
            </a:r>
            <a:endParaRPr sz="1900" dirty="0" smtClean="0"/>
          </a:p>
        </p:txBody>
      </p:sp>
      <p:sp>
        <p:nvSpPr>
          <p:cNvPr id="3" name="Title 2"/>
          <p:cNvSpPr>
            <a:spLocks noGrp="1"/>
          </p:cNvSpPr>
          <p:nvPr>
            <p:ph type="title"/>
          </p:nvPr>
        </p:nvSpPr>
        <p:spPr>
          <a:xfrm>
            <a:off x="228600" y="-76200"/>
            <a:ext cx="8588375" cy="685800"/>
          </a:xfrm>
        </p:spPr>
        <p:txBody>
          <a:bodyPr>
            <a:normAutofit/>
          </a:bodyPr>
          <a:lstStyle/>
          <a:p>
            <a:pPr algn="ctr" fontAlgn="auto">
              <a:spcAft>
                <a:spcPts val="0"/>
              </a:spcAft>
              <a:defRPr/>
            </a:pPr>
            <a:r>
              <a:rPr dirty="0" smtClean="0"/>
              <a:t>Agenda</a:t>
            </a:r>
            <a:endParaRPr dirty="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3"/>
          <p:cNvSpPr>
            <a:spLocks noGrp="1"/>
          </p:cNvSpPr>
          <p:nvPr>
            <p:ph idx="1"/>
          </p:nvPr>
        </p:nvSpPr>
        <p:spPr>
          <a:xfrm>
            <a:off x="76200" y="1219200"/>
            <a:ext cx="8686800" cy="5029200"/>
          </a:xfrm>
        </p:spPr>
        <p:txBody>
          <a:bodyPr/>
          <a:lstStyle/>
          <a:p>
            <a:pPr marL="749300" lvl="1" indent="-342900">
              <a:buFont typeface="Wingdings" pitchFamily="2" charset="2"/>
              <a:buChar char="§"/>
              <a:defRPr/>
            </a:pPr>
            <a:r>
              <a:rPr dirty="0" smtClean="0">
                <a:latin typeface="+mn-lt"/>
              </a:rPr>
              <a:t>All Unity </a:t>
            </a:r>
            <a:r>
              <a:rPr lang="en-US" dirty="0" smtClean="0">
                <a:latin typeface="+mn-lt"/>
              </a:rPr>
              <a:t>Connection</a:t>
            </a:r>
            <a:r>
              <a:rPr dirty="0" smtClean="0">
                <a:latin typeface="+mn-lt"/>
              </a:rPr>
              <a:t> versions must be on 10.0(1</a:t>
            </a:r>
            <a:r>
              <a:rPr dirty="0">
                <a:latin typeface="+mn-lt"/>
              </a:rPr>
              <a:t>)</a:t>
            </a:r>
            <a:r>
              <a:rPr dirty="0" smtClean="0">
                <a:latin typeface="+mn-lt"/>
              </a:rPr>
              <a:t>.</a:t>
            </a:r>
          </a:p>
          <a:p>
            <a:pPr marL="749300" lvl="1" indent="-342900">
              <a:buFont typeface="Wingdings" pitchFamily="2" charset="2"/>
              <a:buChar char="§"/>
              <a:defRPr/>
            </a:pPr>
            <a:r>
              <a:rPr i="1" dirty="0" smtClean="0">
                <a:latin typeface="+mn-lt"/>
              </a:rPr>
              <a:t>"There should be no existing legacy network" </a:t>
            </a:r>
            <a:r>
              <a:rPr lang="en-US" dirty="0" smtClean="0">
                <a:latin typeface="+mn-lt"/>
              </a:rPr>
              <a:t>–</a:t>
            </a:r>
            <a:r>
              <a:rPr dirty="0" smtClean="0">
                <a:latin typeface="+mn-lt"/>
              </a:rPr>
              <a:t> Nodes connected over VPIM are acceptable but not Digital networking or Intersite Networking.</a:t>
            </a:r>
          </a:p>
          <a:p>
            <a:pPr marL="749300" lvl="1" indent="-342900">
              <a:buFont typeface="Wingdings" pitchFamily="2" charset="2"/>
              <a:buChar char="§"/>
              <a:defRPr/>
            </a:pPr>
            <a:r>
              <a:rPr lang="en-US" dirty="0">
                <a:latin typeface="+mn-lt"/>
                <a:sym typeface="Wingdings" pitchFamily="2" charset="2"/>
              </a:rPr>
              <a:t>Our recommendation is to draw a hub-spoke topology for your network, and finalize the plan for all nodes before beginning the process of </a:t>
            </a:r>
            <a:r>
              <a:rPr lang="en-US" dirty="0" smtClean="0">
                <a:latin typeface="+mn-lt"/>
                <a:sym typeface="Wingdings" pitchFamily="2" charset="2"/>
              </a:rPr>
              <a:t>adding </a:t>
            </a:r>
            <a:r>
              <a:rPr lang="en-US" dirty="0">
                <a:latin typeface="+mn-lt"/>
                <a:sym typeface="Wingdings" pitchFamily="2" charset="2"/>
              </a:rPr>
              <a:t>your nodes in an HTTPS network</a:t>
            </a:r>
            <a:r>
              <a:rPr lang="en-US" dirty="0" smtClean="0">
                <a:latin typeface="+mn-lt"/>
                <a:sym typeface="Wingdings" pitchFamily="2" charset="2"/>
              </a:rPr>
              <a:t>.</a:t>
            </a:r>
          </a:p>
          <a:p>
            <a:pPr marL="749300" lvl="1" indent="-342900">
              <a:buFont typeface="Wingdings" pitchFamily="2" charset="2"/>
              <a:buChar char="§"/>
              <a:defRPr/>
            </a:pPr>
            <a:r>
              <a:rPr dirty="0" smtClean="0">
                <a:latin typeface="+mn-lt"/>
                <a:sym typeface="Wingdings" pitchFamily="2" charset="2"/>
              </a:rPr>
              <a:t>Recommended to let the automatic synchronization run after configured interval ( default after every 15 min) and synchronize the objects across the network.</a:t>
            </a:r>
          </a:p>
          <a:p>
            <a:pPr marL="749300" lvl="1" indent="-342900">
              <a:buFont typeface="Wingdings" pitchFamily="2" charset="2"/>
              <a:buChar char="§"/>
              <a:defRPr/>
            </a:pPr>
            <a:r>
              <a:rPr dirty="0" smtClean="0">
                <a:latin typeface="+mn-lt"/>
                <a:sym typeface="Wingdings" pitchFamily="2" charset="2"/>
              </a:rPr>
              <a:t>Note that </a:t>
            </a:r>
            <a:r>
              <a:rPr lang="en-US" dirty="0" smtClean="0">
                <a:latin typeface="+mn-lt"/>
                <a:sym typeface="Wingdings" pitchFamily="2" charset="2"/>
              </a:rPr>
              <a:t>in </a:t>
            </a:r>
            <a:r>
              <a:rPr lang="en-US" dirty="0">
                <a:latin typeface="+mn-lt"/>
                <a:sym typeface="Wingdings" pitchFamily="2" charset="2"/>
              </a:rPr>
              <a:t>the event that you want to remove one or more nodes from the </a:t>
            </a:r>
            <a:r>
              <a:rPr lang="en-US" dirty="0" smtClean="0">
                <a:latin typeface="+mn-lt"/>
                <a:sym typeface="Wingdings" pitchFamily="2" charset="2"/>
              </a:rPr>
              <a:t>HTTP(S) </a:t>
            </a:r>
            <a:r>
              <a:rPr lang="en-US" dirty="0">
                <a:latin typeface="+mn-lt"/>
                <a:sym typeface="Wingdings" pitchFamily="2" charset="2"/>
              </a:rPr>
              <a:t>network, you need to perform </a:t>
            </a:r>
            <a:r>
              <a:rPr lang="en-US" dirty="0" smtClean="0">
                <a:latin typeface="+mn-lt"/>
                <a:sym typeface="Wingdings" pitchFamily="2" charset="2"/>
              </a:rPr>
              <a:t>a remove operation. Remove</a:t>
            </a:r>
            <a:r>
              <a:rPr dirty="0" smtClean="0">
                <a:latin typeface="+mn-lt"/>
                <a:sym typeface="Wingdings" pitchFamily="2" charset="2"/>
              </a:rPr>
              <a:t> is an  unrecoverable option and should be exercised in off-peak hours</a:t>
            </a:r>
          </a:p>
          <a:p>
            <a:pPr marL="749300" lvl="1" indent="-342900">
              <a:buFont typeface="Wingdings" pitchFamily="2" charset="2"/>
              <a:buChar char="§"/>
              <a:defRPr/>
            </a:pPr>
            <a:r>
              <a:rPr lang="en-US" dirty="0" smtClean="0">
                <a:latin typeface="+mn-lt"/>
                <a:sym typeface="Wingdings" pitchFamily="2" charset="2"/>
              </a:rPr>
              <a:t>DNS is mandatory for configuring network in HTTPs over </a:t>
            </a:r>
            <a:r>
              <a:rPr lang="en-US" dirty="0" err="1" smtClean="0">
                <a:latin typeface="+mn-lt"/>
                <a:sym typeface="Wingdings" pitchFamily="2" charset="2"/>
              </a:rPr>
              <a:t>ssl</a:t>
            </a:r>
            <a:r>
              <a:rPr lang="en-US" dirty="0" smtClean="0">
                <a:latin typeface="+mn-lt"/>
                <a:sym typeface="Wingdings" pitchFamily="2" charset="2"/>
              </a:rPr>
              <a:t>.</a:t>
            </a:r>
            <a:endParaRPr dirty="0" smtClean="0">
              <a:latin typeface="+mn-lt"/>
              <a:sym typeface="Wingdings" pitchFamily="2" charset="2"/>
            </a:endParaRPr>
          </a:p>
          <a:p>
            <a:pPr lvl="1" indent="0">
              <a:defRPr/>
            </a:pPr>
            <a:endParaRPr dirty="0" smtClean="0">
              <a:latin typeface="+mn-lt"/>
            </a:endParaRPr>
          </a:p>
          <a:p>
            <a:pPr marL="749300" lvl="1" indent="-342900">
              <a:buFont typeface="Wingdings" pitchFamily="2" charset="2"/>
              <a:buChar char="§"/>
              <a:defRPr/>
            </a:pPr>
            <a:endParaRPr dirty="0" smtClean="0">
              <a:sym typeface="Wingdings" pitchFamily="2" charset="2"/>
            </a:endParaRPr>
          </a:p>
          <a:p>
            <a:pPr marL="749300" lvl="1" indent="-342900">
              <a:buFont typeface="Wingdings" pitchFamily="2" charset="2"/>
              <a:buChar char="§"/>
              <a:defRPr/>
            </a:pPr>
            <a:endParaRPr dirty="0" smtClean="0"/>
          </a:p>
          <a:p>
            <a:pPr marL="749300" lvl="1" indent="-342900">
              <a:buFont typeface="Wingdings" pitchFamily="2" charset="2"/>
              <a:buChar char="§"/>
              <a:defRPr/>
            </a:pPr>
            <a:endParaRPr dirty="0" smtClean="0"/>
          </a:p>
        </p:txBody>
      </p:sp>
      <p:sp>
        <p:nvSpPr>
          <p:cNvPr id="3" name="Title 3"/>
          <p:cNvSpPr txBox="1">
            <a:spLocks/>
          </p:cNvSpPr>
          <p:nvPr/>
        </p:nvSpPr>
        <p:spPr>
          <a:xfrm>
            <a:off x="457200" y="228600"/>
            <a:ext cx="8112125" cy="8830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Pre-Requisites and recommendations for </a:t>
            </a:r>
            <a:r>
              <a:rPr lang="en-US" sz="2800" dirty="0" smtClean="0"/>
              <a:t>Add</a:t>
            </a:r>
            <a:r>
              <a:rPr sz="2800" dirty="0" smtClean="0"/>
              <a:t>ing nodes in HTTP(S)</a:t>
            </a:r>
            <a:endParaRPr sz="2800" dirty="0"/>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304800" y="1143000"/>
            <a:ext cx="7940675" cy="685800"/>
          </a:xfrm>
        </p:spPr>
        <p:txBody>
          <a:bodyPr/>
          <a:lstStyle/>
          <a:p>
            <a:pPr>
              <a:buFont typeface="Wingdings" pitchFamily="2" charset="2"/>
              <a:buChar char="§"/>
            </a:pPr>
            <a:r>
              <a:rPr sz="1800" dirty="0" smtClean="0"/>
              <a:t>Using 3 independent nodes named Vm144, Vm145, Vm146.</a:t>
            </a:r>
          </a:p>
        </p:txBody>
      </p:sp>
      <p:cxnSp>
        <p:nvCxnSpPr>
          <p:cNvPr id="58371"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14" name="Title 3"/>
          <p:cNvSpPr txBox="1">
            <a:spLocks/>
          </p:cNvSpPr>
          <p:nvPr/>
        </p:nvSpPr>
        <p:spPr>
          <a:xfrm>
            <a:off x="269875" y="76200"/>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Setup for </a:t>
            </a:r>
            <a:r>
              <a:rPr lang="en-US" sz="2800" dirty="0" smtClean="0"/>
              <a:t>Add</a:t>
            </a:r>
            <a:r>
              <a:rPr sz="2800" dirty="0" smtClean="0"/>
              <a:t>ing</a:t>
            </a:r>
            <a:endParaRPr sz="2800" dirty="0"/>
          </a:p>
        </p:txBody>
      </p:sp>
      <p:pic>
        <p:nvPicPr>
          <p:cNvPr id="58373" name="Picture 2" descr="C:\Users\nikkumar\Desktop\HTTPS_TOI\Http(s)_1_sync_Examp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2559050"/>
            <a:ext cx="59547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228600" y="838200"/>
            <a:ext cx="7940675" cy="685800"/>
          </a:xfrm>
        </p:spPr>
        <p:txBody>
          <a:bodyPr/>
          <a:lstStyle/>
          <a:p>
            <a:pPr>
              <a:buFont typeface="Wingdings" pitchFamily="2" charset="2"/>
              <a:buChar char="§"/>
              <a:defRPr/>
            </a:pPr>
            <a:r>
              <a:rPr sz="1600" dirty="0" smtClean="0">
                <a:solidFill>
                  <a:schemeClr val="bg2">
                    <a:lumMod val="20000"/>
                    <a:lumOff val="80000"/>
                  </a:schemeClr>
                </a:solidFill>
              </a:rPr>
              <a:t>Login to CUCA of Vm144.</a:t>
            </a:r>
          </a:p>
          <a:p>
            <a:pPr>
              <a:buFont typeface="Wingdings" pitchFamily="2" charset="2"/>
              <a:buChar char="§"/>
              <a:defRPr/>
            </a:pPr>
            <a:r>
              <a:rPr sz="1600" dirty="0" smtClean="0">
                <a:solidFill>
                  <a:schemeClr val="bg2">
                    <a:lumMod val="20000"/>
                    <a:lumOff val="80000"/>
                  </a:schemeClr>
                </a:solidFill>
              </a:rPr>
              <a:t>Navigate to Networking </a:t>
            </a:r>
            <a:r>
              <a:rPr sz="1600" dirty="0" smtClean="0">
                <a:solidFill>
                  <a:schemeClr val="bg2">
                    <a:lumMod val="20000"/>
                    <a:lumOff val="80000"/>
                  </a:schemeClr>
                </a:solidFill>
                <a:sym typeface="Wingdings" pitchFamily="2" charset="2"/>
              </a:rPr>
              <a:t> HTTP(S) Links and click on "Add"</a:t>
            </a:r>
          </a:p>
        </p:txBody>
      </p:sp>
      <p:sp>
        <p:nvSpPr>
          <p:cNvPr id="6" name="Title 3"/>
          <p:cNvSpPr txBox="1">
            <a:spLocks/>
          </p:cNvSpPr>
          <p:nvPr/>
        </p:nvSpPr>
        <p:spPr>
          <a:xfrm>
            <a:off x="193675" y="25021"/>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lang="en-US" sz="2800" dirty="0" smtClean="0"/>
              <a:t>Add</a:t>
            </a:r>
            <a:r>
              <a:rPr sz="2800" dirty="0" smtClean="0"/>
              <a:t>ing nodes in HTTP(S) Networking on CUCA</a:t>
            </a:r>
            <a:endParaRPr sz="2800" dirty="0"/>
          </a:p>
        </p:txBody>
      </p:sp>
      <p:sp>
        <p:nvSpPr>
          <p:cNvPr id="8" name="Rectangle 7"/>
          <p:cNvSpPr/>
          <p:nvPr/>
        </p:nvSpPr>
        <p:spPr>
          <a:xfrm>
            <a:off x="647700" y="4343400"/>
            <a:ext cx="1143000" cy="150813"/>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9397" name="Picture 3" descr="Screen Clippi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828800"/>
            <a:ext cx="88423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28600" y="5037138"/>
            <a:ext cx="990600" cy="144462"/>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1981200" y="4038600"/>
            <a:ext cx="381000" cy="304800"/>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228600" y="685800"/>
            <a:ext cx="8458200" cy="685800"/>
          </a:xfrm>
        </p:spPr>
        <p:txBody>
          <a:bodyPr/>
          <a:lstStyle/>
          <a:p>
            <a:pPr>
              <a:buFont typeface="Wingdings" pitchFamily="2" charset="2"/>
              <a:buChar char="§"/>
              <a:defRPr/>
            </a:pPr>
            <a:r>
              <a:rPr sz="1800" dirty="0" smtClean="0">
                <a:sym typeface="Wingdings" pitchFamily="2" charset="2"/>
              </a:rPr>
              <a:t>Fill the required information and click “Link”.</a:t>
            </a:r>
          </a:p>
          <a:p>
            <a:pPr>
              <a:buFont typeface="Wingdings" pitchFamily="2" charset="2"/>
              <a:buChar char="§"/>
              <a:defRPr/>
            </a:pPr>
            <a:r>
              <a:rPr lang="en-US" sz="1800" dirty="0"/>
              <a:t>If the administrator does not check the “Include distribution lists…” option initially, it can be enabled at any time after </a:t>
            </a:r>
            <a:r>
              <a:rPr lang="en-US" sz="1800" dirty="0" smtClean="0"/>
              <a:t>add </a:t>
            </a:r>
            <a:r>
              <a:rPr lang="en-US" sz="1800" dirty="0"/>
              <a:t>is completed. However once the option is enabled, it can no longer be disabled.</a:t>
            </a:r>
          </a:p>
          <a:p>
            <a:pPr>
              <a:buFont typeface="Wingdings" pitchFamily="2" charset="2"/>
              <a:buChar char="§"/>
              <a:defRPr/>
            </a:pPr>
            <a:endParaRPr sz="1800" dirty="0" smtClean="0">
              <a:sym typeface="Wingdings" pitchFamily="2" charset="2"/>
            </a:endParaRPr>
          </a:p>
        </p:txBody>
      </p:sp>
      <p:sp>
        <p:nvSpPr>
          <p:cNvPr id="6" name="Title 3"/>
          <p:cNvSpPr txBox="1">
            <a:spLocks/>
          </p:cNvSpPr>
          <p:nvPr/>
        </p:nvSpPr>
        <p:spPr>
          <a:xfrm>
            <a:off x="193675" y="-76200"/>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lang="en-US" sz="2800" dirty="0" smtClean="0"/>
              <a:t>Adding </a:t>
            </a:r>
            <a:r>
              <a:rPr lang="en-US" sz="2800" dirty="0"/>
              <a:t>nodes in HTTP(S) Networking on CUCA</a:t>
            </a:r>
          </a:p>
        </p:txBody>
      </p:sp>
      <p:pic>
        <p:nvPicPr>
          <p:cNvPr id="3" name="Picture 2"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057400"/>
            <a:ext cx="8229600" cy="4114800"/>
          </a:xfrm>
          <a:prstGeom prst="rect">
            <a:avLst/>
          </a:prstGeom>
        </p:spPr>
      </p:pic>
      <p:sp>
        <p:nvSpPr>
          <p:cNvPr id="9" name="Rectangle 8"/>
          <p:cNvSpPr/>
          <p:nvPr/>
        </p:nvSpPr>
        <p:spPr>
          <a:xfrm>
            <a:off x="1981200" y="5865812"/>
            <a:ext cx="685800" cy="296863"/>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p:nvSpPr>
        <p:spPr>
          <a:xfrm>
            <a:off x="609600" y="5181600"/>
            <a:ext cx="838200" cy="148432"/>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p:cNvSpPr/>
          <p:nvPr/>
        </p:nvSpPr>
        <p:spPr>
          <a:xfrm>
            <a:off x="2085974" y="2667000"/>
            <a:ext cx="6219825" cy="457200"/>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a:xfrm>
            <a:off x="365125" y="685800"/>
            <a:ext cx="8321675" cy="5410200"/>
          </a:xfrm>
        </p:spPr>
        <p:txBody>
          <a:bodyPr/>
          <a:lstStyle/>
          <a:p>
            <a:pPr>
              <a:spcBef>
                <a:spcPct val="20000"/>
              </a:spcBef>
              <a:buClr>
                <a:schemeClr val="tx2"/>
              </a:buClr>
              <a:buSzPct val="95000"/>
              <a:buFont typeface="Wingdings" pitchFamily="2" charset="2"/>
              <a:buChar char="§"/>
              <a:defRPr/>
            </a:pPr>
            <a:r>
              <a:rPr sz="1600" dirty="0" smtClean="0">
                <a:latin typeface="+mn-lt"/>
              </a:rPr>
              <a:t>In order to </a:t>
            </a:r>
            <a:r>
              <a:rPr lang="en-US" sz="1600" dirty="0">
                <a:latin typeface="+mn-lt"/>
              </a:rPr>
              <a:t>l</a:t>
            </a:r>
            <a:r>
              <a:rPr lang="en-US" sz="1600" dirty="0" smtClean="0">
                <a:latin typeface="+mn-lt"/>
              </a:rPr>
              <a:t>ink</a:t>
            </a:r>
            <a:r>
              <a:rPr sz="1600" dirty="0" smtClean="0">
                <a:latin typeface="+mn-lt"/>
              </a:rPr>
              <a:t> nodes over SSL , the full FQDN must be provided.</a:t>
            </a:r>
            <a:endParaRPr sz="1600" dirty="0">
              <a:latin typeface="+mn-lt"/>
            </a:endParaRPr>
          </a:p>
          <a:p>
            <a:pPr>
              <a:spcBef>
                <a:spcPct val="20000"/>
              </a:spcBef>
              <a:buClr>
                <a:schemeClr val="tx2"/>
              </a:buClr>
              <a:buSzPct val="95000"/>
              <a:buFont typeface="Wingdings" pitchFamily="2" charset="2"/>
              <a:buChar char="§"/>
              <a:defRPr/>
            </a:pPr>
            <a:r>
              <a:rPr lang="en-US" sz="1600" dirty="0" smtClean="0">
                <a:latin typeface="+mn-lt"/>
              </a:rPr>
              <a:t>To disable “Accept Self Signed Certificates” during linking, ensure that all nodes have installed 3</a:t>
            </a:r>
            <a:r>
              <a:rPr lang="en-US" sz="1600" baseline="30000" dirty="0" smtClean="0">
                <a:latin typeface="+mn-lt"/>
              </a:rPr>
              <a:t>rd</a:t>
            </a:r>
            <a:r>
              <a:rPr lang="en-US" sz="1600" dirty="0">
                <a:latin typeface="+mn-lt"/>
              </a:rPr>
              <a:t> </a:t>
            </a:r>
            <a:r>
              <a:rPr lang="en-US" sz="1600" dirty="0" smtClean="0">
                <a:latin typeface="+mn-lt"/>
              </a:rPr>
              <a:t>party certificates. </a:t>
            </a:r>
            <a:r>
              <a:rPr lang="en-US" sz="1600" i="1" dirty="0" smtClean="0">
                <a:latin typeface="+mn-lt"/>
              </a:rPr>
              <a:t>(http</a:t>
            </a:r>
            <a:r>
              <a:rPr lang="en-US" sz="1600" i="1" dirty="0">
                <a:latin typeface="+mn-lt"/>
              </a:rPr>
              <a:t>://</a:t>
            </a:r>
            <a:r>
              <a:rPr lang="en-US" sz="1600" i="1" dirty="0" smtClean="0">
                <a:latin typeface="+mn-lt"/>
              </a:rPr>
              <a:t>www.cisco.com/en/US/docs/voice_ip_comm/Connection/8x/networking/guide/8xcucnet010.html)</a:t>
            </a:r>
            <a:endParaRPr sz="1600" i="1" dirty="0" smtClean="0">
              <a:latin typeface="+mn-lt"/>
            </a:endParaRPr>
          </a:p>
        </p:txBody>
      </p:sp>
      <p:sp>
        <p:nvSpPr>
          <p:cNvPr id="8" name="Rectangle 3"/>
          <p:cNvSpPr>
            <a:spLocks noGrp="1" noChangeArrowheads="1"/>
          </p:cNvSpPr>
          <p:nvPr>
            <p:ph type="title"/>
          </p:nvPr>
        </p:nvSpPr>
        <p:spPr>
          <a:xfrm>
            <a:off x="388938" y="76200"/>
            <a:ext cx="8145462" cy="533400"/>
          </a:xfrm>
          <a:extLst/>
        </p:spPr>
        <p:txBody>
          <a:bodyPr/>
          <a:lstStyle/>
          <a:p>
            <a:pPr>
              <a:defRPr/>
            </a:pPr>
            <a:r>
              <a:rPr lang="en-US" sz="2400" dirty="0" smtClean="0"/>
              <a:t>Requirements for configuration</a:t>
            </a:r>
            <a:endParaRPr sz="2400" dirty="0" smtClean="0"/>
          </a:p>
        </p:txBody>
      </p:sp>
    </p:spTree>
    <p:extLst>
      <p:ext uri="{BB962C8B-B14F-4D97-AF65-F5344CB8AC3E}">
        <p14:creationId xmlns:p14="http://schemas.microsoft.com/office/powerpoint/2010/main" val="1336026037"/>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143000"/>
            <a:ext cx="8112125" cy="2407042"/>
          </a:xfrm>
        </p:spPr>
        <p:txBody>
          <a:bodyPr>
            <a:normAutofit/>
          </a:bodyPr>
          <a:lstStyle/>
          <a:p>
            <a:pPr algn="ctr" fontAlgn="auto">
              <a:spcAft>
                <a:spcPts val="0"/>
              </a:spcAft>
              <a:defRPr/>
            </a:pPr>
            <a:r>
              <a:rPr dirty="0" smtClean="0"/>
              <a:t>Synchronization in HTTP(S) Networking</a:t>
            </a:r>
            <a:endParaRPr dirty="0"/>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304800" y="1219200"/>
            <a:ext cx="7940675" cy="685800"/>
          </a:xfrm>
        </p:spPr>
        <p:txBody>
          <a:bodyPr/>
          <a:lstStyle/>
          <a:p>
            <a:pPr>
              <a:buFont typeface="Wingdings" pitchFamily="2" charset="2"/>
              <a:buChar char="§"/>
            </a:pPr>
            <a:r>
              <a:rPr sz="1800" dirty="0" smtClean="0"/>
              <a:t>Using 3 nodes named Vm144, Vm145, Vm146 which are now </a:t>
            </a:r>
            <a:r>
              <a:rPr lang="en-US" sz="1800" dirty="0" smtClean="0"/>
              <a:t>add</a:t>
            </a:r>
            <a:r>
              <a:rPr sz="1800" dirty="0" smtClean="0"/>
              <a:t>ed using HTTP(S) Networking</a:t>
            </a:r>
          </a:p>
        </p:txBody>
      </p:sp>
      <p:cxnSp>
        <p:nvCxnSpPr>
          <p:cNvPr id="62467"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14" name="Title 3"/>
          <p:cNvSpPr txBox="1">
            <a:spLocks/>
          </p:cNvSpPr>
          <p:nvPr/>
        </p:nvSpPr>
        <p:spPr>
          <a:xfrm>
            <a:off x="228600" y="152400"/>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Setup for Synchronization between nodes</a:t>
            </a:r>
            <a:endParaRPr sz="2800" dirty="0"/>
          </a:p>
        </p:txBody>
      </p:sp>
      <p:pic>
        <p:nvPicPr>
          <p:cNvPr id="62469" name="Picture 2" descr="C:\Users\nikkumar\Desktop\HTTPS_TOI\Http(s)_1_sync_Examp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0" y="2559050"/>
            <a:ext cx="59547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H="1">
            <a:off x="2667000" y="3429000"/>
            <a:ext cx="1524000" cy="1066800"/>
          </a:xfrm>
          <a:prstGeom prst="straightConnector1">
            <a:avLst/>
          </a:prstGeom>
          <a:ln w="28575">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181600" y="3429000"/>
            <a:ext cx="1524000" cy="1143000"/>
          </a:xfrm>
          <a:prstGeom prst="straightConnector1">
            <a:avLst/>
          </a:prstGeom>
          <a:ln w="28575">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2472" name="TextBox 9"/>
          <p:cNvSpPr txBox="1">
            <a:spLocks noChangeArrowheads="1"/>
          </p:cNvSpPr>
          <p:nvPr/>
        </p:nvSpPr>
        <p:spPr bwMode="auto">
          <a:xfrm>
            <a:off x="1920875" y="3592513"/>
            <a:ext cx="158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bg1"/>
                </a:solidFill>
              </a:rPr>
              <a:t>HTTP(S) Link</a:t>
            </a:r>
          </a:p>
        </p:txBody>
      </p:sp>
      <p:sp>
        <p:nvSpPr>
          <p:cNvPr id="62473" name="TextBox 22"/>
          <p:cNvSpPr txBox="1">
            <a:spLocks noChangeArrowheads="1"/>
          </p:cNvSpPr>
          <p:nvPr/>
        </p:nvSpPr>
        <p:spPr bwMode="auto">
          <a:xfrm>
            <a:off x="5943600" y="3592513"/>
            <a:ext cx="158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bg1"/>
                </a:solidFill>
              </a:rPr>
              <a:t>HTTP(S) Link</a:t>
            </a: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269875" y="0"/>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3200" dirty="0" smtClean="0"/>
              <a:t>HTTP(S) Links on Vm144 CUCA</a:t>
            </a:r>
            <a:endParaRPr sz="3200" dirty="0"/>
          </a:p>
        </p:txBody>
      </p:sp>
      <p:pic>
        <p:nvPicPr>
          <p:cNvPr id="63491" name="Picture 2" descr="Screen Clippi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600200"/>
            <a:ext cx="8839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28600" y="3200400"/>
            <a:ext cx="990600" cy="144463"/>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1905000" y="2971800"/>
            <a:ext cx="1295400" cy="152400"/>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3494" name="Content Placeholder 2"/>
          <p:cNvSpPr>
            <a:spLocks noGrp="1"/>
          </p:cNvSpPr>
          <p:nvPr>
            <p:ph idx="1"/>
          </p:nvPr>
        </p:nvSpPr>
        <p:spPr>
          <a:xfrm>
            <a:off x="304800" y="914400"/>
            <a:ext cx="7940675" cy="685800"/>
          </a:xfrm>
        </p:spPr>
        <p:txBody>
          <a:bodyPr/>
          <a:lstStyle/>
          <a:p>
            <a:pPr>
              <a:buFont typeface="Wingdings" pitchFamily="2" charset="2"/>
              <a:buChar char="§"/>
            </a:pPr>
            <a:r>
              <a:rPr sz="1800" dirty="0" smtClean="0"/>
              <a:t>On the HUB node ( Vm144), 2 HTTP(S) links are found.</a:t>
            </a: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04800" y="0"/>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3200" dirty="0" smtClean="0"/>
              <a:t>Locations on CUCA of Vm144</a:t>
            </a:r>
            <a:endParaRPr sz="3200" dirty="0"/>
          </a:p>
        </p:txBody>
      </p:sp>
      <p:pic>
        <p:nvPicPr>
          <p:cNvPr id="64515" name="Picture 1" descr="Screen Clippi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600200"/>
            <a:ext cx="8839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Content Placeholder 2"/>
          <p:cNvSpPr>
            <a:spLocks noGrp="1"/>
          </p:cNvSpPr>
          <p:nvPr>
            <p:ph idx="1"/>
          </p:nvPr>
        </p:nvSpPr>
        <p:spPr>
          <a:xfrm>
            <a:off x="304800" y="914400"/>
            <a:ext cx="7940675" cy="685800"/>
          </a:xfrm>
        </p:spPr>
        <p:txBody>
          <a:bodyPr/>
          <a:lstStyle/>
          <a:p>
            <a:pPr>
              <a:buFont typeface="Wingdings" pitchFamily="2" charset="2"/>
              <a:buChar char="§"/>
            </a:pPr>
            <a:r>
              <a:rPr sz="1800" dirty="0" smtClean="0"/>
              <a:t>On any node of the network ( e.g. Vm144), 3 Locations are found.</a:t>
            </a:r>
          </a:p>
        </p:txBody>
      </p:sp>
      <p:sp>
        <p:nvSpPr>
          <p:cNvPr id="5" name="Rectangle 4"/>
          <p:cNvSpPr/>
          <p:nvPr/>
        </p:nvSpPr>
        <p:spPr>
          <a:xfrm>
            <a:off x="228600" y="3352800"/>
            <a:ext cx="990600" cy="152400"/>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2209800" y="2895600"/>
            <a:ext cx="1295400" cy="228600"/>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title"/>
          </p:nvPr>
        </p:nvSpPr>
        <p:spPr>
          <a:xfrm>
            <a:off x="304800" y="76200"/>
            <a:ext cx="8382000" cy="685800"/>
          </a:xfrm>
          <a:extLst/>
        </p:spPr>
        <p:txBody>
          <a:bodyPr/>
          <a:lstStyle/>
          <a:p>
            <a:pPr>
              <a:defRPr/>
            </a:pPr>
            <a:r>
              <a:rPr sz="2800" dirty="0" smtClean="0"/>
              <a:t>Objects replicated with associated FeedReader task</a:t>
            </a:r>
          </a:p>
        </p:txBody>
      </p:sp>
      <p:sp>
        <p:nvSpPr>
          <p:cNvPr id="46083" name="Rectangle 4"/>
          <p:cNvSpPr>
            <a:spLocks noGrp="1" noChangeArrowheads="1"/>
          </p:cNvSpPr>
          <p:nvPr>
            <p:ph idx="1"/>
          </p:nvPr>
        </p:nvSpPr>
        <p:spPr>
          <a:xfrm>
            <a:off x="381000" y="1066800"/>
            <a:ext cx="7940675" cy="3813175"/>
          </a:xfrm>
        </p:spPr>
        <p:txBody>
          <a:bodyPr/>
          <a:lstStyle/>
          <a:p>
            <a:pPr marL="0" indent="0">
              <a:buFont typeface="Arial" charset="0"/>
              <a:buNone/>
              <a:defRPr/>
            </a:pPr>
            <a:r>
              <a:rPr sz="1800" b="1" dirty="0" smtClean="0"/>
              <a:t>Synchronize Directory with Local Network:</a:t>
            </a:r>
            <a:endParaRPr sz="1800" dirty="0" smtClean="0"/>
          </a:p>
          <a:p>
            <a:pPr marL="0" indent="0">
              <a:buFont typeface="Wingdings" pitchFamily="2" charset="2"/>
              <a:buChar char="§"/>
              <a:defRPr/>
            </a:pPr>
            <a:r>
              <a:rPr sz="1800" dirty="0" smtClean="0"/>
              <a:t>   Users</a:t>
            </a:r>
          </a:p>
          <a:p>
            <a:pPr marL="0" indent="0">
              <a:buFont typeface="Wingdings" pitchFamily="2" charset="2"/>
              <a:buChar char="§"/>
              <a:defRPr/>
            </a:pPr>
            <a:r>
              <a:rPr sz="1800" dirty="0" smtClean="0"/>
              <a:t>   Contacts</a:t>
            </a:r>
          </a:p>
          <a:p>
            <a:pPr marL="0" indent="0">
              <a:buFont typeface="Wingdings" pitchFamily="2" charset="2"/>
              <a:buChar char="§"/>
              <a:defRPr/>
            </a:pPr>
            <a:r>
              <a:rPr sz="1800" dirty="0" smtClean="0"/>
              <a:t>   Distribution Lists and Member Info</a:t>
            </a:r>
          </a:p>
          <a:p>
            <a:pPr marL="0" indent="0">
              <a:buFont typeface="Wingdings" pitchFamily="2" charset="2"/>
              <a:buChar char="§"/>
              <a:defRPr/>
            </a:pPr>
            <a:r>
              <a:rPr sz="1800" dirty="0" smtClean="0"/>
              <a:t>   Partitions</a:t>
            </a:r>
          </a:p>
          <a:p>
            <a:pPr marL="0" indent="0">
              <a:buFont typeface="Wingdings" pitchFamily="2" charset="2"/>
              <a:buChar char="§"/>
              <a:defRPr/>
            </a:pPr>
            <a:r>
              <a:rPr sz="1800" dirty="0" smtClean="0"/>
              <a:t>   Search Spaces and Member Info</a:t>
            </a:r>
          </a:p>
          <a:p>
            <a:pPr marL="0" indent="0">
              <a:buFont typeface="Wingdings" pitchFamily="2" charset="2"/>
              <a:buChar char="§"/>
              <a:defRPr/>
            </a:pPr>
            <a:r>
              <a:rPr sz="1800" dirty="0" smtClean="0"/>
              <a:t>   VMS Locations</a:t>
            </a:r>
          </a:p>
          <a:p>
            <a:pPr marL="0" indent="0">
              <a:buFont typeface="Wingdings" pitchFamily="2" charset="2"/>
              <a:buChar char="§"/>
              <a:defRPr/>
            </a:pPr>
            <a:r>
              <a:rPr sz="1800" dirty="0" smtClean="0"/>
              <a:t>   VPIM Locations</a:t>
            </a:r>
          </a:p>
          <a:p>
            <a:pPr marL="0" indent="0">
              <a:buFont typeface="Arial" charset="0"/>
              <a:buNone/>
              <a:defRPr/>
            </a:pPr>
            <a:endParaRPr sz="1800" dirty="0" smtClean="0"/>
          </a:p>
          <a:p>
            <a:pPr marL="0" indent="0">
              <a:buFont typeface="Arial" charset="0"/>
              <a:buNone/>
              <a:defRPr/>
            </a:pPr>
            <a:r>
              <a:rPr sz="1800" b="1" dirty="0" smtClean="0"/>
              <a:t>Synchronize </a:t>
            </a:r>
            <a:r>
              <a:rPr lang="en-US" sz="1800" b="1" dirty="0" smtClean="0"/>
              <a:t>Voicename</a:t>
            </a:r>
            <a:r>
              <a:rPr sz="1800" b="1" dirty="0" smtClean="0"/>
              <a:t> with Local Network :</a:t>
            </a:r>
            <a:endParaRPr sz="1800" b="1" dirty="0"/>
          </a:p>
          <a:p>
            <a:pPr marL="0" indent="0">
              <a:buFont typeface="Wingdings" pitchFamily="2" charset="2"/>
              <a:buChar char="§"/>
              <a:defRPr/>
            </a:pPr>
            <a:r>
              <a:rPr sz="1800" dirty="0" smtClean="0"/>
              <a:t>   </a:t>
            </a:r>
            <a:r>
              <a:rPr lang="en-US" sz="1800" dirty="0" smtClean="0"/>
              <a:t>Voicename</a:t>
            </a:r>
            <a:r>
              <a:rPr sz="1800" dirty="0" smtClean="0"/>
              <a:t>s for the objects</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3"/>
          <p:cNvSpPr>
            <a:spLocks noGrp="1"/>
          </p:cNvSpPr>
          <p:nvPr>
            <p:ph idx="1"/>
          </p:nvPr>
        </p:nvSpPr>
        <p:spPr>
          <a:xfrm>
            <a:off x="304800" y="685800"/>
            <a:ext cx="8610600" cy="5791200"/>
          </a:xfrm>
        </p:spPr>
        <p:txBody>
          <a:bodyPr>
            <a:normAutofit fontScale="92500" lnSpcReduction="10000"/>
          </a:bodyPr>
          <a:lstStyle/>
          <a:p>
            <a:pPr marL="452120" lvl="2" indent="0" fontAlgn="auto">
              <a:spcBef>
                <a:spcPts val="600"/>
              </a:spcBef>
              <a:spcAft>
                <a:spcPts val="0"/>
              </a:spcAft>
              <a:defRPr/>
            </a:pPr>
            <a:r>
              <a:rPr lang="en-US" sz="2000" dirty="0" smtClean="0"/>
              <a:t>	</a:t>
            </a:r>
            <a:r>
              <a:rPr lang="en-US" sz="1800" dirty="0" smtClean="0"/>
              <a:t>Synchronization </a:t>
            </a:r>
            <a:r>
              <a:rPr lang="en-US" sz="1800" dirty="0"/>
              <a:t>:</a:t>
            </a:r>
          </a:p>
          <a:p>
            <a:pPr marL="452120" lvl="2" indent="0" fontAlgn="auto">
              <a:spcBef>
                <a:spcPts val="600"/>
              </a:spcBef>
              <a:spcAft>
                <a:spcPts val="0"/>
              </a:spcAft>
              <a:defRPr/>
            </a:pPr>
            <a:r>
              <a:rPr lang="en-US" sz="1800" dirty="0">
                <a:solidFill>
                  <a:schemeClr val="bg2">
                    <a:lumMod val="20000"/>
                    <a:lumOff val="80000"/>
                  </a:schemeClr>
                </a:solidFill>
              </a:rPr>
              <a:t> 		 - Automatic </a:t>
            </a:r>
            <a:endParaRPr lang="en-US" sz="1800" dirty="0"/>
          </a:p>
          <a:p>
            <a:pPr marL="452120" lvl="2" indent="0" fontAlgn="auto">
              <a:spcBef>
                <a:spcPts val="600"/>
              </a:spcBef>
              <a:spcAft>
                <a:spcPts val="0"/>
              </a:spcAft>
              <a:defRPr/>
            </a:pPr>
            <a:r>
              <a:rPr lang="en-US" sz="1800" dirty="0">
                <a:solidFill>
                  <a:schemeClr val="bg2">
                    <a:lumMod val="20000"/>
                    <a:lumOff val="80000"/>
                  </a:schemeClr>
                </a:solidFill>
              </a:rPr>
              <a:t>		 - Manual </a:t>
            </a:r>
          </a:p>
          <a:p>
            <a:pPr marL="452120" lvl="2" indent="0" fontAlgn="auto">
              <a:spcBef>
                <a:spcPts val="600"/>
              </a:spcBef>
              <a:spcAft>
                <a:spcPts val="0"/>
              </a:spcAft>
              <a:defRPr/>
            </a:pPr>
            <a:r>
              <a:rPr lang="en-US" sz="1800" dirty="0">
                <a:solidFill>
                  <a:schemeClr val="bg2">
                    <a:lumMod val="20000"/>
                    <a:lumOff val="80000"/>
                  </a:schemeClr>
                </a:solidFill>
              </a:rPr>
              <a:t>		 - </a:t>
            </a:r>
            <a:r>
              <a:rPr lang="en-US" sz="1800" dirty="0" smtClean="0"/>
              <a:t>Summary</a:t>
            </a:r>
          </a:p>
          <a:p>
            <a:pPr marL="452120" lvl="2" indent="0" fontAlgn="auto">
              <a:spcBef>
                <a:spcPts val="600"/>
              </a:spcBef>
              <a:spcAft>
                <a:spcPts val="0"/>
              </a:spcAft>
              <a:defRPr/>
            </a:pPr>
            <a:r>
              <a:rPr lang="en-US" sz="1800" dirty="0" smtClean="0"/>
              <a:t>	Review </a:t>
            </a:r>
            <a:r>
              <a:rPr lang="en-US" sz="1800" dirty="0"/>
              <a:t>FeedReader task results for all local networks</a:t>
            </a:r>
          </a:p>
          <a:p>
            <a:pPr marL="452120" lvl="2" indent="0" fontAlgn="auto">
              <a:spcBef>
                <a:spcPts val="600"/>
              </a:spcBef>
              <a:spcAft>
                <a:spcPts val="0"/>
              </a:spcAft>
              <a:defRPr/>
            </a:pPr>
            <a:r>
              <a:rPr lang="en-US" sz="1800" dirty="0"/>
              <a:t>	</a:t>
            </a:r>
            <a:r>
              <a:rPr lang="en-US" sz="1800" dirty="0" smtClean="0"/>
              <a:t>Requirements for configuration</a:t>
            </a:r>
            <a:endParaRPr lang="en-US" sz="1800" dirty="0"/>
          </a:p>
          <a:p>
            <a:pPr marL="228600" lvl="2" indent="-228600" fontAlgn="auto">
              <a:spcBef>
                <a:spcPts val="600"/>
              </a:spcBef>
              <a:spcAft>
                <a:spcPts val="0"/>
              </a:spcAft>
              <a:buClr>
                <a:schemeClr val="accent3"/>
              </a:buClr>
              <a:buSzPct val="90000"/>
              <a:buFont typeface="Wingdings" pitchFamily="2" charset="2"/>
              <a:buChar char="§"/>
              <a:defRPr/>
            </a:pPr>
            <a:r>
              <a:rPr sz="1800" b="1" dirty="0" smtClean="0"/>
              <a:t>Sending </a:t>
            </a:r>
            <a:r>
              <a:rPr sz="1800" b="1" dirty="0"/>
              <a:t>voicemail in </a:t>
            </a:r>
            <a:r>
              <a:rPr sz="1800" b="1" dirty="0" smtClean="0"/>
              <a:t>HTTP(S</a:t>
            </a:r>
            <a:r>
              <a:rPr sz="1800" b="1" dirty="0"/>
              <a:t>) </a:t>
            </a:r>
            <a:r>
              <a:rPr sz="1800" b="1" dirty="0" smtClean="0"/>
              <a:t>Networking</a:t>
            </a:r>
          </a:p>
          <a:p>
            <a:pPr marL="0" lvl="2" indent="0" fontAlgn="auto">
              <a:spcBef>
                <a:spcPts val="600"/>
              </a:spcBef>
              <a:spcAft>
                <a:spcPts val="0"/>
              </a:spcAft>
              <a:buClr>
                <a:schemeClr val="accent3"/>
              </a:buClr>
              <a:buSzPct val="90000"/>
              <a:defRPr/>
            </a:pPr>
            <a:r>
              <a:rPr lang="en-US" sz="1800" dirty="0" smtClean="0">
                <a:solidFill>
                  <a:srgbClr val="FF522F"/>
                </a:solidFill>
              </a:rPr>
              <a:t>	</a:t>
            </a:r>
            <a:r>
              <a:rPr lang="en-US" sz="1800" dirty="0"/>
              <a:t>Introduction to messaging in HTTP(S) </a:t>
            </a:r>
            <a:r>
              <a:rPr lang="en-US" sz="1800" dirty="0" smtClean="0"/>
              <a:t>Networking</a:t>
            </a:r>
          </a:p>
          <a:p>
            <a:pPr marL="0" lvl="2" indent="0" fontAlgn="auto">
              <a:spcBef>
                <a:spcPts val="600"/>
              </a:spcBef>
              <a:spcAft>
                <a:spcPts val="0"/>
              </a:spcAft>
              <a:buClr>
                <a:schemeClr val="accent3"/>
              </a:buClr>
              <a:buSzPct val="90000"/>
              <a:defRPr/>
            </a:pPr>
            <a:r>
              <a:rPr lang="en-US" sz="1800" dirty="0">
                <a:solidFill>
                  <a:srgbClr val="FF522F"/>
                </a:solidFill>
              </a:rPr>
              <a:t>	</a:t>
            </a:r>
            <a:r>
              <a:rPr lang="en-US" sz="1800" dirty="0"/>
              <a:t>Example - Sending a message from </a:t>
            </a:r>
            <a:r>
              <a:rPr lang="en-US" sz="1800" dirty="0" smtClean="0"/>
              <a:t>inbox</a:t>
            </a:r>
          </a:p>
          <a:p>
            <a:pPr marL="0" lvl="2" indent="0" fontAlgn="auto">
              <a:spcBef>
                <a:spcPts val="600"/>
              </a:spcBef>
              <a:spcAft>
                <a:spcPts val="0"/>
              </a:spcAft>
              <a:buClr>
                <a:schemeClr val="accent3"/>
              </a:buClr>
              <a:buSzPct val="90000"/>
              <a:defRPr/>
            </a:pPr>
            <a:r>
              <a:rPr lang="en-US" sz="1800" dirty="0">
                <a:solidFill>
                  <a:srgbClr val="FF522F"/>
                </a:solidFill>
              </a:rPr>
              <a:t>	</a:t>
            </a:r>
            <a:r>
              <a:rPr lang="en-US" sz="1800" dirty="0" smtClean="0"/>
              <a:t>Requirements for configuration</a:t>
            </a:r>
            <a:endParaRPr sz="1800" dirty="0" smtClean="0">
              <a:solidFill>
                <a:srgbClr val="FF522F"/>
              </a:solidFill>
            </a:endParaRPr>
          </a:p>
          <a:p>
            <a:pPr marL="228600" lvl="2" indent="-228600" fontAlgn="auto">
              <a:spcBef>
                <a:spcPts val="600"/>
              </a:spcBef>
              <a:spcAft>
                <a:spcPts val="0"/>
              </a:spcAft>
              <a:buClr>
                <a:schemeClr val="accent3"/>
              </a:buClr>
              <a:buSzPct val="90000"/>
              <a:buFont typeface="Wingdings" pitchFamily="2" charset="2"/>
              <a:buChar char="§"/>
              <a:defRPr/>
            </a:pPr>
            <a:r>
              <a:rPr lang="en-US" sz="1800" b="1" dirty="0" smtClean="0">
                <a:solidFill>
                  <a:schemeClr val="bg2">
                    <a:lumMod val="20000"/>
                    <a:lumOff val="80000"/>
                  </a:schemeClr>
                </a:solidFill>
              </a:rPr>
              <a:t>Remov</a:t>
            </a:r>
            <a:r>
              <a:rPr sz="1800" b="1" dirty="0" smtClean="0">
                <a:solidFill>
                  <a:schemeClr val="bg2">
                    <a:lumMod val="20000"/>
                    <a:lumOff val="80000"/>
                  </a:schemeClr>
                </a:solidFill>
              </a:rPr>
              <a:t>ing in </a:t>
            </a:r>
            <a:r>
              <a:rPr sz="1800" b="1" dirty="0">
                <a:solidFill>
                  <a:schemeClr val="bg2">
                    <a:lumMod val="20000"/>
                    <a:lumOff val="80000"/>
                  </a:schemeClr>
                </a:solidFill>
              </a:rPr>
              <a:t>HTTP(S</a:t>
            </a:r>
            <a:r>
              <a:rPr sz="1800" b="1" dirty="0" smtClean="0">
                <a:solidFill>
                  <a:schemeClr val="bg2">
                    <a:lumMod val="20000"/>
                    <a:lumOff val="80000"/>
                  </a:schemeClr>
                </a:solidFill>
              </a:rPr>
              <a:t>) Networking</a:t>
            </a:r>
          </a:p>
          <a:p>
            <a:pPr marL="0" lvl="2" indent="0" fontAlgn="auto">
              <a:spcBef>
                <a:spcPts val="600"/>
              </a:spcBef>
              <a:spcAft>
                <a:spcPts val="0"/>
              </a:spcAft>
              <a:buClr>
                <a:schemeClr val="accent3"/>
              </a:buClr>
              <a:buSzPct val="90000"/>
              <a:defRPr/>
            </a:pPr>
            <a:r>
              <a:rPr lang="en-US" sz="1800" dirty="0">
                <a:solidFill>
                  <a:schemeClr val="bg2">
                    <a:lumMod val="20000"/>
                    <a:lumOff val="80000"/>
                  </a:schemeClr>
                </a:solidFill>
              </a:rPr>
              <a:t>	</a:t>
            </a:r>
            <a:r>
              <a:rPr lang="en-US" sz="1800" dirty="0" smtClean="0">
                <a:solidFill>
                  <a:schemeClr val="bg2">
                    <a:lumMod val="20000"/>
                    <a:lumOff val="80000"/>
                  </a:schemeClr>
                </a:solidFill>
              </a:rPr>
              <a:t>I</a:t>
            </a:r>
            <a:r>
              <a:rPr lang="en-US" sz="1800" dirty="0" smtClean="0"/>
              <a:t>ntroduction</a:t>
            </a:r>
          </a:p>
          <a:p>
            <a:pPr marL="0" lvl="2" indent="0" fontAlgn="auto">
              <a:spcBef>
                <a:spcPts val="600"/>
              </a:spcBef>
              <a:spcAft>
                <a:spcPts val="0"/>
              </a:spcAft>
              <a:buClr>
                <a:schemeClr val="accent3"/>
              </a:buClr>
              <a:buSzPct val="90000"/>
              <a:defRPr/>
            </a:pPr>
            <a:r>
              <a:rPr lang="en-US" sz="1800" dirty="0">
                <a:solidFill>
                  <a:schemeClr val="bg2">
                    <a:lumMod val="20000"/>
                    <a:lumOff val="80000"/>
                  </a:schemeClr>
                </a:solidFill>
              </a:rPr>
              <a:t>	</a:t>
            </a:r>
            <a:r>
              <a:rPr lang="en-US" sz="1800" dirty="0" smtClean="0"/>
              <a:t>Removing </a:t>
            </a:r>
            <a:r>
              <a:rPr lang="en-US" sz="1800" dirty="0"/>
              <a:t>: Design summary</a:t>
            </a:r>
          </a:p>
          <a:p>
            <a:pPr marL="0" lvl="2" indent="0" fontAlgn="auto">
              <a:spcBef>
                <a:spcPts val="600"/>
              </a:spcBef>
              <a:spcAft>
                <a:spcPts val="0"/>
              </a:spcAft>
              <a:buClr>
                <a:schemeClr val="accent3"/>
              </a:buClr>
              <a:buSzPct val="90000"/>
              <a:defRPr/>
            </a:pPr>
            <a:r>
              <a:rPr lang="en-US" sz="1800" dirty="0" smtClean="0">
                <a:solidFill>
                  <a:schemeClr val="bg2">
                    <a:lumMod val="20000"/>
                    <a:lumOff val="80000"/>
                  </a:schemeClr>
                </a:solidFill>
              </a:rPr>
              <a:t>	</a:t>
            </a:r>
            <a:r>
              <a:rPr lang="en-US" sz="1800" dirty="0" smtClean="0"/>
              <a:t>Removing</a:t>
            </a:r>
            <a:endParaRPr lang="en-US" sz="1800" dirty="0"/>
          </a:p>
          <a:p>
            <a:pPr marL="0" lvl="2" indent="0" fontAlgn="auto">
              <a:spcBef>
                <a:spcPts val="600"/>
              </a:spcBef>
              <a:spcAft>
                <a:spcPts val="0"/>
              </a:spcAft>
              <a:buClr>
                <a:schemeClr val="accent3"/>
              </a:buClr>
              <a:buSzPct val="90000"/>
              <a:defRPr/>
            </a:pPr>
            <a:r>
              <a:rPr lang="en-US" sz="1800" dirty="0" smtClean="0">
                <a:solidFill>
                  <a:schemeClr val="bg2">
                    <a:lumMod val="20000"/>
                    <a:lumOff val="80000"/>
                  </a:schemeClr>
                </a:solidFill>
              </a:rPr>
              <a:t>	</a:t>
            </a:r>
            <a:r>
              <a:rPr lang="en-US" sz="1800" dirty="0" smtClean="0"/>
              <a:t>Requirements for configuration</a:t>
            </a:r>
            <a:endParaRPr sz="1800" dirty="0" smtClean="0">
              <a:solidFill>
                <a:schemeClr val="bg2">
                  <a:lumMod val="20000"/>
                  <a:lumOff val="80000"/>
                </a:schemeClr>
              </a:solidFill>
            </a:endParaRPr>
          </a:p>
          <a:p>
            <a:pPr marL="228600" lvl="2" indent="-228600" fontAlgn="auto">
              <a:spcBef>
                <a:spcPts val="600"/>
              </a:spcBef>
              <a:spcAft>
                <a:spcPts val="0"/>
              </a:spcAft>
              <a:buClr>
                <a:schemeClr val="accent3"/>
              </a:buClr>
              <a:buSzPct val="90000"/>
              <a:buFont typeface="Wingdings" pitchFamily="2" charset="2"/>
              <a:buChar char="§"/>
              <a:defRPr/>
            </a:pPr>
            <a:r>
              <a:rPr sz="1800" b="1" dirty="0" smtClean="0"/>
              <a:t>Serviceability in HTTP(S) Networking</a:t>
            </a:r>
          </a:p>
          <a:p>
            <a:pPr marL="0" lvl="2" indent="0" fontAlgn="auto">
              <a:spcBef>
                <a:spcPts val="600"/>
              </a:spcBef>
              <a:spcAft>
                <a:spcPts val="0"/>
              </a:spcAft>
              <a:buClr>
                <a:schemeClr val="accent3"/>
              </a:buClr>
              <a:buSzPct val="90000"/>
              <a:defRPr/>
            </a:pPr>
            <a:r>
              <a:rPr lang="en-US" sz="1800" dirty="0">
                <a:solidFill>
                  <a:schemeClr val="bg2">
                    <a:lumMod val="20000"/>
                    <a:lumOff val="80000"/>
                  </a:schemeClr>
                </a:solidFill>
              </a:rPr>
              <a:t>	</a:t>
            </a:r>
            <a:r>
              <a:rPr lang="en-US" sz="1800" dirty="0"/>
              <a:t>Voice Network Map</a:t>
            </a:r>
          </a:p>
          <a:p>
            <a:pPr marL="0" lvl="2" indent="0" fontAlgn="auto">
              <a:spcBef>
                <a:spcPts val="600"/>
              </a:spcBef>
              <a:spcAft>
                <a:spcPts val="0"/>
              </a:spcAft>
              <a:buClr>
                <a:schemeClr val="accent3"/>
              </a:buClr>
              <a:buSzPct val="90000"/>
              <a:defRPr/>
            </a:pPr>
            <a:r>
              <a:rPr lang="en-US" sz="1800" dirty="0" smtClean="0">
                <a:solidFill>
                  <a:schemeClr val="bg2">
                    <a:lumMod val="20000"/>
                    <a:lumOff val="80000"/>
                  </a:schemeClr>
                </a:solidFill>
              </a:rPr>
              <a:t>	</a:t>
            </a:r>
            <a:r>
              <a:rPr lang="en-US" sz="1800" dirty="0"/>
              <a:t>Network Analyzer</a:t>
            </a:r>
          </a:p>
          <a:p>
            <a:pPr marL="0" indent="0" fontAlgn="auto">
              <a:spcBef>
                <a:spcPts val="600"/>
              </a:spcBef>
              <a:spcAft>
                <a:spcPts val="0"/>
              </a:spcAft>
              <a:buClr>
                <a:schemeClr val="accent3"/>
              </a:buClr>
              <a:buNone/>
              <a:defRPr/>
            </a:pPr>
            <a:endParaRPr lang="en-US" sz="1800" dirty="0"/>
          </a:p>
          <a:p>
            <a:pPr marL="0" indent="0" fontAlgn="auto">
              <a:spcBef>
                <a:spcPts val="600"/>
              </a:spcBef>
              <a:spcAft>
                <a:spcPts val="0"/>
              </a:spcAft>
              <a:buClr>
                <a:schemeClr val="accent3"/>
              </a:buClr>
              <a:buNone/>
              <a:defRPr/>
            </a:pPr>
            <a:endParaRPr lang="en-US" sz="1800" dirty="0" smtClean="0"/>
          </a:p>
        </p:txBody>
      </p:sp>
      <p:sp>
        <p:nvSpPr>
          <p:cNvPr id="3" name="Title 2"/>
          <p:cNvSpPr>
            <a:spLocks noGrp="1"/>
          </p:cNvSpPr>
          <p:nvPr>
            <p:ph type="title"/>
          </p:nvPr>
        </p:nvSpPr>
        <p:spPr>
          <a:xfrm>
            <a:off x="228600" y="-76200"/>
            <a:ext cx="8588375" cy="685800"/>
          </a:xfrm>
        </p:spPr>
        <p:txBody>
          <a:bodyPr>
            <a:normAutofit/>
          </a:bodyPr>
          <a:lstStyle/>
          <a:p>
            <a:pPr algn="ctr" fontAlgn="auto">
              <a:spcAft>
                <a:spcPts val="0"/>
              </a:spcAft>
              <a:defRPr/>
            </a:pPr>
            <a:r>
              <a:rPr dirty="0" smtClean="0"/>
              <a:t>Agenda</a:t>
            </a:r>
            <a:endParaRPr dirty="0"/>
          </a:p>
        </p:txBody>
      </p:sp>
    </p:spTree>
    <p:extLst>
      <p:ext uri="{BB962C8B-B14F-4D97-AF65-F5344CB8AC3E}">
        <p14:creationId xmlns:p14="http://schemas.microsoft.com/office/powerpoint/2010/main" val="1056701938"/>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title"/>
          </p:nvPr>
        </p:nvSpPr>
        <p:spPr>
          <a:xfrm>
            <a:off x="388938" y="76200"/>
            <a:ext cx="8145462" cy="685800"/>
          </a:xfrm>
          <a:extLst/>
        </p:spPr>
        <p:txBody>
          <a:bodyPr/>
          <a:lstStyle/>
          <a:p>
            <a:pPr>
              <a:defRPr/>
            </a:pPr>
            <a:r>
              <a:rPr sz="2400" dirty="0" smtClean="0"/>
              <a:t>Difference in attributes of replication</a:t>
            </a:r>
          </a:p>
        </p:txBody>
      </p:sp>
      <p:sp>
        <p:nvSpPr>
          <p:cNvPr id="5" name="Content Placeholder 2"/>
          <p:cNvSpPr>
            <a:spLocks noGrp="1"/>
          </p:cNvSpPr>
          <p:nvPr>
            <p:ph idx="1"/>
          </p:nvPr>
        </p:nvSpPr>
        <p:spPr>
          <a:xfrm>
            <a:off x="365125" y="762000"/>
            <a:ext cx="8321675" cy="5410200"/>
          </a:xfrm>
        </p:spPr>
        <p:txBody>
          <a:bodyPr/>
          <a:lstStyle/>
          <a:p>
            <a:pPr>
              <a:spcBef>
                <a:spcPct val="20000"/>
              </a:spcBef>
              <a:buClr>
                <a:schemeClr val="tx2"/>
              </a:buClr>
              <a:buSzPct val="95000"/>
              <a:buFont typeface="Wingdings" pitchFamily="2" charset="2"/>
              <a:buChar char="§"/>
              <a:defRPr/>
            </a:pPr>
            <a:r>
              <a:rPr sz="1800" dirty="0" smtClean="0">
                <a:latin typeface="+mn-lt"/>
              </a:rPr>
              <a:t>Replicated objects are the same but the attributes for some of the above mentioned objects might differ from what they were in Legacy Digital Networking</a:t>
            </a:r>
          </a:p>
          <a:p>
            <a:pPr>
              <a:spcBef>
                <a:spcPct val="20000"/>
              </a:spcBef>
              <a:buClr>
                <a:schemeClr val="tx2"/>
              </a:buClr>
              <a:buSzPct val="95000"/>
              <a:buFont typeface="Wingdings" pitchFamily="2" charset="2"/>
              <a:buChar char="§"/>
              <a:defRPr/>
            </a:pPr>
            <a:r>
              <a:rPr sz="1800" dirty="0" smtClean="0">
                <a:latin typeface="+mn-lt"/>
              </a:rPr>
              <a:t>For example </a:t>
            </a:r>
            <a:r>
              <a:rPr lang="en-US" sz="1800" dirty="0" smtClean="0">
                <a:latin typeface="+mn-lt"/>
              </a:rPr>
              <a:t>–</a:t>
            </a:r>
            <a:r>
              <a:rPr sz="1800" dirty="0" smtClean="0">
                <a:latin typeface="+mn-lt"/>
              </a:rPr>
              <a:t> In Legacy Digital Networking, more number of attributes were replicated for Contacts as compared to HTTP(S) Networking.</a:t>
            </a:r>
            <a:r>
              <a:rPr sz="1800" dirty="0">
                <a:latin typeface="+mn-lt"/>
              </a:rPr>
              <a:t> </a:t>
            </a:r>
            <a:r>
              <a:rPr sz="1800" dirty="0" smtClean="0">
                <a:latin typeface="+mn-lt"/>
              </a:rPr>
              <a:t>In the next 3 slides we will see the difference in attributes for a fully populated contact replicated in Legacy Digital networking and HTTP(S) Networking</a:t>
            </a:r>
          </a:p>
          <a:p>
            <a:pPr>
              <a:spcBef>
                <a:spcPct val="20000"/>
              </a:spcBef>
              <a:buClr>
                <a:schemeClr val="tx2"/>
              </a:buClr>
              <a:buSzPct val="95000"/>
              <a:buFont typeface="Wingdings" pitchFamily="2" charset="2"/>
              <a:buChar char="§"/>
              <a:defRPr/>
            </a:pPr>
            <a:r>
              <a:rPr sz="1800" dirty="0" smtClean="0">
                <a:latin typeface="+mn-lt"/>
              </a:rPr>
              <a:t>The contact is homed on Vm144 where all the attributes were populated. But we will see that  HTTP(S) networking replicates fewer attributes and thus other nodes will have the contact with fewer fields populated on administrator page.</a:t>
            </a: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Screen Clippi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875" y="228600"/>
            <a:ext cx="7400925"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4" descr="Screen Clippi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875" y="3441700"/>
            <a:ext cx="7400925"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5181600" y="1849438"/>
            <a:ext cx="2987675" cy="893762"/>
          </a:xfrm>
        </p:spPr>
        <p:txBody>
          <a:bodyPr/>
          <a:lstStyle/>
          <a:p>
            <a:pPr marL="0" indent="0">
              <a:spcBef>
                <a:spcPct val="20000"/>
              </a:spcBef>
              <a:buClr>
                <a:schemeClr val="tx2"/>
              </a:buClr>
              <a:buSzPct val="95000"/>
              <a:buFont typeface="Arial" charset="0"/>
              <a:buNone/>
              <a:defRPr/>
            </a:pPr>
            <a:r>
              <a:rPr sz="1600" dirty="0" smtClean="0">
                <a:solidFill>
                  <a:srgbClr val="FF522F"/>
                </a:solidFill>
                <a:latin typeface="+mn-lt"/>
              </a:rPr>
              <a:t>A Contact (VPIM_5555_2041) on home location(VPIM BRIDGEHEAD) Vm144</a:t>
            </a: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 descr="Screen Clippi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2400"/>
            <a:ext cx="6938963"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3" descr="Screen Clippi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838" y="3581400"/>
            <a:ext cx="6938962"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4999038" y="1420813"/>
            <a:ext cx="298767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n-ea"/>
                <a:cs typeface="+mn-cs"/>
              </a:defRPr>
            </a:lvl1pPr>
            <a:lvl2pPr marL="406400" indent="50800" algn="l" rtl="0" eaLnBrk="0" fontAlgn="base" hangingPunct="0">
              <a:lnSpc>
                <a:spcPct val="95000"/>
              </a:lnSpc>
              <a:spcBef>
                <a:spcPts val="838"/>
              </a:spcBef>
              <a:spcAft>
                <a:spcPct val="0"/>
              </a:spcAft>
              <a:buClr>
                <a:schemeClr val="tx2"/>
              </a:buClr>
              <a:defRPr lang="en-US" kern="1200" dirty="0">
                <a:solidFill>
                  <a:schemeClr val="bg1"/>
                </a:solidFill>
                <a:latin typeface="+mj-lt"/>
                <a:ea typeface="+mn-ea"/>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chemeClr val="bg1"/>
                </a:solidFill>
                <a:latin typeface="+mj-lt"/>
                <a:ea typeface="+mn-ea"/>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20000"/>
              </a:spcBef>
              <a:buClr>
                <a:schemeClr val="tx2"/>
              </a:buClr>
              <a:buSzPct val="95000"/>
              <a:buFont typeface="Arial" charset="0"/>
              <a:buNone/>
              <a:defRPr/>
            </a:pPr>
            <a:r>
              <a:rPr sz="1600" dirty="0" smtClean="0">
                <a:solidFill>
                  <a:srgbClr val="FF522F"/>
                </a:solidFill>
                <a:latin typeface="+mn-lt"/>
              </a:rPr>
              <a:t>A Contact (VPIM_5555_2041) on remote location in </a:t>
            </a:r>
          </a:p>
          <a:p>
            <a:pPr marL="0" indent="0">
              <a:spcBef>
                <a:spcPct val="20000"/>
              </a:spcBef>
              <a:buClr>
                <a:schemeClr val="tx2"/>
              </a:buClr>
              <a:buSzPct val="95000"/>
              <a:buFont typeface="Arial" charset="0"/>
              <a:buNone/>
              <a:defRPr/>
            </a:pPr>
            <a:r>
              <a:rPr sz="1600" b="1" dirty="0" smtClean="0">
                <a:solidFill>
                  <a:srgbClr val="FF522F"/>
                </a:solidFill>
                <a:latin typeface="+mn-lt"/>
              </a:rPr>
              <a:t>LEGACY DIGITAL NETWORKING</a:t>
            </a:r>
          </a:p>
          <a:p>
            <a:pPr marL="0" indent="0">
              <a:spcBef>
                <a:spcPct val="20000"/>
              </a:spcBef>
              <a:buClr>
                <a:schemeClr val="tx2"/>
              </a:buClr>
              <a:buSzPct val="95000"/>
              <a:buFont typeface="Arial" charset="0"/>
              <a:buNone/>
              <a:defRPr/>
            </a:pPr>
            <a:r>
              <a:rPr sz="1600" dirty="0" smtClean="0">
                <a:solidFill>
                  <a:srgbClr val="FF522F"/>
                </a:solidFill>
                <a:latin typeface="+mn-lt"/>
              </a:rPr>
              <a:t>We can see that all fields are populated.</a:t>
            </a:r>
          </a:p>
        </p:txBody>
      </p:sp>
      <p:sp>
        <p:nvSpPr>
          <p:cNvPr id="8" name="Rectangle 7"/>
          <p:cNvSpPr/>
          <p:nvPr/>
        </p:nvSpPr>
        <p:spPr>
          <a:xfrm flipV="1">
            <a:off x="990600" y="533400"/>
            <a:ext cx="4017963"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5" descr="Screen Clippi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7163"/>
            <a:ext cx="7010400" cy="342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6" descr="Screen Clippi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581400"/>
            <a:ext cx="7010400"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bwMode="auto">
          <a:xfrm>
            <a:off x="5334000" y="4051300"/>
            <a:ext cx="25146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n-ea"/>
                <a:cs typeface="+mn-cs"/>
              </a:defRPr>
            </a:lvl1pPr>
            <a:lvl2pPr marL="406400" indent="50800" algn="l" rtl="0" eaLnBrk="0" fontAlgn="base" hangingPunct="0">
              <a:lnSpc>
                <a:spcPct val="95000"/>
              </a:lnSpc>
              <a:spcBef>
                <a:spcPts val="838"/>
              </a:spcBef>
              <a:spcAft>
                <a:spcPct val="0"/>
              </a:spcAft>
              <a:buClr>
                <a:schemeClr val="tx2"/>
              </a:buClr>
              <a:defRPr lang="en-US" kern="1200" dirty="0">
                <a:solidFill>
                  <a:schemeClr val="bg1"/>
                </a:solidFill>
                <a:latin typeface="+mj-lt"/>
                <a:ea typeface="+mn-ea"/>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chemeClr val="bg1"/>
                </a:solidFill>
                <a:latin typeface="+mj-lt"/>
                <a:ea typeface="+mn-ea"/>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20000"/>
              </a:spcBef>
              <a:buClr>
                <a:schemeClr val="tx2"/>
              </a:buClr>
              <a:buSzPct val="95000"/>
              <a:buFont typeface="Arial" charset="0"/>
              <a:buNone/>
              <a:defRPr/>
            </a:pPr>
            <a:r>
              <a:rPr sz="1600" dirty="0" smtClean="0">
                <a:solidFill>
                  <a:srgbClr val="FF522F"/>
                </a:solidFill>
                <a:latin typeface="+mn-lt"/>
              </a:rPr>
              <a:t>2 attributes not populated</a:t>
            </a:r>
          </a:p>
        </p:txBody>
      </p:sp>
      <p:sp>
        <p:nvSpPr>
          <p:cNvPr id="5" name="Content Placeholder 2"/>
          <p:cNvSpPr txBox="1">
            <a:spLocks/>
          </p:cNvSpPr>
          <p:nvPr/>
        </p:nvSpPr>
        <p:spPr bwMode="auto">
          <a:xfrm>
            <a:off x="5013325" y="1422400"/>
            <a:ext cx="2987675"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n-ea"/>
                <a:cs typeface="+mn-cs"/>
              </a:defRPr>
            </a:lvl1pPr>
            <a:lvl2pPr marL="406400" indent="50800" algn="l" rtl="0" eaLnBrk="0" fontAlgn="base" hangingPunct="0">
              <a:lnSpc>
                <a:spcPct val="95000"/>
              </a:lnSpc>
              <a:spcBef>
                <a:spcPts val="838"/>
              </a:spcBef>
              <a:spcAft>
                <a:spcPct val="0"/>
              </a:spcAft>
              <a:buClr>
                <a:schemeClr val="tx2"/>
              </a:buClr>
              <a:defRPr lang="en-US" kern="1200" dirty="0">
                <a:solidFill>
                  <a:schemeClr val="bg1"/>
                </a:solidFill>
                <a:latin typeface="+mj-lt"/>
                <a:ea typeface="+mn-ea"/>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chemeClr val="bg1"/>
                </a:solidFill>
                <a:latin typeface="+mj-lt"/>
                <a:ea typeface="+mn-ea"/>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20000"/>
              </a:spcBef>
              <a:buClr>
                <a:schemeClr val="tx2"/>
              </a:buClr>
              <a:buSzPct val="95000"/>
              <a:buFont typeface="Arial" charset="0"/>
              <a:buNone/>
              <a:defRPr/>
            </a:pPr>
            <a:r>
              <a:rPr sz="1600" dirty="0" smtClean="0">
                <a:solidFill>
                  <a:srgbClr val="FF522F"/>
                </a:solidFill>
                <a:latin typeface="+mn-lt"/>
              </a:rPr>
              <a:t>A Contact (VPIM_5555_2041) on remote location in </a:t>
            </a:r>
          </a:p>
          <a:p>
            <a:pPr marL="0" indent="0">
              <a:spcBef>
                <a:spcPct val="20000"/>
              </a:spcBef>
              <a:buClr>
                <a:schemeClr val="tx2"/>
              </a:buClr>
              <a:buSzPct val="95000"/>
              <a:buFont typeface="Arial" charset="0"/>
              <a:buNone/>
              <a:defRPr/>
            </a:pPr>
            <a:r>
              <a:rPr sz="1600" b="1" dirty="0" smtClean="0">
                <a:solidFill>
                  <a:srgbClr val="FF522F"/>
                </a:solidFill>
                <a:latin typeface="+mn-lt"/>
              </a:rPr>
              <a:t>HTTP(S) NETWORKING</a:t>
            </a:r>
          </a:p>
        </p:txBody>
      </p:sp>
      <p:cxnSp>
        <p:nvCxnSpPr>
          <p:cNvPr id="3" name="Straight Arrow Connector 2"/>
          <p:cNvCxnSpPr>
            <a:stCxn id="4" idx="1"/>
          </p:cNvCxnSpPr>
          <p:nvPr/>
        </p:nvCxnSpPr>
        <p:spPr>
          <a:xfrm flipH="1">
            <a:off x="3505200" y="4273550"/>
            <a:ext cx="1828800" cy="527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1"/>
          </p:cNvCxnSpPr>
          <p:nvPr/>
        </p:nvCxnSpPr>
        <p:spPr>
          <a:xfrm flipH="1">
            <a:off x="3581400" y="4273550"/>
            <a:ext cx="1752600" cy="1136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flipV="1">
            <a:off x="990600" y="533400"/>
            <a:ext cx="4017963"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381000" y="990600"/>
            <a:ext cx="8382000" cy="5715000"/>
          </a:xfrm>
        </p:spPr>
        <p:txBody>
          <a:bodyPr/>
          <a:lstStyle/>
          <a:p>
            <a:pPr marL="0" indent="0">
              <a:buFont typeface="Arial" charset="0"/>
              <a:buNone/>
              <a:defRPr/>
            </a:pPr>
            <a:r>
              <a:rPr sz="1600" b="1" dirty="0" smtClean="0"/>
              <a:t>Synchronization:</a:t>
            </a:r>
            <a:r>
              <a:rPr sz="1600" dirty="0" smtClean="0"/>
              <a:t> It is the process of fetching directory data from the concerned local network (directly connected location and its sub tree) and inserting it into the local database. It can be of below types:</a:t>
            </a:r>
          </a:p>
          <a:p>
            <a:pPr marL="273050" lvl="1" indent="-273050">
              <a:spcBef>
                <a:spcPct val="20000"/>
              </a:spcBef>
              <a:buSzPct val="95000"/>
              <a:buFont typeface="Wingdings" pitchFamily="2" charset="2"/>
              <a:buChar char="§"/>
              <a:defRPr/>
            </a:pPr>
            <a:r>
              <a:rPr sz="1600" dirty="0" smtClean="0">
                <a:latin typeface="+mn-lt"/>
                <a:sym typeface="Wingdings" pitchFamily="2" charset="2"/>
              </a:rPr>
              <a:t>Full Synchronization: </a:t>
            </a:r>
            <a:r>
              <a:rPr sz="1600" dirty="0" smtClean="0">
                <a:sym typeface="Wingdings" pitchFamily="2" charset="2"/>
              </a:rPr>
              <a:t>When this process is done for the first time, it pulls all the directory  data present on the local network at that particular time and is known as Full Synchronization.</a:t>
            </a:r>
          </a:p>
          <a:p>
            <a:pPr marL="273050" lvl="1" indent="-273050">
              <a:spcBef>
                <a:spcPct val="20000"/>
              </a:spcBef>
              <a:buSzPct val="95000"/>
              <a:buFont typeface="Wingdings" pitchFamily="2" charset="2"/>
              <a:buChar char="§"/>
              <a:defRPr/>
            </a:pPr>
            <a:r>
              <a:rPr sz="1600" dirty="0" smtClean="0">
                <a:latin typeface="+mn-lt"/>
                <a:sym typeface="Wingdings" pitchFamily="2" charset="2"/>
              </a:rPr>
              <a:t>Regular Synchronization: </a:t>
            </a:r>
            <a:r>
              <a:rPr sz="1600" dirty="0" smtClean="0">
                <a:sym typeface="Wingdings" pitchFamily="2" charset="2"/>
              </a:rPr>
              <a:t>Any successive synchronization fetches the newer object changes since the last synchronization and is known as Regular Synchronization.</a:t>
            </a:r>
          </a:p>
          <a:p>
            <a:pPr marL="0" indent="0">
              <a:buFont typeface="Arial" charset="0"/>
              <a:buNone/>
              <a:defRPr/>
            </a:pPr>
            <a:r>
              <a:rPr sz="1600" b="1" dirty="0" smtClean="0"/>
              <a:t>Re-Synchronization: </a:t>
            </a:r>
            <a:r>
              <a:rPr sz="1600" dirty="0" smtClean="0"/>
              <a:t>If discrepancy in directory data exist, there would be a need to synchronize all the data again. Re-Synchronization is the process which does that. It pulls all the directory data again from the concerned local network, compares it with the local database entries and does the modification if required. The purpose of re-synchronization is to re-synchronize and correct the existing location’s directory. </a:t>
            </a:r>
          </a:p>
          <a:p>
            <a:pPr marL="0" indent="0">
              <a:buNone/>
            </a:pPr>
            <a:r>
              <a:rPr sz="1600" b="1" dirty="0" smtClean="0"/>
              <a:t>Clear Recorded Names: </a:t>
            </a:r>
            <a:r>
              <a:rPr sz="1600" dirty="0" smtClean="0"/>
              <a:t>When </a:t>
            </a:r>
            <a:r>
              <a:rPr lang="en-US" sz="1600" dirty="0" smtClean="0"/>
              <a:t>Voicename</a:t>
            </a:r>
            <a:r>
              <a:rPr sz="1600" dirty="0" smtClean="0"/>
              <a:t>s received from a local network are to be removed we can use the “Clear Recorded names”. This </a:t>
            </a:r>
            <a:r>
              <a:rPr lang="en-US" sz="1600" dirty="0" smtClean="0"/>
              <a:t>Is done when we </a:t>
            </a:r>
            <a:r>
              <a:rPr lang="en-US" sz="1600" dirty="0"/>
              <a:t>change the outgoing codec for recorded names on the remote </a:t>
            </a:r>
            <a:r>
              <a:rPr lang="en-US" sz="1600" dirty="0" smtClean="0"/>
              <a:t>node, </a:t>
            </a:r>
            <a:r>
              <a:rPr lang="en-US" sz="1600" dirty="0"/>
              <a:t>the local </a:t>
            </a:r>
            <a:r>
              <a:rPr lang="en-US" sz="1600" dirty="0" smtClean="0"/>
              <a:t>node </a:t>
            </a:r>
            <a:r>
              <a:rPr lang="en-US" sz="1600" dirty="0"/>
              <a:t>will not update its files because the change does not affect filenames. In order to pull updated copies of recorded names in this case, </a:t>
            </a:r>
            <a:r>
              <a:rPr lang="en-US" sz="1600" dirty="0" smtClean="0"/>
              <a:t>we </a:t>
            </a:r>
            <a:r>
              <a:rPr lang="en-US" sz="1600" dirty="0"/>
              <a:t>must clear all existing recorded names from the local </a:t>
            </a:r>
            <a:r>
              <a:rPr lang="en-US" sz="1600" dirty="0" smtClean="0"/>
              <a:t>node </a:t>
            </a:r>
            <a:r>
              <a:rPr lang="en-US" sz="1600" dirty="0"/>
              <a:t>and then do a full resynchronization by using the Clear Recorded Names button and the Resync All </a:t>
            </a:r>
            <a:r>
              <a:rPr lang="en-US" sz="1600" dirty="0" smtClean="0"/>
              <a:t>button. </a:t>
            </a:r>
            <a:endParaRPr sz="1600" dirty="0" smtClean="0"/>
          </a:p>
        </p:txBody>
      </p:sp>
      <p:sp>
        <p:nvSpPr>
          <p:cNvPr id="4" name="Rectangle 3"/>
          <p:cNvSpPr>
            <a:spLocks noGrp="1" noChangeArrowheads="1"/>
          </p:cNvSpPr>
          <p:nvPr>
            <p:ph type="title"/>
          </p:nvPr>
        </p:nvSpPr>
        <p:spPr>
          <a:xfrm>
            <a:off x="228600" y="228600"/>
            <a:ext cx="8686800" cy="609600"/>
          </a:xfrm>
          <a:extLst/>
        </p:spPr>
        <p:txBody>
          <a:bodyPr/>
          <a:lstStyle/>
          <a:p>
            <a:pPr algn="ctr">
              <a:defRPr/>
            </a:pPr>
            <a:r>
              <a:rPr sz="2400" dirty="0" smtClean="0"/>
              <a:t>Synchronization, Re-Synchronization and </a:t>
            </a:r>
            <a:br>
              <a:rPr sz="2400" dirty="0" smtClean="0"/>
            </a:br>
            <a:r>
              <a:rPr sz="2400" dirty="0" smtClean="0"/>
              <a:t>Clear Recorded names</a:t>
            </a: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550275" cy="5562600"/>
          </a:xfrm>
        </p:spPr>
        <p:txBody>
          <a:bodyPr/>
          <a:lstStyle/>
          <a:p>
            <a:pPr marL="0" indent="0">
              <a:buFont typeface="Arial" charset="0"/>
              <a:buNone/>
              <a:defRPr/>
            </a:pPr>
            <a:r>
              <a:rPr sz="1600" dirty="0" smtClean="0"/>
              <a:t>As FeedReader is a SysAgent task with periodicity of 15 minutes (default setting, configurable ), so an automatic synchronization request is triggered periodically as per the configured time interval. It can be of below types:</a:t>
            </a:r>
          </a:p>
          <a:p>
            <a:pPr marL="273050" lvl="1" indent="-273050">
              <a:spcBef>
                <a:spcPct val="20000"/>
              </a:spcBef>
              <a:buSzPct val="95000"/>
              <a:buFont typeface="Wingdings" pitchFamily="2" charset="2"/>
              <a:buChar char="§"/>
              <a:defRPr/>
            </a:pPr>
            <a:r>
              <a:rPr sz="1600" dirty="0" smtClean="0">
                <a:latin typeface="+mn-lt"/>
                <a:sym typeface="Wingdings" pitchFamily="2" charset="2"/>
              </a:rPr>
              <a:t>Automatic Full Synchronization: First automatically triggered synchronization request through SysAgent framework fetches all the directory  data present on the local network at that particular time and is known as Automatic Full Synchronization.</a:t>
            </a:r>
          </a:p>
          <a:p>
            <a:pPr marL="273050" lvl="1" indent="-273050">
              <a:spcBef>
                <a:spcPct val="20000"/>
              </a:spcBef>
              <a:buSzPct val="95000"/>
              <a:buFont typeface="Wingdings" pitchFamily="2" charset="2"/>
              <a:buChar char="§"/>
              <a:defRPr/>
            </a:pPr>
            <a:r>
              <a:rPr sz="1600" dirty="0" smtClean="0">
                <a:latin typeface="+mn-lt"/>
                <a:sym typeface="Wingdings" pitchFamily="2" charset="2"/>
              </a:rPr>
              <a:t>Automatic Regular Synchronization: Any successive automatically triggered synchronization request through SysAgent framework fetches the newer object changes since the last synchronization and is known as Automatic Regular Synchronization.</a:t>
            </a:r>
          </a:p>
          <a:p>
            <a:pPr marL="273050" lvl="1" indent="-273050">
              <a:spcBef>
                <a:spcPct val="20000"/>
              </a:spcBef>
              <a:buSzPct val="95000"/>
              <a:buFont typeface="Wingdings" pitchFamily="2" charset="2"/>
              <a:buChar char="§"/>
              <a:defRPr/>
            </a:pPr>
            <a:r>
              <a:rPr sz="1600" dirty="0" smtClean="0">
                <a:latin typeface="+mn-lt"/>
                <a:sym typeface="Wingdings" pitchFamily="2" charset="2"/>
              </a:rPr>
              <a:t>Automatic Re-Synchronization: During a regular synchronization, if a node detects a change in replication set of the local network location, it initiates a automatic re-synchronization request. It pulls all the directory data again from the concerned local network, compares it with the local database entries and does the modification if required.</a:t>
            </a:r>
          </a:p>
          <a:p>
            <a:pPr marL="0" indent="0">
              <a:buFont typeface="Arial" charset="0"/>
              <a:buNone/>
              <a:defRPr/>
            </a:pPr>
            <a:r>
              <a:rPr sz="1800" b="1" dirty="0" smtClean="0"/>
              <a:t>Notes:</a:t>
            </a:r>
          </a:p>
          <a:p>
            <a:pPr marL="273050" lvl="1" indent="-273050">
              <a:spcBef>
                <a:spcPct val="20000"/>
              </a:spcBef>
              <a:buSzPct val="95000"/>
              <a:buFont typeface="Wingdings" pitchFamily="2" charset="2"/>
              <a:buChar char="§"/>
              <a:defRPr/>
            </a:pPr>
            <a:r>
              <a:rPr sz="1600" dirty="0" smtClean="0">
                <a:latin typeface="+mn-lt"/>
                <a:sym typeface="Wingdings" pitchFamily="2" charset="2"/>
              </a:rPr>
              <a:t>The periodic interval for automatic synchronization is configurable.</a:t>
            </a:r>
          </a:p>
          <a:p>
            <a:pPr marL="273050" lvl="1" indent="-273050">
              <a:spcBef>
                <a:spcPct val="20000"/>
              </a:spcBef>
              <a:buSzPct val="95000"/>
              <a:buFont typeface="Wingdings" pitchFamily="2" charset="2"/>
              <a:buChar char="§"/>
              <a:defRPr/>
            </a:pPr>
            <a:r>
              <a:rPr sz="1600" dirty="0" smtClean="0">
                <a:latin typeface="+mn-lt"/>
                <a:sym typeface="Wingdings" pitchFamily="2" charset="2"/>
              </a:rPr>
              <a:t>Automatic synchronization can be disabled by disabling the Sysagent task.</a:t>
            </a:r>
          </a:p>
          <a:p>
            <a:pPr marL="273050" lvl="1" indent="-273050">
              <a:spcBef>
                <a:spcPct val="20000"/>
              </a:spcBef>
              <a:buSzPct val="95000"/>
              <a:buFont typeface="Wingdings" pitchFamily="2" charset="2"/>
              <a:buChar char="§"/>
              <a:defRPr/>
            </a:pPr>
            <a:r>
              <a:rPr sz="1600" dirty="0" smtClean="0">
                <a:latin typeface="+mn-lt"/>
                <a:sym typeface="Wingdings" pitchFamily="2" charset="2"/>
              </a:rPr>
              <a:t>A replication set is a UUID, which gets changed whenever  any node does  a software rollback or restores a DRS backup. Using replication set we can communicate to other directly connected nodes that data already replicated is no longer valid and there is a need to do a Re-synchronization.</a:t>
            </a:r>
          </a:p>
        </p:txBody>
      </p:sp>
      <p:sp>
        <p:nvSpPr>
          <p:cNvPr id="4" name="Rectangle 3"/>
          <p:cNvSpPr>
            <a:spLocks noGrp="1" noChangeArrowheads="1"/>
          </p:cNvSpPr>
          <p:nvPr>
            <p:ph type="title"/>
          </p:nvPr>
        </p:nvSpPr>
        <p:spPr>
          <a:xfrm>
            <a:off x="228600" y="152400"/>
            <a:ext cx="8145462" cy="533400"/>
          </a:xfrm>
          <a:extLst/>
        </p:spPr>
        <p:txBody>
          <a:bodyPr/>
          <a:lstStyle/>
          <a:p>
            <a:pPr>
              <a:defRPr/>
            </a:pPr>
            <a:r>
              <a:rPr sz="2400" dirty="0" smtClean="0"/>
              <a:t>Automatic Synchronization</a:t>
            </a: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Screen Clippi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905000"/>
            <a:ext cx="8839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flipV="1">
            <a:off x="2667000" y="5486400"/>
            <a:ext cx="4017963" cy="2873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Content Placeholder 2"/>
          <p:cNvSpPr txBox="1">
            <a:spLocks/>
          </p:cNvSpPr>
          <p:nvPr/>
        </p:nvSpPr>
        <p:spPr bwMode="auto">
          <a:xfrm>
            <a:off x="228600" y="914400"/>
            <a:ext cx="8610600" cy="685800"/>
          </a:xfrm>
          <a:prstGeom prst="rect">
            <a:avLst/>
          </a:prstGeom>
          <a:noFill/>
          <a:ln>
            <a:noFill/>
          </a:ln>
          <a:extLst/>
        </p:spPr>
        <p:txBody>
          <a:bodyPr/>
          <a:lstStyle>
            <a:lvl1pPr marL="273050" indent="-273050" algn="l" rtl="0" fontAlgn="base">
              <a:spcBef>
                <a:spcPct val="20000"/>
              </a:spcBef>
              <a:spcAft>
                <a:spcPct val="0"/>
              </a:spcAft>
              <a:buClr>
                <a:srgbClr val="DEAE00"/>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DEAE00"/>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B77BB4"/>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chemeClr val="tx2"/>
              </a:buClr>
              <a:buFont typeface="Wingdings" pitchFamily="2" charset="2"/>
              <a:buChar char="§"/>
              <a:defRPr/>
            </a:pPr>
            <a:r>
              <a:rPr lang="en-US" sz="1600" dirty="0" smtClean="0">
                <a:solidFill>
                  <a:schemeClr val="bg2">
                    <a:lumMod val="20000"/>
                    <a:lumOff val="80000"/>
                  </a:schemeClr>
                </a:solidFill>
                <a:sym typeface="Wingdings" pitchFamily="2" charset="2"/>
              </a:rPr>
              <a:t>Automatic Synchronization starts after 1 minute of linking and there after every 15 minutes</a:t>
            </a:r>
          </a:p>
          <a:p>
            <a:pPr>
              <a:buClr>
                <a:schemeClr val="tx2"/>
              </a:buClr>
              <a:buFont typeface="Wingdings" pitchFamily="2" charset="2"/>
              <a:buChar char="§"/>
              <a:defRPr/>
            </a:pPr>
            <a:r>
              <a:rPr lang="en-US" sz="1600" dirty="0" smtClean="0">
                <a:solidFill>
                  <a:schemeClr val="bg2">
                    <a:lumMod val="20000"/>
                    <a:lumOff val="80000"/>
                  </a:schemeClr>
                </a:solidFill>
                <a:sym typeface="Wingdings" pitchFamily="2" charset="2"/>
              </a:rPr>
              <a:t>We can schedule the Synchronization frequency and schedule from Task Management:</a:t>
            </a:r>
          </a:p>
        </p:txBody>
      </p:sp>
      <p:sp>
        <p:nvSpPr>
          <p:cNvPr id="6" name="Rectangle 3"/>
          <p:cNvSpPr>
            <a:spLocks noGrp="1" noChangeArrowheads="1"/>
          </p:cNvSpPr>
          <p:nvPr>
            <p:ph type="title"/>
          </p:nvPr>
        </p:nvSpPr>
        <p:spPr>
          <a:xfrm>
            <a:off x="228600" y="152400"/>
            <a:ext cx="8145462" cy="533400"/>
          </a:xfrm>
          <a:extLst/>
        </p:spPr>
        <p:txBody>
          <a:bodyPr/>
          <a:lstStyle/>
          <a:p>
            <a:pPr>
              <a:defRPr/>
            </a:pPr>
            <a:r>
              <a:rPr sz="2400" dirty="0" smtClean="0"/>
              <a:t>Automatic Synchronization</a:t>
            </a:r>
          </a:p>
        </p:txBody>
      </p:sp>
      <p:sp>
        <p:nvSpPr>
          <p:cNvPr id="7" name="Rectangle 6"/>
          <p:cNvSpPr/>
          <p:nvPr/>
        </p:nvSpPr>
        <p:spPr>
          <a:xfrm flipV="1">
            <a:off x="381000" y="5486400"/>
            <a:ext cx="12954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Screen Clippi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371600"/>
            <a:ext cx="88392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667000" y="2362200"/>
            <a:ext cx="51054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Content Placeholder 2"/>
          <p:cNvSpPr txBox="1">
            <a:spLocks/>
          </p:cNvSpPr>
          <p:nvPr/>
        </p:nvSpPr>
        <p:spPr bwMode="auto">
          <a:xfrm>
            <a:off x="304800" y="609600"/>
            <a:ext cx="8245475" cy="685800"/>
          </a:xfrm>
          <a:prstGeom prst="rect">
            <a:avLst/>
          </a:prstGeom>
          <a:noFill/>
          <a:ln>
            <a:noFill/>
          </a:ln>
          <a:extLst/>
        </p:spPr>
        <p:txBody>
          <a:bodyPr/>
          <a:lstStyle>
            <a:lvl1pPr marL="273050" indent="-273050" algn="l" rtl="0" fontAlgn="base">
              <a:spcBef>
                <a:spcPct val="20000"/>
              </a:spcBef>
              <a:spcAft>
                <a:spcPct val="0"/>
              </a:spcAft>
              <a:buClr>
                <a:srgbClr val="DEAE00"/>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DEAE00"/>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B77BB4"/>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chemeClr val="tx2"/>
              </a:buClr>
              <a:buFont typeface="Wingdings" pitchFamily="2" charset="2"/>
              <a:buChar char="§"/>
              <a:defRPr/>
            </a:pPr>
            <a:r>
              <a:rPr lang="en-US" sz="1600" dirty="0" smtClean="0">
                <a:solidFill>
                  <a:schemeClr val="bg2">
                    <a:lumMod val="20000"/>
                    <a:lumOff val="80000"/>
                  </a:schemeClr>
                </a:solidFill>
                <a:sym typeface="Wingdings" pitchFamily="2" charset="2"/>
              </a:rPr>
              <a:t>To edit the task schedule click on Task management -&gt; Synchronize Directory with Local Network -&gt;Edit -&gt; Task schedules</a:t>
            </a:r>
          </a:p>
        </p:txBody>
      </p:sp>
      <p:sp>
        <p:nvSpPr>
          <p:cNvPr id="6" name="Rectangle 3"/>
          <p:cNvSpPr>
            <a:spLocks noGrp="1" noChangeArrowheads="1"/>
          </p:cNvSpPr>
          <p:nvPr>
            <p:ph type="title"/>
          </p:nvPr>
        </p:nvSpPr>
        <p:spPr>
          <a:xfrm>
            <a:off x="304800" y="0"/>
            <a:ext cx="8145462" cy="533400"/>
          </a:xfrm>
          <a:extLst/>
        </p:spPr>
        <p:txBody>
          <a:bodyPr/>
          <a:lstStyle/>
          <a:p>
            <a:pPr>
              <a:defRPr/>
            </a:pPr>
            <a:r>
              <a:rPr sz="2400" dirty="0" smtClean="0"/>
              <a:t>Automatic Synchronization</a:t>
            </a:r>
          </a:p>
        </p:txBody>
      </p:sp>
      <p:sp>
        <p:nvSpPr>
          <p:cNvPr id="7" name="Rectangle 6"/>
          <p:cNvSpPr/>
          <p:nvPr/>
        </p:nvSpPr>
        <p:spPr>
          <a:xfrm flipV="1">
            <a:off x="381000" y="5562600"/>
            <a:ext cx="12954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550275" cy="8382000"/>
          </a:xfrm>
        </p:spPr>
        <p:txBody>
          <a:bodyPr/>
          <a:lstStyle/>
          <a:p>
            <a:pPr marL="0" indent="0">
              <a:buFont typeface="Arial" charset="0"/>
              <a:buNone/>
              <a:defRPr/>
            </a:pPr>
            <a:r>
              <a:rPr sz="1800" dirty="0" smtClean="0"/>
              <a:t>From CUCA page, we have option to trigger a manual synchronization request on HTTP(S) Links page. It can be of below types:</a:t>
            </a:r>
          </a:p>
          <a:p>
            <a:pPr marL="273050" lvl="1" indent="-273050">
              <a:spcBef>
                <a:spcPct val="20000"/>
              </a:spcBef>
              <a:buSzPct val="95000"/>
              <a:buFont typeface="Wingdings" pitchFamily="2" charset="2"/>
              <a:buChar char="§"/>
              <a:defRPr/>
            </a:pPr>
            <a:r>
              <a:rPr sz="1600" dirty="0" smtClean="0">
                <a:latin typeface="+mn-lt"/>
                <a:sym typeface="Wingdings" pitchFamily="2" charset="2"/>
              </a:rPr>
              <a:t>Manual Full Synchronization: </a:t>
            </a:r>
            <a:r>
              <a:rPr sz="1600" dirty="0" smtClean="0">
                <a:sym typeface="Wingdings" pitchFamily="2" charset="2"/>
              </a:rPr>
              <a:t>Pressing the “Sync” button on CUCA HTTP(S) Links page for the first time after </a:t>
            </a:r>
            <a:r>
              <a:rPr lang="en-US" sz="1600" dirty="0" smtClean="0">
                <a:sym typeface="Wingdings" pitchFamily="2" charset="2"/>
              </a:rPr>
              <a:t>adding</a:t>
            </a:r>
            <a:r>
              <a:rPr sz="1600" dirty="0" smtClean="0">
                <a:sym typeface="Wingdings" pitchFamily="2" charset="2"/>
              </a:rPr>
              <a:t> fetches all the directory  data present on the local network at that particular time and is known as Manual Full Synchronization.</a:t>
            </a:r>
          </a:p>
          <a:p>
            <a:pPr marL="273050" lvl="1" indent="-273050">
              <a:spcBef>
                <a:spcPct val="20000"/>
              </a:spcBef>
              <a:buSzPct val="95000"/>
              <a:buFont typeface="Wingdings" pitchFamily="2" charset="2"/>
              <a:buChar char="§"/>
              <a:defRPr/>
            </a:pPr>
            <a:r>
              <a:rPr sz="1600" dirty="0" smtClean="0">
                <a:latin typeface="+mn-lt"/>
                <a:sym typeface="Wingdings" pitchFamily="2" charset="2"/>
              </a:rPr>
              <a:t>Manual Regular Synchronization: </a:t>
            </a:r>
            <a:r>
              <a:rPr sz="1600" dirty="0" smtClean="0">
                <a:sym typeface="Wingdings" pitchFamily="2" charset="2"/>
              </a:rPr>
              <a:t>Any successive request triggered by pressing the “Sync” button on CUCA HTTP(S) Links page fetches the newer object changes since the last synchronization and is known as Manual Regular Synchronization.</a:t>
            </a:r>
          </a:p>
          <a:p>
            <a:pPr marL="273050" lvl="1" indent="-273050">
              <a:spcBef>
                <a:spcPct val="20000"/>
              </a:spcBef>
              <a:buSzPct val="95000"/>
              <a:buFont typeface="Wingdings" pitchFamily="2" charset="2"/>
              <a:buChar char="§"/>
              <a:defRPr/>
            </a:pPr>
            <a:r>
              <a:rPr sz="1600" dirty="0" smtClean="0">
                <a:latin typeface="+mn-lt"/>
                <a:sym typeface="Wingdings" pitchFamily="2" charset="2"/>
              </a:rPr>
              <a:t>Manual Re-Synchronization: </a:t>
            </a:r>
            <a:r>
              <a:rPr sz="1600" dirty="0" smtClean="0">
                <a:sym typeface="Wingdings" pitchFamily="2" charset="2"/>
              </a:rPr>
              <a:t>Pressing the “ReSync All” button on CUCA HTTP(S) Links page initiates a re-synchronization request. It pulls all the directory data again from the concerned local network, compares it with the local database entries and does the modification if required.</a:t>
            </a:r>
          </a:p>
          <a:p>
            <a:pPr marL="273050" lvl="1" indent="-273050">
              <a:spcBef>
                <a:spcPct val="20000"/>
              </a:spcBef>
              <a:buSzPct val="95000"/>
              <a:buFont typeface="Wingdings" pitchFamily="2" charset="2"/>
              <a:buChar char="§"/>
              <a:defRPr/>
            </a:pPr>
            <a:r>
              <a:rPr sz="1600" dirty="0" smtClean="0">
                <a:latin typeface="+mn-lt"/>
                <a:sym typeface="Wingdings" pitchFamily="2" charset="2"/>
              </a:rPr>
              <a:t>Clear Recorded Names: </a:t>
            </a:r>
            <a:r>
              <a:rPr sz="1600" dirty="0" smtClean="0">
                <a:sym typeface="Wingdings" pitchFamily="2" charset="2"/>
              </a:rPr>
              <a:t>When </a:t>
            </a:r>
            <a:r>
              <a:rPr lang="en-US" sz="1600" dirty="0" smtClean="0">
                <a:sym typeface="Wingdings" pitchFamily="2" charset="2"/>
              </a:rPr>
              <a:t>Voicename</a:t>
            </a:r>
            <a:r>
              <a:rPr sz="1600" dirty="0" smtClean="0">
                <a:sym typeface="Wingdings" pitchFamily="2" charset="2"/>
              </a:rPr>
              <a:t>s received from a local network are to be removed we can use the “Clear Recorded names” functionality.</a:t>
            </a:r>
          </a:p>
          <a:p>
            <a:pPr marL="273050" lvl="1" indent="-273050">
              <a:spcBef>
                <a:spcPct val="20000"/>
              </a:spcBef>
              <a:buSzPct val="95000"/>
              <a:defRPr/>
            </a:pPr>
            <a:r>
              <a:rPr dirty="0" smtClean="0">
                <a:sym typeface="Wingdings" pitchFamily="2" charset="2"/>
              </a:rPr>
              <a:t>Notes:</a:t>
            </a:r>
          </a:p>
          <a:p>
            <a:pPr marL="273050" lvl="1" indent="-273050">
              <a:spcBef>
                <a:spcPct val="20000"/>
              </a:spcBef>
              <a:buSzPct val="95000"/>
              <a:buFont typeface="Wingdings" pitchFamily="2" charset="2"/>
              <a:buChar char="§"/>
              <a:defRPr/>
            </a:pPr>
            <a:r>
              <a:rPr sz="1600" dirty="0" smtClean="0">
                <a:sym typeface="Wingdings" pitchFamily="2" charset="2"/>
              </a:rPr>
              <a:t>The advantage of manual mode is that the administrators can choose when they want to update the directory. This aspect can be used in off-hours to synchronize / re-synchronize data as required.</a:t>
            </a:r>
            <a:endParaRPr dirty="0" smtClean="0"/>
          </a:p>
          <a:p>
            <a:pPr>
              <a:defRPr/>
            </a:pPr>
            <a:endParaRPr dirty="0"/>
          </a:p>
        </p:txBody>
      </p:sp>
      <p:sp>
        <p:nvSpPr>
          <p:cNvPr id="4" name="Rectangle 3"/>
          <p:cNvSpPr>
            <a:spLocks noGrp="1" noChangeArrowheads="1"/>
          </p:cNvSpPr>
          <p:nvPr>
            <p:ph type="title"/>
          </p:nvPr>
        </p:nvSpPr>
        <p:spPr>
          <a:xfrm>
            <a:off x="228600" y="152400"/>
            <a:ext cx="8145462" cy="533400"/>
          </a:xfrm>
          <a:extLst/>
        </p:spPr>
        <p:txBody>
          <a:bodyPr/>
          <a:lstStyle/>
          <a:p>
            <a:pPr>
              <a:defRPr/>
            </a:pPr>
            <a:r>
              <a:rPr sz="2400" dirty="0" smtClean="0"/>
              <a:t>Manual Synchronization</a:t>
            </a: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3" descr="Screen Clippi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95400"/>
            <a:ext cx="8839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flipV="1">
            <a:off x="4953000" y="3886200"/>
            <a:ext cx="19812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3"/>
          <p:cNvSpPr>
            <a:spLocks noGrp="1" noChangeArrowheads="1"/>
          </p:cNvSpPr>
          <p:nvPr>
            <p:ph type="title"/>
          </p:nvPr>
        </p:nvSpPr>
        <p:spPr>
          <a:xfrm>
            <a:off x="312738" y="152400"/>
            <a:ext cx="8145462" cy="533400"/>
          </a:xfrm>
          <a:extLst/>
        </p:spPr>
        <p:txBody>
          <a:bodyPr/>
          <a:lstStyle/>
          <a:p>
            <a:pPr>
              <a:defRPr/>
            </a:pPr>
            <a:r>
              <a:rPr sz="2400" dirty="0" smtClean="0"/>
              <a:t>Manual Synchronization</a:t>
            </a:r>
          </a:p>
        </p:txBody>
      </p:sp>
      <p:sp>
        <p:nvSpPr>
          <p:cNvPr id="8" name="Rectangle 7"/>
          <p:cNvSpPr/>
          <p:nvPr/>
        </p:nvSpPr>
        <p:spPr>
          <a:xfrm flipV="1">
            <a:off x="304800" y="3048000"/>
            <a:ext cx="8382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3"/>
          <p:cNvSpPr>
            <a:spLocks noGrp="1"/>
          </p:cNvSpPr>
          <p:nvPr>
            <p:ph idx="1"/>
          </p:nvPr>
        </p:nvSpPr>
        <p:spPr>
          <a:xfrm>
            <a:off x="304800" y="685800"/>
            <a:ext cx="8686800" cy="6248400"/>
          </a:xfrm>
        </p:spPr>
        <p:txBody>
          <a:bodyPr>
            <a:normAutofit fontScale="92500" lnSpcReduction="20000"/>
          </a:bodyPr>
          <a:lstStyle/>
          <a:p>
            <a:pPr fontAlgn="auto">
              <a:spcBef>
                <a:spcPts val="600"/>
              </a:spcBef>
              <a:spcAft>
                <a:spcPts val="0"/>
              </a:spcAft>
              <a:buClr>
                <a:schemeClr val="accent3"/>
              </a:buClr>
              <a:buFont typeface="Wingdings" pitchFamily="2" charset="2"/>
              <a:buChar char="§"/>
              <a:defRPr/>
            </a:pPr>
            <a:r>
              <a:rPr lang="en-US" sz="1800" b="1" dirty="0">
                <a:solidFill>
                  <a:schemeClr val="bg2">
                    <a:lumMod val="20000"/>
                    <a:lumOff val="80000"/>
                  </a:schemeClr>
                </a:solidFill>
              </a:rPr>
              <a:t>High Availability in HTTP(S) Networking</a:t>
            </a:r>
          </a:p>
          <a:p>
            <a:pPr marL="0" indent="0" fontAlgn="auto">
              <a:spcBef>
                <a:spcPts val="600"/>
              </a:spcBef>
              <a:spcAft>
                <a:spcPts val="0"/>
              </a:spcAft>
              <a:buClr>
                <a:schemeClr val="accent3"/>
              </a:buClr>
              <a:buNone/>
              <a:defRPr/>
            </a:pPr>
            <a:r>
              <a:rPr lang="en-US" sz="1800" dirty="0">
                <a:solidFill>
                  <a:schemeClr val="bg2">
                    <a:lumMod val="20000"/>
                    <a:lumOff val="80000"/>
                  </a:schemeClr>
                </a:solidFill>
              </a:rPr>
              <a:t>	</a:t>
            </a:r>
            <a:r>
              <a:rPr lang="en-US" sz="1800" dirty="0"/>
              <a:t>HA (High Availability) Methodology</a:t>
            </a:r>
          </a:p>
          <a:p>
            <a:pPr marL="0" indent="0" fontAlgn="auto">
              <a:spcBef>
                <a:spcPts val="600"/>
              </a:spcBef>
              <a:spcAft>
                <a:spcPts val="0"/>
              </a:spcAft>
              <a:buClr>
                <a:schemeClr val="accent3"/>
              </a:buClr>
              <a:buNone/>
              <a:defRPr/>
            </a:pPr>
            <a:r>
              <a:rPr lang="en-US" sz="1800" dirty="0"/>
              <a:t>	Alert Mode</a:t>
            </a:r>
          </a:p>
          <a:p>
            <a:pPr marL="0" indent="0" fontAlgn="auto">
              <a:spcBef>
                <a:spcPts val="600"/>
              </a:spcBef>
              <a:spcAft>
                <a:spcPts val="0"/>
              </a:spcAft>
              <a:buClr>
                <a:schemeClr val="accent3"/>
              </a:buClr>
              <a:buNone/>
              <a:defRPr/>
            </a:pPr>
            <a:r>
              <a:rPr lang="en-US" sz="1800" dirty="0"/>
              <a:t>	Alert and Standard mode example</a:t>
            </a:r>
          </a:p>
          <a:p>
            <a:pPr marL="0" indent="0" fontAlgn="auto">
              <a:spcBef>
                <a:spcPts val="600"/>
              </a:spcBef>
              <a:spcAft>
                <a:spcPts val="0"/>
              </a:spcAft>
              <a:buClr>
                <a:schemeClr val="accent3"/>
              </a:buClr>
              <a:buNone/>
              <a:defRPr/>
            </a:pPr>
            <a:r>
              <a:rPr lang="en-US" sz="1800" dirty="0"/>
              <a:t>	CUCA page for HA</a:t>
            </a:r>
          </a:p>
          <a:p>
            <a:pPr marL="0" indent="0" fontAlgn="auto">
              <a:spcBef>
                <a:spcPts val="600"/>
              </a:spcBef>
              <a:spcAft>
                <a:spcPts val="0"/>
              </a:spcAft>
              <a:buClr>
                <a:schemeClr val="accent3"/>
              </a:buClr>
              <a:buNone/>
              <a:defRPr/>
            </a:pPr>
            <a:r>
              <a:rPr lang="en-US" sz="1800" dirty="0"/>
              <a:t>	CUCA home page warning in </a:t>
            </a:r>
            <a:r>
              <a:rPr lang="en-US" sz="1800" dirty="0" smtClean="0"/>
              <a:t>HA</a:t>
            </a:r>
            <a:endParaRPr lang="en-US" sz="1800" b="1" dirty="0" smtClean="0"/>
          </a:p>
          <a:p>
            <a:pPr fontAlgn="auto">
              <a:spcBef>
                <a:spcPts val="600"/>
              </a:spcBef>
              <a:spcAft>
                <a:spcPts val="0"/>
              </a:spcAft>
              <a:buClr>
                <a:schemeClr val="accent3"/>
              </a:buClr>
              <a:buFont typeface="Wingdings" pitchFamily="2" charset="2"/>
              <a:buChar char="§"/>
              <a:defRPr/>
            </a:pPr>
            <a:r>
              <a:rPr lang="en-US" sz="1800" b="1" dirty="0" smtClean="0"/>
              <a:t>Rest </a:t>
            </a:r>
            <a:r>
              <a:rPr lang="en-US" sz="1800" b="1" dirty="0"/>
              <a:t>API's in  HTTP(S) Networking</a:t>
            </a:r>
          </a:p>
          <a:p>
            <a:pPr marL="0" indent="0" fontAlgn="auto">
              <a:spcBef>
                <a:spcPts val="600"/>
              </a:spcBef>
              <a:spcAft>
                <a:spcPts val="0"/>
              </a:spcAft>
              <a:buClr>
                <a:schemeClr val="accent3"/>
              </a:buClr>
              <a:buNone/>
              <a:defRPr/>
            </a:pPr>
            <a:r>
              <a:rPr lang="en-US" sz="1800" dirty="0"/>
              <a:t>	Introduction</a:t>
            </a:r>
          </a:p>
          <a:p>
            <a:pPr marL="0" indent="0" fontAlgn="auto">
              <a:spcBef>
                <a:spcPts val="600"/>
              </a:spcBef>
              <a:spcAft>
                <a:spcPts val="0"/>
              </a:spcAft>
              <a:buClr>
                <a:schemeClr val="accent3"/>
              </a:buClr>
              <a:buNone/>
              <a:defRPr/>
            </a:pPr>
            <a:r>
              <a:rPr lang="en-US" sz="1800" dirty="0"/>
              <a:t>	Vmrest/httpslinks</a:t>
            </a:r>
          </a:p>
          <a:p>
            <a:pPr marL="0" indent="0" fontAlgn="auto">
              <a:spcBef>
                <a:spcPts val="600"/>
              </a:spcBef>
              <a:spcAft>
                <a:spcPts val="0"/>
              </a:spcAft>
              <a:buClr>
                <a:schemeClr val="accent3"/>
              </a:buClr>
              <a:buNone/>
              <a:defRPr/>
            </a:pPr>
            <a:r>
              <a:rPr lang="en-US" sz="1800" dirty="0"/>
              <a:t>	Vmrest/vmsservers</a:t>
            </a:r>
          </a:p>
          <a:p>
            <a:pPr fontAlgn="auto">
              <a:spcBef>
                <a:spcPts val="600"/>
              </a:spcBef>
              <a:spcAft>
                <a:spcPts val="0"/>
              </a:spcAft>
              <a:buClr>
                <a:schemeClr val="accent3"/>
              </a:buClr>
              <a:buFont typeface="Wingdings" pitchFamily="2" charset="2"/>
              <a:buChar char="§"/>
              <a:defRPr/>
            </a:pPr>
            <a:r>
              <a:rPr sz="1800" b="1" dirty="0" smtClean="0">
                <a:solidFill>
                  <a:schemeClr val="bg2">
                    <a:lumMod val="20000"/>
                    <a:lumOff val="80000"/>
                  </a:schemeClr>
                </a:solidFill>
              </a:rPr>
              <a:t>Debug logs in HTTP(S) Networking</a:t>
            </a:r>
          </a:p>
          <a:p>
            <a:pPr marL="0" indent="0" fontAlgn="auto">
              <a:spcBef>
                <a:spcPts val="600"/>
              </a:spcBef>
              <a:spcAft>
                <a:spcPts val="0"/>
              </a:spcAft>
              <a:buClr>
                <a:schemeClr val="accent3"/>
              </a:buClr>
              <a:buNone/>
              <a:defRPr/>
            </a:pPr>
            <a:r>
              <a:rPr lang="en-US" sz="1800" dirty="0">
                <a:solidFill>
                  <a:schemeClr val="bg2">
                    <a:lumMod val="20000"/>
                    <a:lumOff val="80000"/>
                  </a:schemeClr>
                </a:solidFill>
              </a:rPr>
              <a:t>	</a:t>
            </a:r>
            <a:r>
              <a:rPr lang="en-US" sz="1800" dirty="0"/>
              <a:t>Logging in HTTP(S) Networking </a:t>
            </a:r>
            <a:endParaRPr sz="1800" dirty="0" smtClean="0">
              <a:solidFill>
                <a:schemeClr val="bg2">
                  <a:lumMod val="20000"/>
                  <a:lumOff val="80000"/>
                </a:schemeClr>
              </a:solidFill>
            </a:endParaRPr>
          </a:p>
          <a:p>
            <a:pPr marL="228600" lvl="2" indent="-228600" fontAlgn="auto">
              <a:spcBef>
                <a:spcPts val="600"/>
              </a:spcBef>
              <a:spcAft>
                <a:spcPts val="0"/>
              </a:spcAft>
              <a:buClr>
                <a:schemeClr val="accent3"/>
              </a:buClr>
              <a:buSzPct val="90000"/>
              <a:buFont typeface="Wingdings" pitchFamily="2" charset="2"/>
              <a:buChar char="§"/>
              <a:defRPr/>
            </a:pPr>
            <a:r>
              <a:rPr sz="1800" b="1" dirty="0">
                <a:solidFill>
                  <a:schemeClr val="bg2">
                    <a:lumMod val="20000"/>
                    <a:lumOff val="80000"/>
                  </a:schemeClr>
                </a:solidFill>
              </a:rPr>
              <a:t>Limitations of </a:t>
            </a:r>
            <a:r>
              <a:rPr sz="1800" b="1" dirty="0" smtClean="0">
                <a:solidFill>
                  <a:schemeClr val="bg2">
                    <a:lumMod val="20000"/>
                    <a:lumOff val="80000"/>
                  </a:schemeClr>
                </a:solidFill>
              </a:rPr>
              <a:t>HTTP(S</a:t>
            </a:r>
            <a:r>
              <a:rPr sz="1800" b="1" dirty="0">
                <a:solidFill>
                  <a:schemeClr val="bg2">
                    <a:lumMod val="20000"/>
                    <a:lumOff val="80000"/>
                  </a:schemeClr>
                </a:solidFill>
              </a:rPr>
              <a:t>) </a:t>
            </a:r>
            <a:r>
              <a:rPr sz="1800" b="1" dirty="0" smtClean="0">
                <a:solidFill>
                  <a:schemeClr val="bg2">
                    <a:lumMod val="20000"/>
                    <a:lumOff val="80000"/>
                  </a:schemeClr>
                </a:solidFill>
              </a:rPr>
              <a:t>Networking</a:t>
            </a:r>
          </a:p>
          <a:p>
            <a:pPr marL="228600" lvl="2" indent="-228600" fontAlgn="auto">
              <a:spcBef>
                <a:spcPts val="600"/>
              </a:spcBef>
              <a:spcAft>
                <a:spcPts val="0"/>
              </a:spcAft>
              <a:buClr>
                <a:schemeClr val="accent3"/>
              </a:buClr>
              <a:buSzPct val="90000"/>
              <a:buFont typeface="Wingdings" pitchFamily="2" charset="2"/>
              <a:buChar char="§"/>
              <a:defRPr/>
            </a:pPr>
            <a:r>
              <a:rPr lang="en-US" sz="1800" b="1" dirty="0" smtClean="0"/>
              <a:t>Migration</a:t>
            </a:r>
          </a:p>
          <a:p>
            <a:pPr marL="0" lvl="2" indent="0" fontAlgn="auto">
              <a:spcBef>
                <a:spcPts val="600"/>
              </a:spcBef>
              <a:spcAft>
                <a:spcPts val="0"/>
              </a:spcAft>
              <a:buClr>
                <a:schemeClr val="accent3"/>
              </a:buClr>
              <a:buSzPct val="90000"/>
              <a:defRPr/>
            </a:pPr>
            <a:r>
              <a:rPr lang="en-US" sz="1800" dirty="0" smtClean="0"/>
              <a:t>	Introduction </a:t>
            </a:r>
          </a:p>
          <a:p>
            <a:pPr marL="0" lvl="2" indent="0" fontAlgn="auto">
              <a:spcBef>
                <a:spcPts val="600"/>
              </a:spcBef>
              <a:spcAft>
                <a:spcPts val="0"/>
              </a:spcAft>
              <a:buClr>
                <a:schemeClr val="accent3"/>
              </a:buClr>
              <a:buSzPct val="90000"/>
              <a:defRPr/>
            </a:pPr>
            <a:r>
              <a:rPr lang="en-US" sz="1800" dirty="0"/>
              <a:t>	Single Site Digital Networking to HTTP(S) Networking </a:t>
            </a:r>
          </a:p>
          <a:p>
            <a:pPr marL="0" lvl="2" indent="0" fontAlgn="auto">
              <a:spcBef>
                <a:spcPts val="600"/>
              </a:spcBef>
              <a:spcAft>
                <a:spcPts val="0"/>
              </a:spcAft>
              <a:buClr>
                <a:schemeClr val="accent3"/>
              </a:buClr>
              <a:buSzPct val="90000"/>
              <a:defRPr/>
            </a:pPr>
            <a:r>
              <a:rPr lang="en-US" sz="1800" dirty="0" smtClean="0"/>
              <a:t>	</a:t>
            </a:r>
            <a:r>
              <a:rPr lang="en-US" sz="1800" dirty="0"/>
              <a:t>Example: 5 node Digital Networking to HTTP(S) Networking </a:t>
            </a:r>
          </a:p>
          <a:p>
            <a:pPr marL="0" lvl="2" indent="0" fontAlgn="auto">
              <a:spcBef>
                <a:spcPts val="600"/>
              </a:spcBef>
              <a:spcAft>
                <a:spcPts val="0"/>
              </a:spcAft>
              <a:buClr>
                <a:schemeClr val="accent3"/>
              </a:buClr>
              <a:buSzPct val="90000"/>
              <a:defRPr/>
            </a:pPr>
            <a:r>
              <a:rPr lang="en-US" sz="1800" dirty="0" smtClean="0"/>
              <a:t>	</a:t>
            </a:r>
            <a:r>
              <a:rPr lang="en-US" sz="1800" dirty="0"/>
              <a:t>Migrating CCI Network to HTTP(S) Networking </a:t>
            </a:r>
          </a:p>
          <a:p>
            <a:pPr marL="0" lvl="2" indent="0" fontAlgn="auto">
              <a:spcBef>
                <a:spcPts val="600"/>
              </a:spcBef>
              <a:spcAft>
                <a:spcPts val="0"/>
              </a:spcAft>
              <a:buClr>
                <a:schemeClr val="accent3"/>
              </a:buClr>
              <a:buSzPct val="90000"/>
              <a:defRPr/>
            </a:pPr>
            <a:r>
              <a:rPr lang="en-US" sz="1800" dirty="0" smtClean="0"/>
              <a:t>	</a:t>
            </a:r>
            <a:r>
              <a:rPr lang="en-US" sz="1800" dirty="0"/>
              <a:t>Example : Migrating CCI Network to HTTP(S) Networking using </a:t>
            </a:r>
            <a:r>
              <a:rPr lang="en-US" sz="1800" i="1" dirty="0"/>
              <a:t>Manual </a:t>
            </a:r>
            <a:r>
              <a:rPr lang="en-US" sz="1800" i="1" dirty="0" smtClean="0"/>
              <a:t>	Flash </a:t>
            </a:r>
            <a:r>
              <a:rPr lang="en-US" sz="1800" i="1" dirty="0"/>
              <a:t>Cut </a:t>
            </a:r>
            <a:r>
              <a:rPr lang="en-US" sz="1800" dirty="0"/>
              <a:t>approach</a:t>
            </a:r>
          </a:p>
          <a:p>
            <a:pPr marL="0" lvl="2" indent="0" fontAlgn="auto">
              <a:spcBef>
                <a:spcPts val="600"/>
              </a:spcBef>
              <a:spcAft>
                <a:spcPts val="0"/>
              </a:spcAft>
              <a:buClr>
                <a:schemeClr val="accent3"/>
              </a:buClr>
              <a:buSzPct val="90000"/>
              <a:defRPr/>
            </a:pPr>
            <a:r>
              <a:rPr lang="en-US" sz="1800" dirty="0" smtClean="0"/>
              <a:t>	</a:t>
            </a:r>
            <a:r>
              <a:rPr lang="en-US" sz="1800" dirty="0"/>
              <a:t>Migrating UCI Network to HTTP(S) Network</a:t>
            </a:r>
          </a:p>
          <a:p>
            <a:pPr marL="0" indent="0" fontAlgn="auto">
              <a:spcBef>
                <a:spcPts val="600"/>
              </a:spcBef>
              <a:spcAft>
                <a:spcPts val="0"/>
              </a:spcAft>
              <a:buClr>
                <a:schemeClr val="accent3"/>
              </a:buClr>
              <a:buNone/>
              <a:defRPr/>
            </a:pPr>
            <a:r>
              <a:rPr lang="en-US" sz="1700" dirty="0">
                <a:solidFill>
                  <a:schemeClr val="bg2">
                    <a:lumMod val="20000"/>
                    <a:lumOff val="80000"/>
                  </a:schemeClr>
                </a:solidFill>
              </a:rPr>
              <a:t>	</a:t>
            </a:r>
            <a:endParaRPr sz="2400" dirty="0" smtClean="0">
              <a:solidFill>
                <a:schemeClr val="bg2">
                  <a:lumMod val="20000"/>
                  <a:lumOff val="80000"/>
                </a:schemeClr>
              </a:solidFill>
            </a:endParaRPr>
          </a:p>
        </p:txBody>
      </p:sp>
      <p:sp>
        <p:nvSpPr>
          <p:cNvPr id="3" name="Title 2"/>
          <p:cNvSpPr>
            <a:spLocks noGrp="1"/>
          </p:cNvSpPr>
          <p:nvPr>
            <p:ph type="title"/>
          </p:nvPr>
        </p:nvSpPr>
        <p:spPr>
          <a:xfrm>
            <a:off x="228600" y="-76200"/>
            <a:ext cx="8588375" cy="685800"/>
          </a:xfrm>
        </p:spPr>
        <p:txBody>
          <a:bodyPr>
            <a:normAutofit/>
          </a:bodyPr>
          <a:lstStyle/>
          <a:p>
            <a:pPr algn="ctr" fontAlgn="auto">
              <a:spcAft>
                <a:spcPts val="0"/>
              </a:spcAft>
              <a:defRPr/>
            </a:pPr>
            <a:r>
              <a:rPr dirty="0" smtClean="0"/>
              <a:t>Agenda</a:t>
            </a:r>
            <a:endParaRPr dirty="0"/>
          </a:p>
        </p:txBody>
      </p:sp>
    </p:spTree>
    <p:extLst>
      <p:ext uri="{BB962C8B-B14F-4D97-AF65-F5344CB8AC3E}">
        <p14:creationId xmlns:p14="http://schemas.microsoft.com/office/powerpoint/2010/main" val="1490462995"/>
      </p:ext>
    </p:extLst>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a:xfrm>
            <a:off x="381000" y="838200"/>
            <a:ext cx="7940675" cy="914400"/>
          </a:xfrm>
        </p:spPr>
        <p:txBody>
          <a:bodyPr/>
          <a:lstStyle/>
          <a:p>
            <a:pPr marL="273050" indent="-273050">
              <a:spcBef>
                <a:spcPct val="20000"/>
              </a:spcBef>
              <a:buClr>
                <a:schemeClr val="tx2"/>
              </a:buClr>
              <a:buSzPct val="95000"/>
              <a:buFont typeface="Wingdings" pitchFamily="2" charset="2"/>
              <a:buChar char="§"/>
              <a:defRPr/>
            </a:pPr>
            <a:r>
              <a:rPr sz="1600" dirty="0" smtClean="0">
                <a:latin typeface="+mn-lt"/>
                <a:sym typeface="Wingdings" pitchFamily="2" charset="2"/>
              </a:rPr>
              <a:t>Login to CUCA on Vm144</a:t>
            </a:r>
          </a:p>
          <a:p>
            <a:pPr marL="273050" indent="-273050">
              <a:spcBef>
                <a:spcPct val="20000"/>
              </a:spcBef>
              <a:buClr>
                <a:schemeClr val="tx2"/>
              </a:buClr>
              <a:buSzPct val="95000"/>
              <a:buFont typeface="Wingdings" pitchFamily="2" charset="2"/>
              <a:buChar char="§"/>
              <a:defRPr/>
            </a:pPr>
            <a:r>
              <a:rPr sz="1600" dirty="0" smtClean="0">
                <a:solidFill>
                  <a:schemeClr val="bg2">
                    <a:lumMod val="20000"/>
                    <a:lumOff val="80000"/>
                  </a:schemeClr>
                </a:solidFill>
                <a:latin typeface="+mn-lt"/>
                <a:sym typeface="Wingdings" pitchFamily="2" charset="2"/>
              </a:rPr>
              <a:t>Go To Networking  HTTP(S) Links</a:t>
            </a:r>
          </a:p>
          <a:p>
            <a:pPr marL="273050" indent="-273050">
              <a:spcBef>
                <a:spcPct val="20000"/>
              </a:spcBef>
              <a:buClr>
                <a:schemeClr val="tx2"/>
              </a:buClr>
              <a:buSzPct val="95000"/>
              <a:buFont typeface="Wingdings" pitchFamily="2" charset="2"/>
              <a:buChar char="§"/>
              <a:defRPr/>
            </a:pPr>
            <a:r>
              <a:rPr sz="1600" dirty="0" smtClean="0">
                <a:solidFill>
                  <a:schemeClr val="bg2">
                    <a:lumMod val="20000"/>
                    <a:lumOff val="80000"/>
                  </a:schemeClr>
                </a:solidFill>
                <a:latin typeface="+mn-lt"/>
                <a:sym typeface="Wingdings" pitchFamily="2" charset="2"/>
              </a:rPr>
              <a:t>Press “Sync” for Vm145</a:t>
            </a:r>
          </a:p>
        </p:txBody>
      </p:sp>
      <p:pic>
        <p:nvPicPr>
          <p:cNvPr id="76803" name="Picture 2" descr="C:\Users\nikkumar\Desktop\Pictur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828800"/>
            <a:ext cx="8763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flipV="1">
            <a:off x="4800600" y="4419600"/>
            <a:ext cx="16764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3"/>
          <p:cNvSpPr>
            <a:spLocks noGrp="1" noChangeArrowheads="1"/>
          </p:cNvSpPr>
          <p:nvPr>
            <p:ph type="title"/>
          </p:nvPr>
        </p:nvSpPr>
        <p:spPr>
          <a:xfrm>
            <a:off x="388938" y="152400"/>
            <a:ext cx="8145462" cy="533400"/>
          </a:xfrm>
          <a:extLst/>
        </p:spPr>
        <p:txBody>
          <a:bodyPr/>
          <a:lstStyle/>
          <a:p>
            <a:pPr>
              <a:defRPr/>
            </a:pPr>
            <a:r>
              <a:rPr sz="2400" dirty="0" smtClean="0"/>
              <a:t>Manual Synchronization</a:t>
            </a:r>
          </a:p>
        </p:txBody>
      </p:sp>
      <p:sp>
        <p:nvSpPr>
          <p:cNvPr id="8" name="Rectangle 7"/>
          <p:cNvSpPr/>
          <p:nvPr/>
        </p:nvSpPr>
        <p:spPr>
          <a:xfrm flipV="1">
            <a:off x="304800" y="5257800"/>
            <a:ext cx="8382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65125" y="685800"/>
            <a:ext cx="7940675" cy="685800"/>
          </a:xfrm>
          <a:prstGeom prst="rect">
            <a:avLst/>
          </a:prstGeom>
          <a:noFill/>
          <a:ln>
            <a:noFill/>
          </a:ln>
          <a:extLst/>
        </p:spPr>
        <p:txBody>
          <a:bodyPr/>
          <a:lstStyle>
            <a:lvl1pPr marL="273050" indent="-273050" algn="l" rtl="0" fontAlgn="base">
              <a:spcBef>
                <a:spcPct val="20000"/>
              </a:spcBef>
              <a:spcAft>
                <a:spcPct val="0"/>
              </a:spcAft>
              <a:buClr>
                <a:srgbClr val="DEAE00"/>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DEAE00"/>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B77BB4"/>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chemeClr val="tx2"/>
              </a:buClr>
              <a:buFont typeface="Wingdings" pitchFamily="2" charset="2"/>
              <a:buChar char="§"/>
              <a:defRPr/>
            </a:pPr>
            <a:r>
              <a:rPr lang="en-US" sz="1600" dirty="0" smtClean="0">
                <a:solidFill>
                  <a:schemeClr val="bg2">
                    <a:lumMod val="20000"/>
                    <a:lumOff val="80000"/>
                  </a:schemeClr>
                </a:solidFill>
              </a:rPr>
              <a:t>Also a stop button comes up when the synchronization is in progress</a:t>
            </a:r>
            <a:endParaRPr lang="en-US" sz="1600" dirty="0" smtClean="0">
              <a:solidFill>
                <a:schemeClr val="bg2">
                  <a:lumMod val="20000"/>
                  <a:lumOff val="80000"/>
                </a:schemeClr>
              </a:solidFill>
              <a:sym typeface="Wingdings" pitchFamily="2" charset="2"/>
            </a:endParaRPr>
          </a:p>
          <a:p>
            <a:pPr>
              <a:buClr>
                <a:schemeClr val="tx2"/>
              </a:buClr>
              <a:buFont typeface="Wingdings" pitchFamily="2" charset="2"/>
              <a:buChar char="§"/>
              <a:defRPr/>
            </a:pPr>
            <a:r>
              <a:rPr lang="en-US" sz="1600" dirty="0" smtClean="0">
                <a:solidFill>
                  <a:schemeClr val="bg2">
                    <a:lumMod val="20000"/>
                    <a:lumOff val="80000"/>
                  </a:schemeClr>
                </a:solidFill>
                <a:sym typeface="Wingdings" pitchFamily="2" charset="2"/>
              </a:rPr>
              <a:t>Press “Sync” for Vm146 and when we refresh the page, a stop button is displayed after “synchronize request pending”</a:t>
            </a:r>
          </a:p>
        </p:txBody>
      </p:sp>
      <p:pic>
        <p:nvPicPr>
          <p:cNvPr id="77827" name="Picture 2" descr="C:\Users\nikkumar\Desktop\Pictur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52600"/>
            <a:ext cx="8839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flipV="1">
            <a:off x="4800600" y="4495800"/>
            <a:ext cx="8382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3"/>
          <p:cNvSpPr>
            <a:spLocks noGrp="1" noChangeArrowheads="1"/>
          </p:cNvSpPr>
          <p:nvPr>
            <p:ph type="title"/>
          </p:nvPr>
        </p:nvSpPr>
        <p:spPr>
          <a:xfrm>
            <a:off x="388938" y="76200"/>
            <a:ext cx="8145462" cy="533400"/>
          </a:xfrm>
          <a:extLst/>
        </p:spPr>
        <p:txBody>
          <a:bodyPr/>
          <a:lstStyle/>
          <a:p>
            <a:pPr>
              <a:defRPr/>
            </a:pPr>
            <a:r>
              <a:rPr sz="2400" dirty="0" smtClean="0"/>
              <a:t>Manual Synchronization</a:t>
            </a:r>
          </a:p>
        </p:txBody>
      </p:sp>
      <p:sp>
        <p:nvSpPr>
          <p:cNvPr id="7" name="Rectangle 6"/>
          <p:cNvSpPr/>
          <p:nvPr/>
        </p:nvSpPr>
        <p:spPr>
          <a:xfrm flipV="1">
            <a:off x="304800" y="5334000"/>
            <a:ext cx="8382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a:xfrm>
            <a:off x="365125" y="762000"/>
            <a:ext cx="7940675" cy="838200"/>
          </a:xfrm>
        </p:spPr>
        <p:txBody>
          <a:bodyPr/>
          <a:lstStyle/>
          <a:p>
            <a:pPr marL="273050" indent="-273050">
              <a:spcBef>
                <a:spcPct val="20000"/>
              </a:spcBef>
              <a:buClr>
                <a:schemeClr val="tx2"/>
              </a:buClr>
              <a:buSzPct val="95000"/>
              <a:buFont typeface="Wingdings" pitchFamily="2" charset="2"/>
              <a:buChar char="§"/>
              <a:defRPr/>
            </a:pPr>
            <a:r>
              <a:rPr sz="1600" dirty="0" smtClean="0">
                <a:solidFill>
                  <a:schemeClr val="bg2">
                    <a:lumMod val="20000"/>
                    <a:lumOff val="80000"/>
                  </a:schemeClr>
                </a:solidFill>
                <a:latin typeface="+mn-lt"/>
              </a:rPr>
              <a:t>Login to CUCA on Vm144</a:t>
            </a:r>
          </a:p>
          <a:p>
            <a:pPr marL="273050" indent="-273050">
              <a:spcBef>
                <a:spcPct val="20000"/>
              </a:spcBef>
              <a:buClr>
                <a:schemeClr val="tx2"/>
              </a:buClr>
              <a:buSzPct val="95000"/>
              <a:buFont typeface="Wingdings" pitchFamily="2" charset="2"/>
              <a:buChar char="§"/>
              <a:defRPr/>
            </a:pPr>
            <a:r>
              <a:rPr sz="1600" dirty="0" smtClean="0">
                <a:solidFill>
                  <a:schemeClr val="bg2">
                    <a:lumMod val="20000"/>
                    <a:lumOff val="80000"/>
                  </a:schemeClr>
                </a:solidFill>
                <a:latin typeface="+mn-lt"/>
              </a:rPr>
              <a:t>Go To Networking </a:t>
            </a:r>
            <a:r>
              <a:rPr sz="1600" dirty="0" smtClean="0">
                <a:solidFill>
                  <a:schemeClr val="bg2">
                    <a:lumMod val="20000"/>
                    <a:lumOff val="80000"/>
                  </a:schemeClr>
                </a:solidFill>
                <a:latin typeface="+mn-lt"/>
                <a:sym typeface="Wingdings" pitchFamily="2" charset="2"/>
              </a:rPr>
              <a:t> HTTP(S) Links</a:t>
            </a:r>
          </a:p>
          <a:p>
            <a:pPr marL="273050" indent="-273050">
              <a:spcBef>
                <a:spcPct val="20000"/>
              </a:spcBef>
              <a:buClr>
                <a:schemeClr val="tx2"/>
              </a:buClr>
              <a:buSzPct val="95000"/>
              <a:buFont typeface="Wingdings" pitchFamily="2" charset="2"/>
              <a:buChar char="§"/>
              <a:defRPr/>
            </a:pPr>
            <a:r>
              <a:rPr sz="1600" dirty="0" smtClean="0">
                <a:solidFill>
                  <a:schemeClr val="bg2">
                    <a:lumMod val="20000"/>
                    <a:lumOff val="80000"/>
                  </a:schemeClr>
                </a:solidFill>
                <a:latin typeface="+mn-lt"/>
                <a:sym typeface="Wingdings" pitchFamily="2" charset="2"/>
              </a:rPr>
              <a:t>Press “ReSync all” for Vm145</a:t>
            </a:r>
          </a:p>
        </p:txBody>
      </p:sp>
      <p:pic>
        <p:nvPicPr>
          <p:cNvPr id="78851" name="Picture 1" descr="Screen Clippi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52600"/>
            <a:ext cx="8839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84413" y="2667000"/>
            <a:ext cx="43053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3"/>
          <p:cNvSpPr>
            <a:spLocks noGrp="1" noChangeArrowheads="1"/>
          </p:cNvSpPr>
          <p:nvPr>
            <p:ph type="title"/>
          </p:nvPr>
        </p:nvSpPr>
        <p:spPr>
          <a:xfrm>
            <a:off x="388938" y="76200"/>
            <a:ext cx="8145462" cy="533400"/>
          </a:xfrm>
          <a:extLst/>
        </p:spPr>
        <p:txBody>
          <a:bodyPr/>
          <a:lstStyle/>
          <a:p>
            <a:pPr>
              <a:defRPr/>
            </a:pPr>
            <a:r>
              <a:rPr sz="2400" dirty="0" smtClean="0"/>
              <a:t>Manual Synchronization</a:t>
            </a:r>
          </a:p>
        </p:txBody>
      </p:sp>
      <p:sp>
        <p:nvSpPr>
          <p:cNvPr id="9" name="Rectangle 8"/>
          <p:cNvSpPr/>
          <p:nvPr/>
        </p:nvSpPr>
        <p:spPr>
          <a:xfrm flipV="1">
            <a:off x="304800" y="3810000"/>
            <a:ext cx="8382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a:xfrm>
            <a:off x="381000" y="762000"/>
            <a:ext cx="7940675" cy="914400"/>
          </a:xfrm>
        </p:spPr>
        <p:txBody>
          <a:bodyPr/>
          <a:lstStyle/>
          <a:p>
            <a:pPr marL="273050" indent="-273050">
              <a:spcBef>
                <a:spcPct val="20000"/>
              </a:spcBef>
              <a:buClr>
                <a:schemeClr val="tx2"/>
              </a:buClr>
              <a:buSzPct val="95000"/>
              <a:buFont typeface="Wingdings" pitchFamily="2" charset="2"/>
              <a:buChar char="§"/>
              <a:defRPr/>
            </a:pPr>
            <a:r>
              <a:rPr sz="1600" dirty="0" smtClean="0">
                <a:solidFill>
                  <a:schemeClr val="bg2">
                    <a:lumMod val="20000"/>
                    <a:lumOff val="80000"/>
                  </a:schemeClr>
                </a:solidFill>
                <a:latin typeface="+mn-lt"/>
              </a:rPr>
              <a:t>Login to CUCA on Vm144</a:t>
            </a:r>
          </a:p>
          <a:p>
            <a:pPr marL="273050" indent="-273050">
              <a:spcBef>
                <a:spcPct val="20000"/>
              </a:spcBef>
              <a:buClr>
                <a:schemeClr val="tx2"/>
              </a:buClr>
              <a:buSzPct val="95000"/>
              <a:buFont typeface="Wingdings" pitchFamily="2" charset="2"/>
              <a:buChar char="§"/>
              <a:defRPr/>
            </a:pPr>
            <a:r>
              <a:rPr sz="1600" dirty="0" smtClean="0">
                <a:solidFill>
                  <a:schemeClr val="bg2">
                    <a:lumMod val="20000"/>
                    <a:lumOff val="80000"/>
                  </a:schemeClr>
                </a:solidFill>
                <a:latin typeface="+mn-lt"/>
              </a:rPr>
              <a:t>Go To Networking</a:t>
            </a:r>
            <a:r>
              <a:rPr sz="1600" dirty="0" smtClean="0">
                <a:solidFill>
                  <a:schemeClr val="bg2">
                    <a:lumMod val="20000"/>
                    <a:lumOff val="80000"/>
                  </a:schemeClr>
                </a:solidFill>
                <a:latin typeface="+mn-lt"/>
                <a:sym typeface="Wingdings" pitchFamily="2" charset="2"/>
              </a:rPr>
              <a:t>HTTP(S) Links</a:t>
            </a:r>
          </a:p>
          <a:p>
            <a:pPr marL="273050" indent="-273050">
              <a:spcBef>
                <a:spcPct val="20000"/>
              </a:spcBef>
              <a:buClr>
                <a:schemeClr val="tx2"/>
              </a:buClr>
              <a:buSzPct val="95000"/>
              <a:buFont typeface="Wingdings" pitchFamily="2" charset="2"/>
              <a:buChar char="§"/>
              <a:defRPr/>
            </a:pPr>
            <a:r>
              <a:rPr sz="1600" dirty="0" smtClean="0">
                <a:solidFill>
                  <a:schemeClr val="bg2">
                    <a:lumMod val="20000"/>
                    <a:lumOff val="80000"/>
                  </a:schemeClr>
                </a:solidFill>
                <a:latin typeface="+mn-lt"/>
                <a:sym typeface="Wingdings" pitchFamily="2" charset="2"/>
              </a:rPr>
              <a:t>Press “Clear Recorded Names” for Vm145</a:t>
            </a:r>
          </a:p>
        </p:txBody>
      </p:sp>
      <p:sp>
        <p:nvSpPr>
          <p:cNvPr id="7" name="Rectangle 6"/>
          <p:cNvSpPr/>
          <p:nvPr/>
        </p:nvSpPr>
        <p:spPr>
          <a:xfrm>
            <a:off x="2284413" y="2590800"/>
            <a:ext cx="43053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9876" name="Picture 2" descr="Screen Clippi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52600"/>
            <a:ext cx="8839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436813" y="2667000"/>
            <a:ext cx="4802187"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3"/>
          <p:cNvSpPr>
            <a:spLocks noGrp="1" noChangeArrowheads="1"/>
          </p:cNvSpPr>
          <p:nvPr>
            <p:ph type="title"/>
          </p:nvPr>
        </p:nvSpPr>
        <p:spPr>
          <a:xfrm>
            <a:off x="388938" y="76200"/>
            <a:ext cx="8145462" cy="533400"/>
          </a:xfrm>
          <a:extLst/>
        </p:spPr>
        <p:txBody>
          <a:bodyPr/>
          <a:lstStyle/>
          <a:p>
            <a:pPr>
              <a:defRPr/>
            </a:pPr>
            <a:r>
              <a:rPr sz="2400" dirty="0" smtClean="0"/>
              <a:t>Manual Synchronization</a:t>
            </a:r>
          </a:p>
        </p:txBody>
      </p:sp>
      <p:sp>
        <p:nvSpPr>
          <p:cNvPr id="10" name="Rectangle 9"/>
          <p:cNvSpPr/>
          <p:nvPr/>
        </p:nvSpPr>
        <p:spPr>
          <a:xfrm flipV="1">
            <a:off x="304800" y="3810000"/>
            <a:ext cx="8382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1"/>
          </p:nvPr>
        </p:nvSpPr>
        <p:spPr>
          <a:xfrm>
            <a:off x="458788" y="457200"/>
            <a:ext cx="8761412" cy="1066800"/>
          </a:xfrm>
        </p:spPr>
        <p:txBody>
          <a:bodyPr/>
          <a:lstStyle/>
          <a:p>
            <a:pPr marL="0" indent="0">
              <a:buFont typeface="Arial" charset="0"/>
              <a:buNone/>
              <a:defRPr/>
            </a:pPr>
            <a:endParaRPr sz="1800" dirty="0" smtClean="0"/>
          </a:p>
          <a:p>
            <a:pPr marL="273050" indent="-273050">
              <a:spcBef>
                <a:spcPct val="20000"/>
              </a:spcBef>
              <a:buClr>
                <a:schemeClr val="tx2"/>
              </a:buClr>
              <a:buSzPct val="95000"/>
              <a:buFont typeface="Wingdings" pitchFamily="2" charset="2"/>
              <a:buChar char="§"/>
              <a:defRPr/>
            </a:pPr>
            <a:r>
              <a:rPr sz="1600" dirty="0" smtClean="0">
                <a:solidFill>
                  <a:schemeClr val="bg2">
                    <a:lumMod val="20000"/>
                    <a:lumOff val="80000"/>
                  </a:schemeClr>
                </a:solidFill>
                <a:latin typeface="+mn-lt"/>
              </a:rPr>
              <a:t>The following figure summarizes the types of synchronizations at a high level.</a:t>
            </a:r>
          </a:p>
          <a:p>
            <a:pPr marL="273050" indent="-273050">
              <a:spcBef>
                <a:spcPct val="20000"/>
              </a:spcBef>
              <a:buClr>
                <a:schemeClr val="tx2"/>
              </a:buClr>
              <a:buSzPct val="95000"/>
              <a:buFont typeface="Wingdings" pitchFamily="2" charset="2"/>
              <a:buChar char="§"/>
              <a:defRPr/>
            </a:pPr>
            <a:r>
              <a:rPr sz="1600" dirty="0" smtClean="0">
                <a:solidFill>
                  <a:schemeClr val="bg2">
                    <a:lumMod val="20000"/>
                    <a:lumOff val="80000"/>
                  </a:schemeClr>
                </a:solidFill>
                <a:latin typeface="+mn-lt"/>
              </a:rPr>
              <a:t>It may be noted that “Clear recorded names” can only be triggered manually</a:t>
            </a:r>
          </a:p>
        </p:txBody>
      </p:sp>
      <p:sp>
        <p:nvSpPr>
          <p:cNvPr id="18" name="Rectangle 3"/>
          <p:cNvSpPr>
            <a:spLocks noGrp="1" noChangeArrowheads="1"/>
          </p:cNvSpPr>
          <p:nvPr>
            <p:ph type="title"/>
          </p:nvPr>
        </p:nvSpPr>
        <p:spPr>
          <a:xfrm>
            <a:off x="465138" y="76200"/>
            <a:ext cx="8145462" cy="533400"/>
          </a:xfrm>
          <a:extLst/>
        </p:spPr>
        <p:txBody>
          <a:bodyPr/>
          <a:lstStyle/>
          <a:p>
            <a:pPr>
              <a:defRPr/>
            </a:pPr>
            <a:r>
              <a:rPr sz="2400" dirty="0" smtClean="0"/>
              <a:t>Synchronization Summary</a:t>
            </a:r>
          </a:p>
        </p:txBody>
      </p:sp>
      <p:graphicFrame>
        <p:nvGraphicFramePr>
          <p:cNvPr id="19" name="Table 18"/>
          <p:cNvGraphicFramePr>
            <a:graphicFrameLocks noGrp="1"/>
          </p:cNvGraphicFramePr>
          <p:nvPr>
            <p:extLst>
              <p:ext uri="{D42A27DB-BD31-4B8C-83A1-F6EECF244321}">
                <p14:modId xmlns:p14="http://schemas.microsoft.com/office/powerpoint/2010/main" val="995258867"/>
              </p:ext>
            </p:extLst>
          </p:nvPr>
        </p:nvGraphicFramePr>
        <p:xfrm>
          <a:off x="762000" y="2209800"/>
          <a:ext cx="7543800" cy="3848100"/>
        </p:xfrm>
        <a:graphic>
          <a:graphicData uri="http://schemas.openxmlformats.org/drawingml/2006/table">
            <a:tbl>
              <a:tblPr firstRow="1" firstCol="1" bandRow="1">
                <a:tableStyleId>{5C22544A-7EE6-4342-B048-85BDC9FD1C3A}</a:tableStyleId>
              </a:tblPr>
              <a:tblGrid>
                <a:gridCol w="2654301"/>
                <a:gridCol w="2374899"/>
                <a:gridCol w="2514600"/>
              </a:tblGrid>
              <a:tr h="1165860">
                <a:tc>
                  <a:txBody>
                    <a:bodyPr/>
                    <a:lstStyle/>
                    <a:p>
                      <a:pPr marL="0" marR="0" algn="ctr">
                        <a:spcBef>
                          <a:spcPts val="0"/>
                        </a:spcBef>
                        <a:spcAft>
                          <a:spcPts val="300"/>
                        </a:spcAft>
                        <a:tabLst>
                          <a:tab pos="914400" algn="l"/>
                          <a:tab pos="2171700" algn="l"/>
                        </a:tabLst>
                      </a:pPr>
                      <a:r>
                        <a:rPr lang="en-US" sz="2000" dirty="0" smtClean="0">
                          <a:solidFill>
                            <a:schemeClr val="bg1"/>
                          </a:solidFill>
                          <a:effectLst/>
                        </a:rPr>
                        <a:t>Types of Synchronization</a:t>
                      </a:r>
                      <a:endParaRPr lang="en-US" sz="2000" dirty="0">
                        <a:solidFill>
                          <a:schemeClr val="bg1"/>
                        </a:solidFill>
                        <a:effectLst/>
                        <a:latin typeface="Times New Roman"/>
                        <a:ea typeface="Times New Roman"/>
                      </a:endParaRPr>
                    </a:p>
                  </a:txBody>
                  <a:tcPr marL="68827" marR="68827" marT="0" marB="0" anchor="ctr"/>
                </a:tc>
                <a:tc>
                  <a:txBody>
                    <a:bodyPr/>
                    <a:lstStyle/>
                    <a:p>
                      <a:pPr marL="0" marR="0" algn="ctr">
                        <a:spcBef>
                          <a:spcPts val="0"/>
                        </a:spcBef>
                        <a:spcAft>
                          <a:spcPts val="300"/>
                        </a:spcAft>
                        <a:tabLst>
                          <a:tab pos="914400" algn="l"/>
                          <a:tab pos="2171700" algn="l"/>
                        </a:tabLst>
                      </a:pPr>
                      <a:r>
                        <a:rPr lang="en-US" sz="2000" dirty="0" smtClean="0">
                          <a:solidFill>
                            <a:schemeClr val="bg1"/>
                          </a:solidFill>
                          <a:effectLst/>
                        </a:rPr>
                        <a:t>Automatic</a:t>
                      </a:r>
                      <a:endParaRPr lang="en-US" sz="2000" dirty="0">
                        <a:solidFill>
                          <a:schemeClr val="bg1"/>
                        </a:solidFill>
                        <a:effectLst/>
                        <a:latin typeface="Times New Roman"/>
                        <a:ea typeface="Times New Roman"/>
                      </a:endParaRPr>
                    </a:p>
                  </a:txBody>
                  <a:tcPr marL="68827" marR="68827" marT="0" marB="0" anchor="ctr"/>
                </a:tc>
                <a:tc>
                  <a:txBody>
                    <a:bodyPr/>
                    <a:lstStyle/>
                    <a:p>
                      <a:pPr marL="0" marR="0" algn="ctr">
                        <a:spcBef>
                          <a:spcPts val="0"/>
                        </a:spcBef>
                        <a:spcAft>
                          <a:spcPts val="300"/>
                        </a:spcAft>
                        <a:tabLst>
                          <a:tab pos="914400" algn="l"/>
                          <a:tab pos="2171700" algn="l"/>
                        </a:tabLst>
                      </a:pPr>
                      <a:r>
                        <a:rPr lang="en-US" sz="2000" dirty="0" smtClean="0">
                          <a:solidFill>
                            <a:schemeClr val="bg1"/>
                          </a:solidFill>
                          <a:effectLst/>
                        </a:rPr>
                        <a:t>Manual</a:t>
                      </a:r>
                      <a:endParaRPr lang="en-US" sz="2000" dirty="0">
                        <a:solidFill>
                          <a:schemeClr val="bg1"/>
                        </a:solidFill>
                        <a:effectLst/>
                        <a:latin typeface="Times New Roman"/>
                        <a:ea typeface="Times New Roman"/>
                      </a:endParaRPr>
                    </a:p>
                  </a:txBody>
                  <a:tcPr marL="68827" marR="68827" marT="0" marB="0" anchor="ctr"/>
                </a:tc>
              </a:tr>
              <a:tr h="891540">
                <a:tc>
                  <a:txBody>
                    <a:bodyPr/>
                    <a:lstStyle/>
                    <a:p>
                      <a:pPr marL="0" marR="0" algn="ctr">
                        <a:spcBef>
                          <a:spcPts val="0"/>
                        </a:spcBef>
                        <a:spcAft>
                          <a:spcPts val="300"/>
                        </a:spcAft>
                        <a:tabLst>
                          <a:tab pos="914400" algn="l"/>
                          <a:tab pos="2171700" algn="l"/>
                        </a:tabLst>
                      </a:pPr>
                      <a:r>
                        <a:rPr lang="en-US" sz="2000" dirty="0" smtClean="0">
                          <a:solidFill>
                            <a:schemeClr val="bg1"/>
                          </a:solidFill>
                          <a:effectLst/>
                          <a:latin typeface="Times New Roman"/>
                          <a:ea typeface="Times New Roman"/>
                        </a:rPr>
                        <a:t>Resynchronization</a:t>
                      </a:r>
                      <a:endParaRPr lang="en-US" sz="2000" dirty="0">
                        <a:solidFill>
                          <a:schemeClr val="bg1"/>
                        </a:solidFill>
                        <a:effectLst/>
                        <a:latin typeface="Times New Roman"/>
                        <a:ea typeface="Times New Roman"/>
                      </a:endParaRPr>
                    </a:p>
                  </a:txBody>
                  <a:tcPr marL="68827" marR="68827" marT="0" marB="0" anchor="ctr"/>
                </a:tc>
                <a:tc>
                  <a:txBody>
                    <a:bodyPr/>
                    <a:lstStyle/>
                    <a:p>
                      <a:pPr marL="0" marR="0" algn="ctr">
                        <a:spcBef>
                          <a:spcPts val="0"/>
                        </a:spcBef>
                        <a:spcAft>
                          <a:spcPts val="300"/>
                        </a:spcAft>
                        <a:tabLst>
                          <a:tab pos="914400" algn="l"/>
                          <a:tab pos="2171700" algn="l"/>
                        </a:tabLst>
                      </a:pPr>
                      <a:r>
                        <a:rPr lang="en-US" sz="2000" dirty="0" smtClean="0">
                          <a:solidFill>
                            <a:schemeClr val="accent1">
                              <a:lumMod val="75000"/>
                            </a:schemeClr>
                          </a:solidFill>
                          <a:effectLst/>
                          <a:latin typeface="Times New Roman"/>
                          <a:ea typeface="Times New Roman"/>
                        </a:rPr>
                        <a:t>Replication set change</a:t>
                      </a:r>
                      <a:endParaRPr lang="en-US" sz="2000" dirty="0">
                        <a:solidFill>
                          <a:schemeClr val="accent1">
                            <a:lumMod val="75000"/>
                          </a:schemeClr>
                        </a:solidFill>
                        <a:effectLst/>
                        <a:latin typeface="Times New Roman"/>
                        <a:ea typeface="Times New Roman"/>
                      </a:endParaRPr>
                    </a:p>
                  </a:txBody>
                  <a:tcPr marL="68827" marR="68827" marT="0" marB="0" anchor="ctr"/>
                </a:tc>
                <a:tc>
                  <a:txBody>
                    <a:bodyPr/>
                    <a:lstStyle/>
                    <a:p>
                      <a:pPr marL="0" marR="0" algn="ctr">
                        <a:spcBef>
                          <a:spcPts val="0"/>
                        </a:spcBef>
                        <a:spcAft>
                          <a:spcPts val="300"/>
                        </a:spcAft>
                        <a:tabLst>
                          <a:tab pos="914400" algn="l"/>
                          <a:tab pos="2171700" algn="l"/>
                        </a:tabLst>
                      </a:pPr>
                      <a:r>
                        <a:rPr lang="en-US" sz="2000" dirty="0" smtClean="0">
                          <a:solidFill>
                            <a:schemeClr val="accent1">
                              <a:lumMod val="75000"/>
                            </a:schemeClr>
                          </a:solidFill>
                          <a:effectLst/>
                          <a:latin typeface="Times New Roman"/>
                          <a:ea typeface="Times New Roman"/>
                        </a:rPr>
                        <a:t>Press button</a:t>
                      </a:r>
                      <a:endParaRPr lang="en-US" sz="2000" dirty="0">
                        <a:solidFill>
                          <a:schemeClr val="accent1">
                            <a:lumMod val="75000"/>
                          </a:schemeClr>
                        </a:solidFill>
                        <a:effectLst/>
                        <a:latin typeface="Times New Roman"/>
                        <a:ea typeface="Times New Roman"/>
                      </a:endParaRPr>
                    </a:p>
                  </a:txBody>
                  <a:tcPr marL="68827" marR="68827" marT="0" marB="0" anchor="ctr"/>
                </a:tc>
              </a:tr>
              <a:tr h="952500">
                <a:tc>
                  <a:txBody>
                    <a:bodyPr/>
                    <a:lstStyle/>
                    <a:p>
                      <a:pPr marL="0" marR="0" algn="ctr">
                        <a:spcBef>
                          <a:spcPts val="0"/>
                        </a:spcBef>
                        <a:spcAft>
                          <a:spcPts val="300"/>
                        </a:spcAft>
                        <a:tabLst>
                          <a:tab pos="914400" algn="l"/>
                          <a:tab pos="2171700" algn="l"/>
                        </a:tabLst>
                      </a:pPr>
                      <a:r>
                        <a:rPr lang="en-US" sz="2000" dirty="0" smtClean="0">
                          <a:solidFill>
                            <a:schemeClr val="bg1"/>
                          </a:solidFill>
                          <a:effectLst/>
                          <a:latin typeface="Times New Roman"/>
                          <a:ea typeface="Times New Roman"/>
                        </a:rPr>
                        <a:t>Synchronization</a:t>
                      </a:r>
                      <a:endParaRPr lang="en-US" sz="2000" dirty="0">
                        <a:solidFill>
                          <a:schemeClr val="bg1"/>
                        </a:solidFill>
                        <a:effectLst/>
                        <a:latin typeface="Times New Roman"/>
                        <a:ea typeface="Times New Roman"/>
                      </a:endParaRPr>
                    </a:p>
                  </a:txBody>
                  <a:tcPr marL="68827" marR="68827" marT="0" marB="0" anchor="ctr"/>
                </a:tc>
                <a:tc>
                  <a:txBody>
                    <a:bodyPr/>
                    <a:lstStyle/>
                    <a:p>
                      <a:pPr marL="0" marR="0" algn="ctr">
                        <a:spcBef>
                          <a:spcPts val="0"/>
                        </a:spcBef>
                        <a:spcAft>
                          <a:spcPts val="300"/>
                        </a:spcAft>
                        <a:tabLst>
                          <a:tab pos="914400" algn="l"/>
                          <a:tab pos="2171700" algn="l"/>
                        </a:tabLst>
                      </a:pPr>
                      <a:r>
                        <a:rPr lang="en-US" sz="2000" dirty="0" smtClean="0">
                          <a:solidFill>
                            <a:schemeClr val="accent1">
                              <a:lumMod val="75000"/>
                            </a:schemeClr>
                          </a:solidFill>
                          <a:effectLst/>
                          <a:latin typeface="Times New Roman"/>
                          <a:ea typeface="Times New Roman"/>
                        </a:rPr>
                        <a:t>Sysagent task in every 15 mins*</a:t>
                      </a:r>
                      <a:endParaRPr lang="en-US" sz="2000" dirty="0">
                        <a:solidFill>
                          <a:schemeClr val="accent1">
                            <a:lumMod val="75000"/>
                          </a:schemeClr>
                        </a:solidFill>
                        <a:effectLst/>
                        <a:latin typeface="Times New Roman"/>
                        <a:ea typeface="Times New Roman"/>
                      </a:endParaRPr>
                    </a:p>
                  </a:txBody>
                  <a:tcPr marL="68827" marR="68827" marT="0" marB="0" anchor="ctr"/>
                </a:tc>
                <a:tc>
                  <a:txBody>
                    <a:bodyPr/>
                    <a:lstStyle/>
                    <a:p>
                      <a:pPr marL="0" marR="0" algn="ctr">
                        <a:spcBef>
                          <a:spcPts val="0"/>
                        </a:spcBef>
                        <a:spcAft>
                          <a:spcPts val="300"/>
                        </a:spcAft>
                        <a:tabLst>
                          <a:tab pos="914400" algn="l"/>
                          <a:tab pos="2171700" algn="l"/>
                        </a:tabLst>
                      </a:pPr>
                      <a:r>
                        <a:rPr lang="en-US" sz="2000" dirty="0" smtClean="0">
                          <a:solidFill>
                            <a:schemeClr val="accent1">
                              <a:lumMod val="75000"/>
                            </a:schemeClr>
                          </a:solidFill>
                          <a:effectLst/>
                          <a:latin typeface="Times New Roman"/>
                          <a:ea typeface="Times New Roman"/>
                        </a:rPr>
                        <a:t>Press button</a:t>
                      </a:r>
                      <a:endParaRPr lang="en-US" sz="2000" dirty="0">
                        <a:solidFill>
                          <a:schemeClr val="accent1">
                            <a:lumMod val="75000"/>
                          </a:schemeClr>
                        </a:solidFill>
                        <a:effectLst/>
                        <a:latin typeface="Times New Roman"/>
                        <a:ea typeface="Times New Roman"/>
                      </a:endParaRPr>
                    </a:p>
                  </a:txBody>
                  <a:tcPr marL="68827" marR="68827" marT="0" marB="0" anchor="ctr"/>
                </a:tc>
              </a:tr>
              <a:tr h="838200">
                <a:tc>
                  <a:txBody>
                    <a:bodyPr/>
                    <a:lstStyle/>
                    <a:p>
                      <a:pPr marL="0" marR="0" algn="ctr">
                        <a:spcBef>
                          <a:spcPts val="0"/>
                        </a:spcBef>
                        <a:spcAft>
                          <a:spcPts val="300"/>
                        </a:spcAft>
                        <a:tabLst>
                          <a:tab pos="914400" algn="l"/>
                          <a:tab pos="2171700" algn="l"/>
                        </a:tabLst>
                      </a:pPr>
                      <a:r>
                        <a:rPr lang="en-US" sz="2000" dirty="0" smtClean="0">
                          <a:solidFill>
                            <a:schemeClr val="bg1"/>
                          </a:solidFill>
                          <a:effectLst/>
                          <a:latin typeface="Times New Roman"/>
                          <a:ea typeface="Times New Roman"/>
                        </a:rPr>
                        <a:t>Clear recorded names</a:t>
                      </a:r>
                      <a:endParaRPr lang="en-US" sz="2000" dirty="0">
                        <a:solidFill>
                          <a:schemeClr val="bg1"/>
                        </a:solidFill>
                        <a:effectLst/>
                        <a:latin typeface="Times New Roman"/>
                        <a:ea typeface="Times New Roman"/>
                      </a:endParaRPr>
                    </a:p>
                  </a:txBody>
                  <a:tcPr marL="68827" marR="68827" marT="0" marB="0" anchor="ctr"/>
                </a:tc>
                <a:tc>
                  <a:txBody>
                    <a:bodyPr/>
                    <a:lstStyle/>
                    <a:p>
                      <a:pPr marL="0" marR="0" algn="ctr">
                        <a:spcBef>
                          <a:spcPts val="0"/>
                        </a:spcBef>
                        <a:spcAft>
                          <a:spcPts val="300"/>
                        </a:spcAft>
                        <a:tabLst>
                          <a:tab pos="914400" algn="l"/>
                          <a:tab pos="2171700" algn="l"/>
                        </a:tabLst>
                      </a:pPr>
                      <a:r>
                        <a:rPr lang="en-US" sz="2000" dirty="0" smtClean="0">
                          <a:solidFill>
                            <a:schemeClr val="accent1">
                              <a:lumMod val="75000"/>
                            </a:schemeClr>
                          </a:solidFill>
                          <a:effectLst/>
                          <a:latin typeface="Times New Roman"/>
                          <a:ea typeface="Times New Roman"/>
                        </a:rPr>
                        <a:t>N/A</a:t>
                      </a:r>
                      <a:endParaRPr lang="en-US" sz="2000" dirty="0">
                        <a:solidFill>
                          <a:schemeClr val="accent1">
                            <a:lumMod val="75000"/>
                          </a:schemeClr>
                        </a:solidFill>
                        <a:effectLst/>
                        <a:latin typeface="Times New Roman"/>
                        <a:ea typeface="Times New Roman"/>
                      </a:endParaRPr>
                    </a:p>
                  </a:txBody>
                  <a:tcPr marL="68827" marR="68827" marT="0" marB="0" anchor="ctr"/>
                </a:tc>
                <a:tc>
                  <a:txBody>
                    <a:bodyPr/>
                    <a:lstStyle/>
                    <a:p>
                      <a:pPr marL="0" marR="0" algn="ctr">
                        <a:spcBef>
                          <a:spcPts val="0"/>
                        </a:spcBef>
                        <a:spcAft>
                          <a:spcPts val="300"/>
                        </a:spcAft>
                        <a:tabLst>
                          <a:tab pos="914400" algn="l"/>
                          <a:tab pos="2171700" algn="l"/>
                        </a:tabLst>
                      </a:pPr>
                      <a:r>
                        <a:rPr lang="en-US" sz="2000" dirty="0" smtClean="0">
                          <a:solidFill>
                            <a:schemeClr val="accent1">
                              <a:lumMod val="75000"/>
                            </a:schemeClr>
                          </a:solidFill>
                          <a:effectLst/>
                          <a:latin typeface="Times New Roman"/>
                          <a:ea typeface="Times New Roman"/>
                        </a:rPr>
                        <a:t>Press button</a:t>
                      </a:r>
                      <a:endParaRPr lang="en-US" sz="2000" dirty="0">
                        <a:solidFill>
                          <a:schemeClr val="accent1">
                            <a:lumMod val="75000"/>
                          </a:schemeClr>
                        </a:solidFill>
                        <a:effectLst/>
                        <a:latin typeface="Times New Roman"/>
                        <a:ea typeface="Times New Roman"/>
                      </a:endParaRPr>
                    </a:p>
                  </a:txBody>
                  <a:tcPr marL="68827" marR="68827" marT="0" marB="0" anchor="ctr"/>
                </a:tc>
              </a:tr>
            </a:tbl>
          </a:graphicData>
        </a:graphic>
      </p:graphicFrame>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Screen Clippi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828800"/>
            <a:ext cx="8839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90800" y="4038600"/>
            <a:ext cx="43053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5780" name="Content Placeholder 2"/>
          <p:cNvSpPr txBox="1">
            <a:spLocks/>
          </p:cNvSpPr>
          <p:nvPr/>
        </p:nvSpPr>
        <p:spPr bwMode="auto">
          <a:xfrm>
            <a:off x="381000" y="762000"/>
            <a:ext cx="7940675" cy="838200"/>
          </a:xfrm>
          <a:prstGeom prst="rect">
            <a:avLst/>
          </a:prstGeom>
          <a:noFill/>
          <a:ln w="9525">
            <a:noFill/>
            <a:miter lim="800000"/>
            <a:headEnd/>
            <a:tailEnd/>
          </a:ln>
        </p:spPr>
        <p:txBody>
          <a:bodyPr/>
          <a:lstStyle/>
          <a:p>
            <a:pPr marL="273050" indent="-273050" eaLnBrk="0" hangingPunct="0">
              <a:lnSpc>
                <a:spcPct val="95000"/>
              </a:lnSpc>
              <a:spcBef>
                <a:spcPct val="20000"/>
              </a:spcBef>
              <a:buClr>
                <a:schemeClr val="tx2"/>
              </a:buClr>
              <a:buSzPct val="95000"/>
              <a:buFont typeface="Wingdings" pitchFamily="2" charset="2"/>
              <a:buChar char="§"/>
              <a:defRPr/>
            </a:pPr>
            <a:r>
              <a:rPr lang="en-US" sz="1600" dirty="0">
                <a:solidFill>
                  <a:schemeClr val="bg2">
                    <a:lumMod val="20000"/>
                    <a:lumOff val="80000"/>
                  </a:schemeClr>
                </a:solidFill>
                <a:latin typeface="+mn-lt"/>
                <a:cs typeface="+mn-cs"/>
                <a:sym typeface="Wingdings" pitchFamily="2" charset="2"/>
              </a:rPr>
              <a:t>Click on Task management-&gt; Synchronize Directory with Local Network we can see all the task results.</a:t>
            </a:r>
          </a:p>
          <a:p>
            <a:pPr marL="273050" indent="-273050" eaLnBrk="0" hangingPunct="0">
              <a:lnSpc>
                <a:spcPct val="95000"/>
              </a:lnSpc>
              <a:spcBef>
                <a:spcPct val="20000"/>
              </a:spcBef>
              <a:buClr>
                <a:schemeClr val="tx2"/>
              </a:buClr>
              <a:buSzPct val="95000"/>
              <a:buFont typeface="Wingdings" pitchFamily="2" charset="2"/>
              <a:buChar char="§"/>
              <a:defRPr/>
            </a:pPr>
            <a:r>
              <a:rPr lang="en-US" sz="1600" dirty="0">
                <a:solidFill>
                  <a:schemeClr val="bg2">
                    <a:lumMod val="20000"/>
                    <a:lumOff val="80000"/>
                  </a:schemeClr>
                </a:solidFill>
                <a:latin typeface="+mn-lt"/>
                <a:cs typeface="+mn-cs"/>
                <a:sym typeface="Wingdings" pitchFamily="2" charset="2"/>
              </a:rPr>
              <a:t>It shows task results for all the local networks.</a:t>
            </a:r>
          </a:p>
        </p:txBody>
      </p:sp>
      <p:sp>
        <p:nvSpPr>
          <p:cNvPr id="6" name="Title 3"/>
          <p:cNvSpPr txBox="1">
            <a:spLocks/>
          </p:cNvSpPr>
          <p:nvPr/>
        </p:nvSpPr>
        <p:spPr>
          <a:xfrm>
            <a:off x="304801" y="-76200"/>
            <a:ext cx="9372599"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Review FeedReader task results for all local networks</a:t>
            </a:r>
            <a:endParaRPr sz="2800" dirty="0"/>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304800" y="838200"/>
            <a:ext cx="7940675" cy="685800"/>
          </a:xfrm>
          <a:prstGeom prst="rect">
            <a:avLst/>
          </a:prstGeom>
          <a:noFill/>
          <a:ln>
            <a:noFill/>
          </a:ln>
          <a:extLst/>
        </p:spPr>
        <p:txBody>
          <a:bodyPr/>
          <a:lstStyle>
            <a:lvl1pPr marL="273050" indent="-273050" algn="l" rtl="0" fontAlgn="base">
              <a:spcBef>
                <a:spcPct val="20000"/>
              </a:spcBef>
              <a:spcAft>
                <a:spcPct val="0"/>
              </a:spcAft>
              <a:buClr>
                <a:srgbClr val="DEAE00"/>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DEAE00"/>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B77BB4"/>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0" hangingPunct="0">
              <a:lnSpc>
                <a:spcPct val="95000"/>
              </a:lnSpc>
              <a:buClr>
                <a:schemeClr val="tx2"/>
              </a:buClr>
              <a:buFont typeface="Wingdings" pitchFamily="2" charset="2"/>
              <a:buChar char="§"/>
              <a:defRPr/>
            </a:pPr>
            <a:r>
              <a:rPr lang="en-US" sz="1600" dirty="0" smtClean="0">
                <a:solidFill>
                  <a:schemeClr val="bg2">
                    <a:lumMod val="20000"/>
                    <a:lumOff val="80000"/>
                  </a:schemeClr>
                </a:solidFill>
                <a:sym typeface="Wingdings" pitchFamily="2" charset="2"/>
              </a:rPr>
              <a:t>We can see task results for a particular local network location as well.</a:t>
            </a:r>
          </a:p>
          <a:p>
            <a:pPr eaLnBrk="0" hangingPunct="0">
              <a:lnSpc>
                <a:spcPct val="95000"/>
              </a:lnSpc>
              <a:buClr>
                <a:schemeClr val="tx2"/>
              </a:buClr>
              <a:buFont typeface="Wingdings" pitchFamily="2" charset="2"/>
              <a:buChar char="§"/>
              <a:defRPr/>
            </a:pPr>
            <a:r>
              <a:rPr lang="en-US" sz="1600" dirty="0" smtClean="0">
                <a:solidFill>
                  <a:schemeClr val="bg2">
                    <a:lumMod val="20000"/>
                    <a:lumOff val="80000"/>
                  </a:schemeClr>
                </a:solidFill>
                <a:sym typeface="Wingdings" pitchFamily="2" charset="2"/>
              </a:rPr>
              <a:t>From ”task results” , select the concerned local network</a:t>
            </a:r>
          </a:p>
        </p:txBody>
      </p:sp>
      <p:pic>
        <p:nvPicPr>
          <p:cNvPr id="82947" name="Picture 4" descr="Screen Clippi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676400"/>
            <a:ext cx="8839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81200" y="3886200"/>
            <a:ext cx="35433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itle 3"/>
          <p:cNvSpPr txBox="1">
            <a:spLocks/>
          </p:cNvSpPr>
          <p:nvPr/>
        </p:nvSpPr>
        <p:spPr>
          <a:xfrm>
            <a:off x="228600" y="31358"/>
            <a:ext cx="8686800"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Review FeedReader task results for a local network</a:t>
            </a:r>
            <a:endParaRPr sz="2800" dirty="0"/>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a:xfrm>
            <a:off x="365125" y="685800"/>
            <a:ext cx="8321675" cy="5410200"/>
          </a:xfrm>
        </p:spPr>
        <p:txBody>
          <a:bodyPr/>
          <a:lstStyle/>
          <a:p>
            <a:pPr>
              <a:spcBef>
                <a:spcPct val="20000"/>
              </a:spcBef>
              <a:buClr>
                <a:schemeClr val="tx2"/>
              </a:buClr>
              <a:buSzPct val="95000"/>
              <a:buFont typeface="Wingdings" pitchFamily="2" charset="2"/>
              <a:buChar char="§"/>
              <a:defRPr/>
            </a:pPr>
            <a:r>
              <a:rPr lang="en-US" sz="1600" dirty="0" smtClean="0">
                <a:latin typeface="+mn-lt"/>
              </a:rPr>
              <a:t>During synchronization in HTTP(S) Networking Distribution lists might not replicate. In such scenarios the first step should be to check the local network settings and make sure that “Include distribution lists and membership when synchronizing data” is checked.</a:t>
            </a:r>
            <a:r>
              <a:rPr lang="en-US" sz="1600" dirty="0">
                <a:latin typeface="+mn-lt"/>
              </a:rPr>
              <a:t> </a:t>
            </a:r>
            <a:r>
              <a:rPr lang="en-US" sz="1600" dirty="0" smtClean="0">
                <a:latin typeface="+mn-lt"/>
              </a:rPr>
              <a:t>Also note that once this option is enabled, it cannot be disabled again.</a:t>
            </a:r>
            <a:endParaRPr sz="1600" dirty="0" smtClean="0">
              <a:latin typeface="+mn-lt"/>
            </a:endParaRPr>
          </a:p>
        </p:txBody>
      </p:sp>
      <p:sp>
        <p:nvSpPr>
          <p:cNvPr id="8" name="Rectangle 3"/>
          <p:cNvSpPr>
            <a:spLocks noGrp="1" noChangeArrowheads="1"/>
          </p:cNvSpPr>
          <p:nvPr>
            <p:ph type="title"/>
          </p:nvPr>
        </p:nvSpPr>
        <p:spPr>
          <a:xfrm>
            <a:off x="388938" y="76200"/>
            <a:ext cx="8145462" cy="533400"/>
          </a:xfrm>
          <a:extLst/>
        </p:spPr>
        <p:txBody>
          <a:bodyPr/>
          <a:lstStyle/>
          <a:p>
            <a:pPr>
              <a:defRPr/>
            </a:pPr>
            <a:r>
              <a:rPr lang="en-US" sz="2400" dirty="0" smtClean="0"/>
              <a:t>Requirements for configuration</a:t>
            </a:r>
            <a:endParaRPr sz="2400" dirty="0" smtClean="0"/>
          </a:p>
        </p:txBody>
      </p:sp>
    </p:spTree>
    <p:extLst>
      <p:ext uri="{BB962C8B-B14F-4D97-AF65-F5344CB8AC3E}">
        <p14:creationId xmlns:p14="http://schemas.microsoft.com/office/powerpoint/2010/main" val="2462438031"/>
      </p:ext>
    </p:extLst>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143000"/>
            <a:ext cx="8112125" cy="2407042"/>
          </a:xfrm>
        </p:spPr>
        <p:txBody>
          <a:bodyPr>
            <a:normAutofit/>
          </a:bodyPr>
          <a:lstStyle/>
          <a:p>
            <a:pPr algn="ctr" fontAlgn="auto">
              <a:spcAft>
                <a:spcPts val="0"/>
              </a:spcAft>
              <a:defRPr/>
            </a:pPr>
            <a:r>
              <a:rPr dirty="0" smtClean="0"/>
              <a:t>Sending voicemail in </a:t>
            </a:r>
            <a:br>
              <a:rPr dirty="0" smtClean="0"/>
            </a:br>
            <a:r>
              <a:rPr dirty="0" smtClean="0"/>
              <a:t>HTTP(S) Networking</a:t>
            </a:r>
            <a:endParaRPr dirty="0"/>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a:xfrm>
            <a:off x="365125" y="762000"/>
            <a:ext cx="8321675" cy="5410200"/>
          </a:xfrm>
        </p:spPr>
        <p:txBody>
          <a:bodyPr/>
          <a:lstStyle/>
          <a:p>
            <a:pPr>
              <a:spcBef>
                <a:spcPct val="20000"/>
              </a:spcBef>
              <a:buClr>
                <a:schemeClr val="tx2"/>
              </a:buClr>
              <a:buSzPct val="95000"/>
              <a:buFont typeface="Wingdings" pitchFamily="2" charset="2"/>
              <a:buChar char="§"/>
              <a:defRPr/>
            </a:pPr>
            <a:r>
              <a:rPr sz="1800" dirty="0" smtClean="0">
                <a:latin typeface="+mn-lt"/>
              </a:rPr>
              <a:t>Sending a message to a user in HTTP(S) networking utilizes the existing MTA.</a:t>
            </a:r>
          </a:p>
          <a:p>
            <a:pPr>
              <a:spcBef>
                <a:spcPct val="20000"/>
              </a:spcBef>
              <a:buClr>
                <a:schemeClr val="tx2"/>
              </a:buClr>
              <a:buSzPct val="95000"/>
              <a:buFont typeface="Wingdings" pitchFamily="2" charset="2"/>
              <a:buChar char="§"/>
              <a:defRPr/>
            </a:pPr>
            <a:r>
              <a:rPr sz="1800" dirty="0" smtClean="0">
                <a:latin typeface="+mn-lt"/>
              </a:rPr>
              <a:t>The messaging rules/restrictions apply to HTTP(S) networking in the same way as they apply to Legacy Digital networking.</a:t>
            </a:r>
          </a:p>
          <a:p>
            <a:pPr>
              <a:spcBef>
                <a:spcPct val="20000"/>
              </a:spcBef>
              <a:buClr>
                <a:schemeClr val="tx2"/>
              </a:buClr>
              <a:buSzPct val="95000"/>
              <a:buFont typeface="Wingdings" pitchFamily="2" charset="2"/>
              <a:buChar char="§"/>
              <a:defRPr/>
            </a:pPr>
            <a:r>
              <a:rPr lang="en-US" sz="1800" dirty="0" smtClean="0">
                <a:latin typeface="+mn-lt"/>
              </a:rPr>
              <a:t>Users </a:t>
            </a:r>
            <a:r>
              <a:rPr lang="en-US" sz="1800" dirty="0">
                <a:latin typeface="+mn-lt"/>
              </a:rPr>
              <a:t>can login to their mailbox, and send a message </a:t>
            </a:r>
            <a:r>
              <a:rPr lang="en-US" sz="1800" dirty="0" smtClean="0">
                <a:latin typeface="+mn-lt"/>
              </a:rPr>
              <a:t>to:</a:t>
            </a:r>
          </a:p>
          <a:p>
            <a:pPr marL="692150" lvl="1" indent="-285750">
              <a:spcBef>
                <a:spcPct val="20000"/>
              </a:spcBef>
              <a:buSzPct val="95000"/>
              <a:buFont typeface="Courier New" pitchFamily="49" charset="0"/>
              <a:buChar char="o"/>
              <a:defRPr/>
            </a:pPr>
            <a:r>
              <a:rPr lang="en-US" dirty="0" smtClean="0">
                <a:latin typeface="+mn-lt"/>
              </a:rPr>
              <a:t>Local users</a:t>
            </a:r>
          </a:p>
          <a:p>
            <a:pPr marL="692150" lvl="1" indent="-285750">
              <a:spcBef>
                <a:spcPct val="20000"/>
              </a:spcBef>
              <a:buSzPct val="95000"/>
              <a:buFont typeface="Courier New" pitchFamily="49" charset="0"/>
              <a:buChar char="o"/>
              <a:defRPr/>
            </a:pPr>
            <a:r>
              <a:rPr lang="en-US" dirty="0" smtClean="0">
                <a:latin typeface="+mn-lt"/>
              </a:rPr>
              <a:t>Remote users</a:t>
            </a:r>
          </a:p>
          <a:p>
            <a:pPr marL="692150" lvl="1" indent="-285750">
              <a:spcBef>
                <a:spcPct val="20000"/>
              </a:spcBef>
              <a:buSzPct val="95000"/>
              <a:buFont typeface="Courier New" pitchFamily="49" charset="0"/>
              <a:buChar char="o"/>
              <a:defRPr/>
            </a:pPr>
            <a:r>
              <a:rPr lang="en-US" dirty="0" smtClean="0">
                <a:latin typeface="+mn-lt"/>
              </a:rPr>
              <a:t>Distribution lists</a:t>
            </a:r>
          </a:p>
          <a:p>
            <a:pPr marL="692150" lvl="1" indent="-285750">
              <a:spcBef>
                <a:spcPct val="20000"/>
              </a:spcBef>
              <a:buSzPct val="95000"/>
              <a:buFont typeface="Courier New" pitchFamily="49" charset="0"/>
              <a:buChar char="o"/>
              <a:defRPr/>
            </a:pPr>
            <a:r>
              <a:rPr lang="en-US" dirty="0" smtClean="0">
                <a:latin typeface="+mn-lt"/>
              </a:rPr>
              <a:t>Private </a:t>
            </a:r>
            <a:r>
              <a:rPr lang="en-US" dirty="0">
                <a:latin typeface="+mn-lt"/>
              </a:rPr>
              <a:t>distribution </a:t>
            </a:r>
            <a:r>
              <a:rPr lang="en-US" dirty="0" smtClean="0">
                <a:latin typeface="+mn-lt"/>
              </a:rPr>
              <a:t>lists</a:t>
            </a:r>
          </a:p>
          <a:p>
            <a:pPr marL="692150" lvl="1" indent="-285750">
              <a:spcBef>
                <a:spcPct val="20000"/>
              </a:spcBef>
              <a:buSzPct val="95000"/>
              <a:buFont typeface="Courier New" pitchFamily="49" charset="0"/>
              <a:buChar char="o"/>
              <a:defRPr/>
            </a:pPr>
            <a:r>
              <a:rPr lang="en-US" dirty="0" smtClean="0">
                <a:latin typeface="+mn-lt"/>
              </a:rPr>
              <a:t>Local contacts</a:t>
            </a:r>
          </a:p>
          <a:p>
            <a:pPr marL="692150" lvl="1" indent="-285750">
              <a:spcBef>
                <a:spcPct val="20000"/>
              </a:spcBef>
              <a:buSzPct val="95000"/>
              <a:buFont typeface="Courier New" pitchFamily="49" charset="0"/>
              <a:buChar char="o"/>
              <a:defRPr/>
            </a:pPr>
            <a:r>
              <a:rPr lang="en-US" dirty="0" smtClean="0">
                <a:latin typeface="+mn-lt"/>
              </a:rPr>
              <a:t>Remote contacts</a:t>
            </a:r>
          </a:p>
          <a:p>
            <a:pPr marL="692150" lvl="1" indent="-285750">
              <a:spcBef>
                <a:spcPct val="20000"/>
              </a:spcBef>
              <a:buSzPct val="95000"/>
              <a:buFont typeface="Courier New" pitchFamily="49" charset="0"/>
              <a:buChar char="o"/>
              <a:defRPr/>
            </a:pPr>
            <a:r>
              <a:rPr lang="en-US" dirty="0" smtClean="0">
                <a:latin typeface="+mn-lt"/>
              </a:rPr>
              <a:t>Any </a:t>
            </a:r>
            <a:r>
              <a:rPr lang="en-US" dirty="0">
                <a:latin typeface="+mn-lt"/>
              </a:rPr>
              <a:t>combination of these </a:t>
            </a:r>
            <a:r>
              <a:rPr lang="en-US" dirty="0" smtClean="0">
                <a:latin typeface="+mn-lt"/>
              </a:rPr>
              <a:t>recipients.</a:t>
            </a:r>
          </a:p>
          <a:p>
            <a:pPr marL="692150" lvl="1" indent="-285750">
              <a:spcBef>
                <a:spcPct val="20000"/>
              </a:spcBef>
              <a:buSzPct val="95000"/>
              <a:buFont typeface="Courier New" pitchFamily="49" charset="0"/>
              <a:buChar char="o"/>
              <a:defRPr/>
            </a:pPr>
            <a:r>
              <a:rPr lang="en-US" dirty="0" smtClean="0">
                <a:latin typeface="+mn-lt"/>
              </a:rPr>
              <a:t>Distribution </a:t>
            </a:r>
            <a:r>
              <a:rPr lang="en-US" dirty="0">
                <a:latin typeface="+mn-lt"/>
              </a:rPr>
              <a:t>lists which contain any combination of these </a:t>
            </a:r>
            <a:r>
              <a:rPr lang="en-US" dirty="0" smtClean="0">
                <a:latin typeface="+mn-lt"/>
              </a:rPr>
              <a:t>objects.</a:t>
            </a:r>
          </a:p>
          <a:p>
            <a:pPr>
              <a:spcBef>
                <a:spcPct val="20000"/>
              </a:spcBef>
              <a:buClr>
                <a:schemeClr val="tx2"/>
              </a:buClr>
              <a:buSzPct val="95000"/>
              <a:buFont typeface="Wingdings" pitchFamily="2" charset="2"/>
              <a:buChar char="§"/>
              <a:defRPr/>
            </a:pPr>
            <a:r>
              <a:rPr lang="en-US" sz="1800" dirty="0" smtClean="0">
                <a:latin typeface="+mn-lt"/>
              </a:rPr>
              <a:t>In order to send a message to a remote user, then </a:t>
            </a:r>
            <a:r>
              <a:rPr lang="en-US" sz="1800" dirty="0" smtClean="0"/>
              <a:t>recipient (remote user) partition should be part of </a:t>
            </a:r>
            <a:r>
              <a:rPr lang="en-US" sz="1800" dirty="0" smtClean="0">
                <a:latin typeface="+mn-lt"/>
              </a:rPr>
              <a:t>sender’s search space.</a:t>
            </a:r>
            <a:endParaRPr sz="1800" dirty="0" smtClean="0">
              <a:latin typeface="+mn-lt"/>
            </a:endParaRPr>
          </a:p>
        </p:txBody>
      </p:sp>
      <p:sp>
        <p:nvSpPr>
          <p:cNvPr id="8" name="Rectangle 3"/>
          <p:cNvSpPr>
            <a:spLocks noGrp="1" noChangeArrowheads="1"/>
          </p:cNvSpPr>
          <p:nvPr>
            <p:ph type="title"/>
          </p:nvPr>
        </p:nvSpPr>
        <p:spPr>
          <a:xfrm>
            <a:off x="388938" y="76200"/>
            <a:ext cx="8145462" cy="533400"/>
          </a:xfrm>
          <a:extLst/>
        </p:spPr>
        <p:txBody>
          <a:bodyPr/>
          <a:lstStyle/>
          <a:p>
            <a:pPr>
              <a:defRPr/>
            </a:pPr>
            <a:r>
              <a:rPr sz="2400" dirty="0" smtClean="0"/>
              <a:t>Introduction to messaging in HTTP(S) Networking</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3"/>
          <p:cNvSpPr>
            <a:spLocks noGrp="1"/>
          </p:cNvSpPr>
          <p:nvPr>
            <p:ph idx="1"/>
          </p:nvPr>
        </p:nvSpPr>
        <p:spPr>
          <a:xfrm>
            <a:off x="304800" y="685800"/>
            <a:ext cx="8686800" cy="6248400"/>
          </a:xfrm>
        </p:spPr>
        <p:txBody>
          <a:bodyPr>
            <a:normAutofit/>
          </a:bodyPr>
          <a:lstStyle/>
          <a:p>
            <a:pPr marL="0" indent="0" fontAlgn="auto">
              <a:spcBef>
                <a:spcPts val="600"/>
              </a:spcBef>
              <a:spcAft>
                <a:spcPts val="0"/>
              </a:spcAft>
              <a:buClr>
                <a:schemeClr val="accent3"/>
              </a:buClr>
              <a:buNone/>
              <a:defRPr/>
            </a:pPr>
            <a:r>
              <a:rPr lang="en-US" sz="1700" dirty="0">
                <a:solidFill>
                  <a:schemeClr val="bg2">
                    <a:lumMod val="20000"/>
                    <a:lumOff val="80000"/>
                  </a:schemeClr>
                </a:solidFill>
              </a:rPr>
              <a:t>	</a:t>
            </a:r>
            <a:endParaRPr sz="2400" dirty="0" smtClean="0">
              <a:solidFill>
                <a:schemeClr val="bg2">
                  <a:lumMod val="20000"/>
                  <a:lumOff val="80000"/>
                </a:schemeClr>
              </a:solidFill>
            </a:endParaRPr>
          </a:p>
        </p:txBody>
      </p:sp>
      <p:sp>
        <p:nvSpPr>
          <p:cNvPr id="3" name="Title 2"/>
          <p:cNvSpPr>
            <a:spLocks noGrp="1"/>
          </p:cNvSpPr>
          <p:nvPr>
            <p:ph type="title"/>
          </p:nvPr>
        </p:nvSpPr>
        <p:spPr>
          <a:xfrm>
            <a:off x="228600" y="-76200"/>
            <a:ext cx="8588375" cy="685800"/>
          </a:xfrm>
        </p:spPr>
        <p:txBody>
          <a:bodyPr>
            <a:normAutofit/>
          </a:bodyPr>
          <a:lstStyle/>
          <a:p>
            <a:pPr algn="ctr" fontAlgn="auto">
              <a:spcAft>
                <a:spcPts val="0"/>
              </a:spcAft>
              <a:defRPr/>
            </a:pPr>
            <a:r>
              <a:rPr dirty="0" smtClean="0"/>
              <a:t>Agenda</a:t>
            </a:r>
            <a:endParaRPr dirty="0"/>
          </a:p>
        </p:txBody>
      </p:sp>
      <p:sp>
        <p:nvSpPr>
          <p:cNvPr id="5" name="Content Placeholder 3"/>
          <p:cNvSpPr txBox="1">
            <a:spLocks/>
          </p:cNvSpPr>
          <p:nvPr/>
        </p:nvSpPr>
        <p:spPr bwMode="auto">
          <a:xfrm>
            <a:off x="457200" y="838200"/>
            <a:ext cx="8686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0" fontAlgn="base" hangingPunct="0">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n-ea"/>
                <a:cs typeface="+mn-cs"/>
              </a:defRPr>
            </a:lvl1pPr>
            <a:lvl2pPr marL="406400" indent="50800" algn="l" rtl="0" eaLnBrk="0" fontAlgn="base" hangingPunct="0">
              <a:lnSpc>
                <a:spcPct val="95000"/>
              </a:lnSpc>
              <a:spcBef>
                <a:spcPts val="838"/>
              </a:spcBef>
              <a:spcAft>
                <a:spcPct val="0"/>
              </a:spcAft>
              <a:buClr>
                <a:schemeClr val="tx2"/>
              </a:buClr>
              <a:defRPr lang="en-US" kern="1200" dirty="0">
                <a:solidFill>
                  <a:schemeClr val="bg1"/>
                </a:solidFill>
                <a:latin typeface="+mj-lt"/>
                <a:ea typeface="+mn-ea"/>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chemeClr val="bg1"/>
                </a:solidFill>
                <a:latin typeface="+mj-lt"/>
                <a:ea typeface="+mn-ea"/>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2" indent="-285750" fontAlgn="auto">
              <a:spcBef>
                <a:spcPts val="600"/>
              </a:spcBef>
              <a:spcAft>
                <a:spcPts val="0"/>
              </a:spcAft>
              <a:buClr>
                <a:schemeClr val="accent3"/>
              </a:buClr>
              <a:buSzPct val="90000"/>
              <a:buFont typeface="Wingdings" pitchFamily="2" charset="2"/>
              <a:buChar char="§"/>
              <a:defRPr/>
            </a:pPr>
            <a:r>
              <a:rPr lang="en-US" sz="1700" b="1" dirty="0">
                <a:solidFill>
                  <a:schemeClr val="bg2">
                    <a:lumMod val="20000"/>
                    <a:lumOff val="80000"/>
                  </a:schemeClr>
                </a:solidFill>
              </a:rPr>
              <a:t>Future Plans</a:t>
            </a:r>
          </a:p>
          <a:p>
            <a:pPr marL="0" indent="0" fontAlgn="auto">
              <a:spcBef>
                <a:spcPts val="600"/>
              </a:spcBef>
              <a:spcAft>
                <a:spcPts val="0"/>
              </a:spcAft>
              <a:buClr>
                <a:schemeClr val="accent3"/>
              </a:buClr>
              <a:buNone/>
              <a:defRPr/>
            </a:pPr>
            <a:r>
              <a:rPr lang="en-US" sz="1700" dirty="0">
                <a:solidFill>
                  <a:schemeClr val="bg2">
                    <a:lumMod val="20000"/>
                    <a:lumOff val="80000"/>
                  </a:schemeClr>
                </a:solidFill>
              </a:rPr>
              <a:t>	</a:t>
            </a:r>
            <a:r>
              <a:rPr lang="en-US" sz="1700" dirty="0"/>
              <a:t>Extended Topology</a:t>
            </a:r>
          </a:p>
          <a:p>
            <a:pPr marL="0" indent="0" fontAlgn="auto">
              <a:spcBef>
                <a:spcPts val="600"/>
              </a:spcBef>
              <a:spcAft>
                <a:spcPts val="0"/>
              </a:spcAft>
              <a:buClr>
                <a:schemeClr val="accent3"/>
              </a:buClr>
              <a:buNone/>
              <a:defRPr/>
            </a:pPr>
            <a:r>
              <a:rPr lang="en-US" sz="1700" dirty="0">
                <a:solidFill>
                  <a:schemeClr val="bg2">
                    <a:lumMod val="20000"/>
                    <a:lumOff val="80000"/>
                  </a:schemeClr>
                </a:solidFill>
              </a:rPr>
              <a:t>	</a:t>
            </a:r>
            <a:r>
              <a:rPr lang="en-US" sz="1700" dirty="0"/>
              <a:t>HA Surrogate Mode</a:t>
            </a:r>
          </a:p>
          <a:p>
            <a:pPr marL="0" indent="0" fontAlgn="auto">
              <a:spcBef>
                <a:spcPts val="600"/>
              </a:spcBef>
              <a:spcAft>
                <a:spcPts val="0"/>
              </a:spcAft>
              <a:buClr>
                <a:schemeClr val="accent3"/>
              </a:buClr>
              <a:buNone/>
              <a:defRPr/>
            </a:pPr>
            <a:r>
              <a:rPr lang="en-US" sz="1700" dirty="0" smtClean="0"/>
              <a:t>	Migration</a:t>
            </a:r>
            <a:endParaRPr lang="en-US" sz="1700" dirty="0"/>
          </a:p>
          <a:p>
            <a:pPr marL="0" indent="0" fontAlgn="auto">
              <a:spcBef>
                <a:spcPts val="600"/>
              </a:spcBef>
              <a:spcAft>
                <a:spcPts val="0"/>
              </a:spcAft>
              <a:buClr>
                <a:schemeClr val="accent3"/>
              </a:buClr>
              <a:buNone/>
              <a:defRPr/>
            </a:pPr>
            <a:r>
              <a:rPr lang="en-US" sz="1700" dirty="0">
                <a:solidFill>
                  <a:schemeClr val="bg2">
                    <a:lumMod val="20000"/>
                    <a:lumOff val="80000"/>
                  </a:schemeClr>
                </a:solidFill>
              </a:rPr>
              <a:t>	</a:t>
            </a:r>
            <a:r>
              <a:rPr lang="en-US" sz="1700" dirty="0"/>
              <a:t>IPv6 Support</a:t>
            </a:r>
          </a:p>
          <a:p>
            <a:pPr fontAlgn="auto">
              <a:spcBef>
                <a:spcPts val="600"/>
              </a:spcBef>
              <a:spcAft>
                <a:spcPts val="0"/>
              </a:spcAft>
              <a:buClr>
                <a:schemeClr val="accent3"/>
              </a:buClr>
              <a:buFont typeface="Wingdings" pitchFamily="2" charset="2"/>
              <a:buChar char="§"/>
              <a:defRPr/>
            </a:pPr>
            <a:r>
              <a:rPr lang="en-US" sz="1700" b="1" dirty="0">
                <a:solidFill>
                  <a:schemeClr val="bg2">
                    <a:lumMod val="20000"/>
                    <a:lumOff val="80000"/>
                  </a:schemeClr>
                </a:solidFill>
              </a:rPr>
              <a:t>References</a:t>
            </a:r>
          </a:p>
          <a:p>
            <a:pPr marL="0" indent="0" fontAlgn="auto">
              <a:spcBef>
                <a:spcPts val="600"/>
              </a:spcBef>
              <a:spcAft>
                <a:spcPts val="0"/>
              </a:spcAft>
              <a:buClr>
                <a:schemeClr val="accent3"/>
              </a:buClr>
              <a:buFont typeface="Arial" charset="0"/>
              <a:buNone/>
              <a:defRPr/>
            </a:pPr>
            <a:r>
              <a:rPr lang="en-US" sz="1700" dirty="0" smtClean="0">
                <a:solidFill>
                  <a:schemeClr val="bg2">
                    <a:lumMod val="20000"/>
                    <a:lumOff val="80000"/>
                  </a:schemeClr>
                </a:solidFill>
              </a:rPr>
              <a:t>	</a:t>
            </a:r>
            <a:endParaRPr lang="en-US" sz="2400" dirty="0" smtClean="0">
              <a:solidFill>
                <a:schemeClr val="bg2">
                  <a:lumMod val="20000"/>
                  <a:lumOff val="80000"/>
                </a:schemeClr>
              </a:solidFill>
            </a:endParaRPr>
          </a:p>
        </p:txBody>
      </p:sp>
    </p:spTree>
    <p:extLst>
      <p:ext uri="{BB962C8B-B14F-4D97-AF65-F5344CB8AC3E}">
        <p14:creationId xmlns:p14="http://schemas.microsoft.com/office/powerpoint/2010/main" val="2667435682"/>
      </p:ext>
    </p:extLst>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a:xfrm>
            <a:off x="388938" y="76200"/>
            <a:ext cx="8145462" cy="533400"/>
          </a:xfrm>
          <a:extLst/>
        </p:spPr>
        <p:txBody>
          <a:bodyPr/>
          <a:lstStyle/>
          <a:p>
            <a:pPr>
              <a:defRPr/>
            </a:pPr>
            <a:r>
              <a:rPr sz="2400" dirty="0" smtClean="0"/>
              <a:t>Example - Sending a message from inbox</a:t>
            </a:r>
          </a:p>
        </p:txBody>
      </p:sp>
      <p:sp>
        <p:nvSpPr>
          <p:cNvPr id="5" name="Content Placeholder 2"/>
          <p:cNvSpPr>
            <a:spLocks noGrp="1"/>
          </p:cNvSpPr>
          <p:nvPr>
            <p:ph idx="1"/>
          </p:nvPr>
        </p:nvSpPr>
        <p:spPr>
          <a:xfrm>
            <a:off x="365125" y="685800"/>
            <a:ext cx="8016875" cy="1905000"/>
          </a:xfrm>
        </p:spPr>
        <p:txBody>
          <a:bodyPr/>
          <a:lstStyle/>
          <a:p>
            <a:pPr>
              <a:spcBef>
                <a:spcPct val="20000"/>
              </a:spcBef>
              <a:buClr>
                <a:schemeClr val="tx2"/>
              </a:buClr>
              <a:buSzPct val="95000"/>
              <a:buFont typeface="Wingdings" pitchFamily="2" charset="2"/>
              <a:buChar char="§"/>
              <a:defRPr/>
            </a:pPr>
            <a:r>
              <a:rPr sz="1600" dirty="0" smtClean="0">
                <a:latin typeface="+mn-lt"/>
              </a:rPr>
              <a:t>Login to the inbox of a user – User1_Vm144</a:t>
            </a:r>
          </a:p>
          <a:p>
            <a:pPr>
              <a:spcBef>
                <a:spcPct val="20000"/>
              </a:spcBef>
              <a:buClr>
                <a:schemeClr val="tx2"/>
              </a:buClr>
              <a:buSzPct val="95000"/>
              <a:buFont typeface="Wingdings" pitchFamily="2" charset="2"/>
              <a:buChar char="§"/>
              <a:defRPr/>
            </a:pPr>
            <a:r>
              <a:rPr sz="1600" dirty="0" smtClean="0">
                <a:latin typeface="+mn-lt"/>
              </a:rPr>
              <a:t>Compose the message by either recording or uploading the recording</a:t>
            </a:r>
          </a:p>
          <a:p>
            <a:pPr>
              <a:spcBef>
                <a:spcPct val="20000"/>
              </a:spcBef>
              <a:buClr>
                <a:schemeClr val="tx2"/>
              </a:buClr>
              <a:buSzPct val="95000"/>
              <a:buFont typeface="Wingdings" pitchFamily="2" charset="2"/>
              <a:buChar char="§"/>
              <a:defRPr/>
            </a:pPr>
            <a:r>
              <a:rPr sz="1600" dirty="0" smtClean="0">
                <a:latin typeface="+mn-lt"/>
              </a:rPr>
              <a:t>Select the recipient</a:t>
            </a:r>
          </a:p>
          <a:p>
            <a:pPr>
              <a:spcBef>
                <a:spcPct val="20000"/>
              </a:spcBef>
              <a:buClr>
                <a:schemeClr val="tx2"/>
              </a:buClr>
              <a:buSzPct val="95000"/>
              <a:buFont typeface="Wingdings" pitchFamily="2" charset="2"/>
              <a:buChar char="§"/>
              <a:defRPr/>
            </a:pPr>
            <a:r>
              <a:rPr sz="1600" dirty="0" smtClean="0">
                <a:latin typeface="+mn-lt"/>
              </a:rPr>
              <a:t>Click on send</a:t>
            </a:r>
          </a:p>
        </p:txBody>
      </p:sp>
      <p:pic>
        <p:nvPicPr>
          <p:cNvPr id="860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924050"/>
            <a:ext cx="8128000"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flipV="1">
            <a:off x="6858000" y="3200400"/>
            <a:ext cx="685800" cy="139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flipV="1">
            <a:off x="2628900" y="5105400"/>
            <a:ext cx="3429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p:nvSpPr>
        <p:spPr>
          <a:xfrm flipV="1">
            <a:off x="2895600" y="3581400"/>
            <a:ext cx="321945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flipV="1">
            <a:off x="4102100" y="4419600"/>
            <a:ext cx="9271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a:xfrm>
            <a:off x="365125" y="609600"/>
            <a:ext cx="8550275" cy="5410200"/>
          </a:xfrm>
        </p:spPr>
        <p:txBody>
          <a:bodyPr/>
          <a:lstStyle/>
          <a:p>
            <a:pPr>
              <a:spcBef>
                <a:spcPct val="20000"/>
              </a:spcBef>
              <a:buClr>
                <a:schemeClr val="tx2"/>
              </a:buClr>
              <a:buSzPct val="95000"/>
              <a:buFont typeface="Wingdings" pitchFamily="2" charset="2"/>
              <a:buChar char="§"/>
              <a:defRPr/>
            </a:pPr>
            <a:r>
              <a:rPr sz="1800" dirty="0" smtClean="0">
                <a:latin typeface="+mn-lt"/>
              </a:rPr>
              <a:t>Sending a message to a remote user R1 from local user U1 is possible from the sending node even if the remote user R1 is deleted on the remote side, but the sender will receive a NDR. This scenario happens when the deleted remote user R1 has yet not synchronized with the node which has U1.</a:t>
            </a:r>
          </a:p>
          <a:p>
            <a:pPr>
              <a:spcBef>
                <a:spcPct val="20000"/>
              </a:spcBef>
              <a:buClr>
                <a:schemeClr val="tx2"/>
              </a:buClr>
              <a:buSzPct val="95000"/>
              <a:buFont typeface="Wingdings" pitchFamily="2" charset="2"/>
              <a:buChar char="§"/>
              <a:defRPr/>
            </a:pPr>
            <a:r>
              <a:rPr sz="1800" dirty="0" smtClean="0">
                <a:latin typeface="+mn-lt"/>
              </a:rPr>
              <a:t>The same occurs for remote DL’s and contacts too.</a:t>
            </a:r>
          </a:p>
          <a:p>
            <a:pPr>
              <a:spcBef>
                <a:spcPct val="20000"/>
              </a:spcBef>
              <a:buClr>
                <a:schemeClr val="tx2"/>
              </a:buClr>
              <a:buSzPct val="95000"/>
              <a:buFont typeface="Wingdings" pitchFamily="2" charset="2"/>
              <a:buChar char="§"/>
              <a:defRPr/>
            </a:pPr>
            <a:r>
              <a:rPr sz="1800" dirty="0" smtClean="0">
                <a:latin typeface="+mn-lt"/>
              </a:rPr>
              <a:t>While sending a message to a user, the “TO” field in the message header might not show the remote user that needs to be accessed. Such a situation may arise when the remote user to whom we want to send the message, is not accessible to the sender due to search space settings. In such a situation the partition of the remote user should be a part of the search space to which the local user belongs.</a:t>
            </a:r>
          </a:p>
          <a:p>
            <a:pPr>
              <a:spcBef>
                <a:spcPct val="20000"/>
              </a:spcBef>
              <a:buClr>
                <a:schemeClr val="tx2"/>
              </a:buClr>
              <a:buSzPct val="95000"/>
              <a:buFont typeface="Wingdings" pitchFamily="2" charset="2"/>
              <a:buChar char="§"/>
              <a:defRPr/>
            </a:pPr>
            <a:r>
              <a:rPr lang="en-US" sz="1800" dirty="0" smtClean="0">
                <a:latin typeface="+mn-lt"/>
              </a:rPr>
              <a:t>The local users are by default part of the default partition which is added to a default search space. Also this information is replicated to other nodes. Thus locally the users can send message to users/Dl’s belonging to their search space. But since the remote users have arrived from other node, they are not part of the partition and search space to which the local user belongs and therefore remote user partitions need to be added to local search space to enable messaging.</a:t>
            </a:r>
            <a:endParaRPr sz="1800" dirty="0" smtClean="0">
              <a:latin typeface="+mn-lt"/>
            </a:endParaRPr>
          </a:p>
          <a:p>
            <a:pPr>
              <a:spcBef>
                <a:spcPct val="20000"/>
              </a:spcBef>
              <a:buClr>
                <a:schemeClr val="tx2"/>
              </a:buClr>
              <a:buSzPct val="95000"/>
              <a:buFont typeface="Wingdings" pitchFamily="2" charset="2"/>
              <a:buChar char="§"/>
              <a:defRPr/>
            </a:pPr>
            <a:r>
              <a:rPr sz="1800" dirty="0" smtClean="0">
                <a:latin typeface="+mn-lt"/>
              </a:rPr>
              <a:t>Thus synchronization and partition/searchspace settings can generate temporary messaging issues till the time we don</a:t>
            </a:r>
            <a:r>
              <a:rPr lang="en-US" sz="1800" dirty="0" smtClean="0">
                <a:latin typeface="+mn-lt"/>
              </a:rPr>
              <a:t>’</a:t>
            </a:r>
            <a:r>
              <a:rPr sz="1800" dirty="0" smtClean="0">
                <a:latin typeface="+mn-lt"/>
              </a:rPr>
              <a:t>t configure partition and search spaces on the sending node. </a:t>
            </a:r>
          </a:p>
          <a:p>
            <a:pPr marL="0" indent="0">
              <a:spcBef>
                <a:spcPct val="20000"/>
              </a:spcBef>
              <a:buClr>
                <a:schemeClr val="tx2"/>
              </a:buClr>
              <a:buSzPct val="95000"/>
              <a:buFont typeface="Arial" charset="0"/>
              <a:buNone/>
              <a:defRPr/>
            </a:pPr>
            <a:endParaRPr sz="1800" dirty="0" smtClean="0">
              <a:latin typeface="+mn-lt"/>
            </a:endParaRPr>
          </a:p>
        </p:txBody>
      </p:sp>
      <p:sp>
        <p:nvSpPr>
          <p:cNvPr id="8" name="Rectangle 3"/>
          <p:cNvSpPr>
            <a:spLocks noGrp="1" noChangeArrowheads="1"/>
          </p:cNvSpPr>
          <p:nvPr>
            <p:ph type="title"/>
          </p:nvPr>
        </p:nvSpPr>
        <p:spPr>
          <a:xfrm>
            <a:off x="388938" y="76200"/>
            <a:ext cx="8145462" cy="533400"/>
          </a:xfrm>
          <a:extLst/>
        </p:spPr>
        <p:txBody>
          <a:bodyPr/>
          <a:lstStyle/>
          <a:p>
            <a:pPr>
              <a:defRPr/>
            </a:pPr>
            <a:r>
              <a:rPr lang="en-US" sz="2400" dirty="0" smtClean="0"/>
              <a:t>Requirements for configuration</a:t>
            </a:r>
            <a:endParaRPr sz="2400" dirty="0" smtClean="0"/>
          </a:p>
        </p:txBody>
      </p:sp>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143000"/>
            <a:ext cx="8112125" cy="2407042"/>
          </a:xfrm>
        </p:spPr>
        <p:txBody>
          <a:bodyPr>
            <a:normAutofit/>
          </a:bodyPr>
          <a:lstStyle/>
          <a:p>
            <a:pPr algn="ctr" fontAlgn="auto">
              <a:spcAft>
                <a:spcPts val="0"/>
              </a:spcAft>
              <a:defRPr/>
            </a:pPr>
            <a:r>
              <a:rPr lang="en-US" dirty="0" smtClean="0"/>
              <a:t>Remov</a:t>
            </a:r>
            <a:r>
              <a:rPr dirty="0" smtClean="0"/>
              <a:t>ing in </a:t>
            </a:r>
            <a:br>
              <a:rPr dirty="0" smtClean="0"/>
            </a:br>
            <a:r>
              <a:rPr dirty="0" smtClean="0"/>
              <a:t>HTTP(S) Networking</a:t>
            </a:r>
            <a:endParaRPr dirty="0"/>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304800" y="577850"/>
            <a:ext cx="8610600" cy="1022350"/>
          </a:xfrm>
        </p:spPr>
        <p:txBody>
          <a:bodyPr/>
          <a:lstStyle/>
          <a:p>
            <a:pPr marL="273050" indent="-273050">
              <a:spcBef>
                <a:spcPct val="20000"/>
              </a:spcBef>
              <a:buClr>
                <a:schemeClr val="tx2"/>
              </a:buClr>
              <a:buSzPct val="95000"/>
              <a:buFont typeface="Wingdings" pitchFamily="2" charset="2"/>
              <a:buChar char="§"/>
              <a:defRPr/>
            </a:pPr>
            <a:r>
              <a:rPr lang="en-US" sz="1600" dirty="0" smtClean="0"/>
              <a:t>When </a:t>
            </a:r>
            <a:r>
              <a:rPr lang="en-US" sz="1600" dirty="0"/>
              <a:t>an administrator wants to </a:t>
            </a:r>
            <a:r>
              <a:rPr lang="en-US" sz="1600" dirty="0" smtClean="0"/>
              <a:t>remove </a:t>
            </a:r>
            <a:r>
              <a:rPr lang="en-US" sz="1600" dirty="0"/>
              <a:t>a node from network, there are two options </a:t>
            </a:r>
            <a:r>
              <a:rPr lang="en-US" sz="1600" dirty="0" smtClean="0"/>
              <a:t>available</a:t>
            </a:r>
          </a:p>
          <a:p>
            <a:pPr marL="520700" lvl="1" indent="-342900">
              <a:spcBef>
                <a:spcPct val="20000"/>
              </a:spcBef>
              <a:buSzPct val="95000"/>
              <a:buFont typeface="+mj-lt"/>
              <a:buAutoNum type="alphaLcPeriod"/>
              <a:defRPr/>
            </a:pPr>
            <a:r>
              <a:rPr lang="en-US" sz="1600" dirty="0" smtClean="0"/>
              <a:t>Remove </a:t>
            </a:r>
            <a:r>
              <a:rPr lang="en-US" sz="1600" dirty="0"/>
              <a:t>a directly connected node from any node </a:t>
            </a:r>
            <a:r>
              <a:rPr lang="en-US" sz="1600" dirty="0" smtClean="0"/>
              <a:t>(Remove Selected)</a:t>
            </a:r>
            <a:endParaRPr lang="en-US" sz="1600" dirty="0"/>
          </a:p>
          <a:p>
            <a:pPr marL="520700" lvl="1" indent="-342900">
              <a:spcBef>
                <a:spcPct val="20000"/>
              </a:spcBef>
              <a:buSzPct val="95000"/>
              <a:buFont typeface="+mj-lt"/>
              <a:buAutoNum type="alphaLcPeriod"/>
              <a:defRPr/>
            </a:pPr>
            <a:r>
              <a:rPr lang="en-US" sz="1600" dirty="0" smtClean="0"/>
              <a:t>Remove </a:t>
            </a:r>
            <a:r>
              <a:rPr lang="en-US" sz="1600" dirty="0"/>
              <a:t>the node itself from the </a:t>
            </a:r>
            <a:r>
              <a:rPr lang="en-US" sz="1600" dirty="0" smtClean="0"/>
              <a:t>network (Remove Self from Site)</a:t>
            </a:r>
          </a:p>
          <a:p>
            <a:pPr marL="273050" indent="-273050">
              <a:spcBef>
                <a:spcPct val="20000"/>
              </a:spcBef>
              <a:buClr>
                <a:schemeClr val="tx2"/>
              </a:buClr>
              <a:buSzPct val="95000"/>
              <a:buFont typeface="Wingdings" pitchFamily="2" charset="2"/>
              <a:buChar char="§"/>
              <a:defRPr/>
            </a:pPr>
            <a:r>
              <a:rPr lang="en-US" sz="1600" dirty="0"/>
              <a:t>When a node is completely </a:t>
            </a:r>
            <a:r>
              <a:rPr lang="en-US" sz="1600" dirty="0" smtClean="0"/>
              <a:t>removed</a:t>
            </a:r>
            <a:r>
              <a:rPr lang="en-US" sz="1600" dirty="0"/>
              <a:t>, all the directory objects e.g. users, contacts etc. homed on </a:t>
            </a:r>
            <a:r>
              <a:rPr lang="en-US" sz="1600" dirty="0" smtClean="0"/>
              <a:t>that </a:t>
            </a:r>
            <a:r>
              <a:rPr lang="en-US" sz="1600" dirty="0"/>
              <a:t>node </a:t>
            </a:r>
            <a:r>
              <a:rPr lang="en-US" sz="1600" dirty="0" smtClean="0"/>
              <a:t>get </a:t>
            </a:r>
            <a:r>
              <a:rPr lang="en-US" sz="1600" dirty="0"/>
              <a:t>deleted from every other node in the network. If any of these users are part of any system distribution list or private distribution list owned by any other node, then this membership information will also get deleted</a:t>
            </a:r>
            <a:r>
              <a:rPr lang="en-US" sz="1600" dirty="0" smtClean="0"/>
              <a:t>.</a:t>
            </a:r>
          </a:p>
          <a:p>
            <a:pPr marL="273050" indent="-273050">
              <a:spcBef>
                <a:spcPct val="20000"/>
              </a:spcBef>
              <a:buClr>
                <a:schemeClr val="tx2"/>
              </a:buClr>
              <a:buSzPct val="95000"/>
              <a:buFont typeface="Wingdings" pitchFamily="2" charset="2"/>
              <a:buChar char="§"/>
              <a:defRPr/>
            </a:pPr>
            <a:r>
              <a:rPr lang="en-US" sz="1600" dirty="0" smtClean="0"/>
              <a:t>Removing also needs to be done on running nodes when a publisher/standalone hardware fails and to bring the node back into the network it is reinstalled and relinked.</a:t>
            </a:r>
            <a:endParaRPr lang="en-US" sz="1600" dirty="0"/>
          </a:p>
          <a:p>
            <a:pPr marL="0" indent="0">
              <a:spcBef>
                <a:spcPct val="20000"/>
              </a:spcBef>
              <a:buClr>
                <a:schemeClr val="tx2"/>
              </a:buClr>
              <a:buSzPct val="95000"/>
              <a:buNone/>
              <a:defRPr/>
            </a:pPr>
            <a:endParaRPr sz="1600" dirty="0" smtClean="0">
              <a:latin typeface="+mn-lt"/>
              <a:sym typeface="Wingdings" pitchFamily="2" charset="2"/>
            </a:endParaRPr>
          </a:p>
        </p:txBody>
      </p:sp>
      <p:sp>
        <p:nvSpPr>
          <p:cNvPr id="6" name="Title 3"/>
          <p:cNvSpPr txBox="1">
            <a:spLocks/>
          </p:cNvSpPr>
          <p:nvPr/>
        </p:nvSpPr>
        <p:spPr>
          <a:xfrm>
            <a:off x="304800" y="-76200"/>
            <a:ext cx="8112125" cy="6544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3200" dirty="0" smtClean="0"/>
              <a:t>Introduction</a:t>
            </a:r>
            <a:endParaRPr sz="3200" dirty="0"/>
          </a:p>
        </p:txBody>
      </p:sp>
      <p:pic>
        <p:nvPicPr>
          <p:cNvPr id="2" name="Picture 1"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862" y="3408903"/>
            <a:ext cx="8375138" cy="2763297"/>
          </a:xfrm>
          <a:prstGeom prst="rect">
            <a:avLst/>
          </a:prstGeom>
        </p:spPr>
      </p:pic>
      <p:sp>
        <p:nvSpPr>
          <p:cNvPr id="7" name="Rectangle 6"/>
          <p:cNvSpPr/>
          <p:nvPr/>
        </p:nvSpPr>
        <p:spPr>
          <a:xfrm flipV="1">
            <a:off x="914400" y="5715000"/>
            <a:ext cx="22860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951134608"/>
      </p:ext>
    </p:extLst>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304800" y="533400"/>
            <a:ext cx="7940675" cy="1022350"/>
          </a:xfrm>
        </p:spPr>
        <p:txBody>
          <a:bodyPr/>
          <a:lstStyle/>
          <a:p>
            <a:pPr marL="273050" indent="-273050">
              <a:spcBef>
                <a:spcPct val="20000"/>
              </a:spcBef>
              <a:buClr>
                <a:schemeClr val="tx2"/>
              </a:buClr>
              <a:buSzPct val="95000"/>
              <a:buFont typeface="Wingdings" pitchFamily="2" charset="2"/>
              <a:buChar char="§"/>
              <a:defRPr/>
            </a:pPr>
            <a:r>
              <a:rPr lang="en-US" sz="1600" dirty="0" smtClean="0">
                <a:latin typeface="+mn-lt"/>
                <a:sym typeface="Wingdings" pitchFamily="2" charset="2"/>
              </a:rPr>
              <a:t>Directly connected nodes get informed about the un-join via synchronization with the node on which un-join action was done.</a:t>
            </a:r>
            <a:endParaRPr lang="en-US" sz="1600" dirty="0">
              <a:latin typeface="+mn-lt"/>
              <a:sym typeface="Wingdings" pitchFamily="2" charset="2"/>
            </a:endParaRPr>
          </a:p>
          <a:p>
            <a:pPr marL="273050" indent="-273050">
              <a:spcBef>
                <a:spcPct val="20000"/>
              </a:spcBef>
              <a:buClr>
                <a:schemeClr val="tx2"/>
              </a:buClr>
              <a:buSzPct val="95000"/>
              <a:buFont typeface="Wingdings" pitchFamily="2" charset="2"/>
              <a:buChar char="§"/>
              <a:defRPr/>
            </a:pPr>
            <a:r>
              <a:rPr lang="en-US" sz="1600" dirty="0" smtClean="0"/>
              <a:t>Indirectly connected nodes get informed about an un-join in the network via their respective mediators.</a:t>
            </a:r>
          </a:p>
          <a:p>
            <a:pPr marL="273050" indent="-273050">
              <a:spcBef>
                <a:spcPct val="20000"/>
              </a:spcBef>
              <a:buClr>
                <a:schemeClr val="tx2"/>
              </a:buClr>
              <a:buSzPct val="95000"/>
              <a:buFont typeface="Wingdings" pitchFamily="2" charset="2"/>
              <a:buChar char="§"/>
              <a:defRPr/>
            </a:pPr>
            <a:r>
              <a:rPr lang="en-US" sz="1600" dirty="0" smtClean="0"/>
              <a:t>Objects removal of the deleted node ,from the database ,is done by a sysagent task which runs daily at 10 pm by default; in the local time zone</a:t>
            </a:r>
          </a:p>
          <a:p>
            <a:pPr marL="273050" indent="-273050">
              <a:spcBef>
                <a:spcPct val="20000"/>
              </a:spcBef>
              <a:buClr>
                <a:schemeClr val="tx2"/>
              </a:buClr>
              <a:buSzPct val="95000"/>
              <a:buFont typeface="Wingdings" pitchFamily="2" charset="2"/>
              <a:buChar char="§"/>
              <a:defRPr/>
            </a:pPr>
            <a:r>
              <a:rPr lang="en-US" sz="1600" dirty="0" smtClean="0"/>
              <a:t>Example – If on Vm145  “</a:t>
            </a:r>
            <a:r>
              <a:rPr lang="en-US" sz="1600" dirty="0"/>
              <a:t>Remove Self from </a:t>
            </a:r>
            <a:r>
              <a:rPr lang="en-US" sz="1600" dirty="0" smtClean="0"/>
              <a:t>Site” was selected then</a:t>
            </a:r>
          </a:p>
          <a:p>
            <a:pPr marL="520700" lvl="1" indent="-342900">
              <a:spcBef>
                <a:spcPct val="20000"/>
              </a:spcBef>
              <a:buSzPct val="95000"/>
              <a:buFont typeface="+mj-lt"/>
              <a:buAutoNum type="alphaLcParenR"/>
              <a:defRPr/>
            </a:pPr>
            <a:r>
              <a:rPr lang="en-US" sz="1400" dirty="0" smtClean="0"/>
              <a:t>Vm144 gets to know about un-join of  Vm145 via synchronization with Vm145</a:t>
            </a:r>
          </a:p>
          <a:p>
            <a:pPr marL="520700" lvl="1" indent="-342900">
              <a:spcBef>
                <a:spcPct val="20000"/>
              </a:spcBef>
              <a:buSzPct val="95000"/>
              <a:buFont typeface="+mj-lt"/>
              <a:buAutoNum type="alphaLcParenR"/>
              <a:defRPr/>
            </a:pPr>
            <a:r>
              <a:rPr lang="en-US" sz="1400" dirty="0" smtClean="0"/>
              <a:t>Vm146 gets to know about un-join of  Vm145 via synchronization with Vm144  (Vm144 is the mediator for the rest of the network for Vm146)</a:t>
            </a:r>
          </a:p>
          <a:p>
            <a:pPr marL="273050" indent="-273050">
              <a:spcBef>
                <a:spcPct val="20000"/>
              </a:spcBef>
              <a:buClr>
                <a:schemeClr val="tx2"/>
              </a:buClr>
              <a:buSzPct val="95000"/>
              <a:buFont typeface="Wingdings" pitchFamily="2" charset="2"/>
              <a:buChar char="§"/>
              <a:defRPr/>
            </a:pPr>
            <a:r>
              <a:rPr lang="en-US" sz="1600" dirty="0" smtClean="0"/>
              <a:t>The removal of objects associated with Vm145(Users,DL etc) from database, on Vm144 and Vm146 will be done by their respective sysagent task “Remove objects associated with deleted network location” at 10 Pm</a:t>
            </a:r>
            <a:endParaRPr lang="en-US" sz="1400" dirty="0" smtClean="0"/>
          </a:p>
        </p:txBody>
      </p:sp>
      <p:sp>
        <p:nvSpPr>
          <p:cNvPr id="8" name="Title 3"/>
          <p:cNvSpPr txBox="1">
            <a:spLocks/>
          </p:cNvSpPr>
          <p:nvPr/>
        </p:nvSpPr>
        <p:spPr>
          <a:xfrm>
            <a:off x="304800" y="-76200"/>
            <a:ext cx="8112125" cy="6544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lang="en-US" sz="3200" dirty="0" smtClean="0"/>
              <a:t>Remov</a:t>
            </a:r>
            <a:r>
              <a:rPr sz="3200" dirty="0" smtClean="0"/>
              <a:t>ing : Design summary</a:t>
            </a:r>
            <a:endParaRPr sz="3200" dirty="0"/>
          </a:p>
        </p:txBody>
      </p:sp>
      <p:pic>
        <p:nvPicPr>
          <p:cNvPr id="9" name="Picture 2" descr="C:\Users\nikkumar\Desktop\HTTPS_TOI\Http(s)_1_sync_Examp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168775"/>
            <a:ext cx="3127377" cy="172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a:xfrm flipH="1">
            <a:off x="1101213" y="4762499"/>
            <a:ext cx="762000" cy="533400"/>
          </a:xfrm>
          <a:prstGeom prst="straightConnector1">
            <a:avLst/>
          </a:prstGeom>
          <a:ln w="28575">
            <a:solidFill>
              <a:srgbClr val="FFFF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38400" y="4724399"/>
            <a:ext cx="762000" cy="571500"/>
          </a:xfrm>
          <a:prstGeom prst="straightConnector1">
            <a:avLst/>
          </a:prstGeom>
          <a:ln w="28575">
            <a:solidFill>
              <a:srgbClr val="FFFF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81000" y="4961906"/>
            <a:ext cx="914400" cy="981694"/>
          </a:xfrm>
          <a:prstGeom prst="ellipse">
            <a:avLst/>
          </a:prstGeom>
          <a:noFill/>
          <a:ln>
            <a:solidFill>
              <a:srgbClr val="FFFF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 name="Picture 2" descr="C:\Users\nikkumar\Desktop\HTTPS_TOI\Http(s)_1_sync_Examp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092575"/>
            <a:ext cx="3127377" cy="172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Arrow Connector 21"/>
          <p:cNvCxnSpPr/>
          <p:nvPr/>
        </p:nvCxnSpPr>
        <p:spPr>
          <a:xfrm>
            <a:off x="7391400" y="4648199"/>
            <a:ext cx="762000" cy="571500"/>
          </a:xfrm>
          <a:prstGeom prst="straightConnector1">
            <a:avLst/>
          </a:prstGeom>
          <a:ln w="28575">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839497" y="4762499"/>
            <a:ext cx="1570703" cy="0"/>
          </a:xfrm>
          <a:prstGeom prst="straightConnector1">
            <a:avLst/>
          </a:prstGeom>
          <a:ln w="41275" cmpd="dbl">
            <a:solidFill>
              <a:srgbClr val="00B0F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8" name="TextBox 22"/>
          <p:cNvSpPr txBox="1">
            <a:spLocks noChangeArrowheads="1"/>
          </p:cNvSpPr>
          <p:nvPr/>
        </p:nvSpPr>
        <p:spPr bwMode="auto">
          <a:xfrm>
            <a:off x="7620000" y="4648200"/>
            <a:ext cx="11826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dirty="0">
                <a:solidFill>
                  <a:schemeClr val="bg1"/>
                </a:solidFill>
              </a:rPr>
              <a:t>HTTP(S) Link</a:t>
            </a:r>
          </a:p>
        </p:txBody>
      </p:sp>
      <p:sp>
        <p:nvSpPr>
          <p:cNvPr id="29" name="TextBox 22"/>
          <p:cNvSpPr txBox="1">
            <a:spLocks noChangeArrowheads="1"/>
          </p:cNvSpPr>
          <p:nvPr/>
        </p:nvSpPr>
        <p:spPr bwMode="auto">
          <a:xfrm>
            <a:off x="2703512" y="4676001"/>
            <a:ext cx="11826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dirty="0">
                <a:solidFill>
                  <a:schemeClr val="bg1"/>
                </a:solidFill>
              </a:rPr>
              <a:t>HTTP(S) Link</a:t>
            </a:r>
          </a:p>
        </p:txBody>
      </p:sp>
      <p:sp>
        <p:nvSpPr>
          <p:cNvPr id="30" name="TextBox 22"/>
          <p:cNvSpPr txBox="1">
            <a:spLocks noChangeArrowheads="1"/>
          </p:cNvSpPr>
          <p:nvPr/>
        </p:nvSpPr>
        <p:spPr bwMode="auto">
          <a:xfrm>
            <a:off x="509869" y="4654491"/>
            <a:ext cx="11826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dirty="0">
                <a:solidFill>
                  <a:schemeClr val="bg1"/>
                </a:solidFill>
              </a:rPr>
              <a:t>HTTP(S) Link</a:t>
            </a:r>
          </a:p>
        </p:txBody>
      </p:sp>
      <p:sp>
        <p:nvSpPr>
          <p:cNvPr id="27" name="Rectangle 26"/>
          <p:cNvSpPr/>
          <p:nvPr/>
        </p:nvSpPr>
        <p:spPr>
          <a:xfrm>
            <a:off x="228600" y="3810000"/>
            <a:ext cx="3733800" cy="2438400"/>
          </a:xfrm>
          <a:prstGeom prst="rect">
            <a:avLst/>
          </a:prstGeom>
          <a:no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2" name="Rectangle 31"/>
          <p:cNvSpPr/>
          <p:nvPr/>
        </p:nvSpPr>
        <p:spPr>
          <a:xfrm>
            <a:off x="228600" y="3810000"/>
            <a:ext cx="3733800" cy="2438400"/>
          </a:xfrm>
          <a:prstGeom prst="rect">
            <a:avLst/>
          </a:prstGeom>
          <a:no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3" name="Rectangle 32"/>
          <p:cNvSpPr/>
          <p:nvPr/>
        </p:nvSpPr>
        <p:spPr>
          <a:xfrm>
            <a:off x="152400" y="3819832"/>
            <a:ext cx="3687097" cy="2438400"/>
          </a:xfrm>
          <a:prstGeom prst="rect">
            <a:avLst/>
          </a:prstGeom>
          <a:noFill/>
          <a:ln>
            <a:solidFill>
              <a:schemeClr val="bg1">
                <a:lumMod val="9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5" name="Rectangle 34"/>
          <p:cNvSpPr/>
          <p:nvPr/>
        </p:nvSpPr>
        <p:spPr>
          <a:xfrm>
            <a:off x="5395452" y="3810000"/>
            <a:ext cx="3596148" cy="2438400"/>
          </a:xfrm>
          <a:prstGeom prst="rect">
            <a:avLst/>
          </a:prstGeom>
          <a:noFill/>
          <a:ln>
            <a:solidFill>
              <a:schemeClr val="bg1">
                <a:lumMod val="9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822669107"/>
      </p:ext>
    </p:extLst>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381000" y="654050"/>
            <a:ext cx="7940675" cy="1022350"/>
          </a:xfrm>
        </p:spPr>
        <p:txBody>
          <a:bodyPr/>
          <a:lstStyle/>
          <a:p>
            <a:pPr marL="273050" indent="-273050">
              <a:spcBef>
                <a:spcPct val="20000"/>
              </a:spcBef>
              <a:buClr>
                <a:schemeClr val="tx2"/>
              </a:buClr>
              <a:buSzPct val="95000"/>
              <a:buFont typeface="Wingdings" pitchFamily="2" charset="2"/>
              <a:buChar char="§"/>
              <a:defRPr/>
            </a:pPr>
            <a:r>
              <a:rPr sz="1600" dirty="0" smtClean="0">
                <a:solidFill>
                  <a:schemeClr val="bg2">
                    <a:lumMod val="20000"/>
                    <a:lumOff val="80000"/>
                  </a:schemeClr>
                </a:solidFill>
                <a:latin typeface="+mn-lt"/>
                <a:sym typeface="Wingdings" pitchFamily="2" charset="2"/>
              </a:rPr>
              <a:t>Login to CUCA on Vm144 which is the HUB.</a:t>
            </a:r>
          </a:p>
          <a:p>
            <a:pPr marL="273050" indent="-273050">
              <a:spcBef>
                <a:spcPct val="20000"/>
              </a:spcBef>
              <a:buClr>
                <a:schemeClr val="tx2"/>
              </a:buClr>
              <a:buSzPct val="95000"/>
              <a:buFont typeface="Wingdings" pitchFamily="2" charset="2"/>
              <a:buChar char="§"/>
              <a:defRPr/>
            </a:pPr>
            <a:r>
              <a:rPr sz="1600" dirty="0" smtClean="0">
                <a:solidFill>
                  <a:schemeClr val="bg2">
                    <a:lumMod val="20000"/>
                    <a:lumOff val="80000"/>
                  </a:schemeClr>
                </a:solidFill>
                <a:latin typeface="+mn-lt"/>
                <a:sym typeface="Wingdings" pitchFamily="2" charset="2"/>
              </a:rPr>
              <a:t>Go To Networking  HTTP(S) Links</a:t>
            </a:r>
          </a:p>
          <a:p>
            <a:pPr marL="273050" indent="-273050">
              <a:spcBef>
                <a:spcPct val="20000"/>
              </a:spcBef>
              <a:buClr>
                <a:schemeClr val="tx2"/>
              </a:buClr>
              <a:buSzPct val="95000"/>
              <a:buFont typeface="Wingdings" pitchFamily="2" charset="2"/>
              <a:buChar char="§"/>
              <a:defRPr/>
            </a:pPr>
            <a:r>
              <a:rPr sz="1600" dirty="0" smtClean="0">
                <a:solidFill>
                  <a:schemeClr val="bg2">
                    <a:lumMod val="20000"/>
                    <a:lumOff val="80000"/>
                  </a:schemeClr>
                </a:solidFill>
                <a:latin typeface="+mn-lt"/>
                <a:sym typeface="Wingdings" pitchFamily="2" charset="2"/>
              </a:rPr>
              <a:t>Check a location say Vm145 and press “Remove Selected”.</a:t>
            </a:r>
          </a:p>
        </p:txBody>
      </p:sp>
      <p:pic>
        <p:nvPicPr>
          <p:cNvPr id="89091" name="Picture 1" descr="Screen Clippi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52600"/>
            <a:ext cx="8839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3"/>
          <p:cNvSpPr txBox="1">
            <a:spLocks/>
          </p:cNvSpPr>
          <p:nvPr/>
        </p:nvSpPr>
        <p:spPr>
          <a:xfrm>
            <a:off x="381000" y="0"/>
            <a:ext cx="8112125" cy="6544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lang="en-US" sz="3200" dirty="0" smtClean="0"/>
              <a:t>Remov</a:t>
            </a:r>
            <a:r>
              <a:rPr sz="3200" dirty="0" smtClean="0"/>
              <a:t>ing</a:t>
            </a:r>
            <a:endParaRPr sz="3200" dirty="0"/>
          </a:p>
        </p:txBody>
      </p:sp>
      <p:sp>
        <p:nvSpPr>
          <p:cNvPr id="8" name="Rectangle 7"/>
          <p:cNvSpPr/>
          <p:nvPr/>
        </p:nvSpPr>
        <p:spPr>
          <a:xfrm flipV="1">
            <a:off x="2819400" y="3352800"/>
            <a:ext cx="57912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1" descr="Screen Clippi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828800"/>
            <a:ext cx="8839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flipV="1">
            <a:off x="2743200" y="4572000"/>
            <a:ext cx="42672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Content Placeholder 2"/>
          <p:cNvSpPr>
            <a:spLocks noGrp="1"/>
          </p:cNvSpPr>
          <p:nvPr>
            <p:ph idx="1"/>
          </p:nvPr>
        </p:nvSpPr>
        <p:spPr>
          <a:xfrm>
            <a:off x="381000" y="762000"/>
            <a:ext cx="7940675" cy="990600"/>
          </a:xfrm>
        </p:spPr>
        <p:txBody>
          <a:bodyPr/>
          <a:lstStyle/>
          <a:p>
            <a:pPr marL="273050" indent="-273050">
              <a:spcBef>
                <a:spcPct val="20000"/>
              </a:spcBef>
              <a:buClr>
                <a:schemeClr val="tx2"/>
              </a:buClr>
              <a:buSzPct val="95000"/>
              <a:buFont typeface="Wingdings" pitchFamily="2" charset="2"/>
              <a:buChar char="§"/>
              <a:defRPr/>
            </a:pPr>
            <a:r>
              <a:rPr sz="1600" dirty="0" smtClean="0">
                <a:solidFill>
                  <a:schemeClr val="bg2">
                    <a:lumMod val="20000"/>
                    <a:lumOff val="80000"/>
                  </a:schemeClr>
                </a:solidFill>
                <a:latin typeface="+mn-lt"/>
                <a:sym typeface="Wingdings" pitchFamily="2" charset="2"/>
              </a:rPr>
              <a:t>Once you click ok , then the actual removal of objects is completed by the “Remove Objects Associated with Deleted Network Location” sysagent task.</a:t>
            </a:r>
          </a:p>
          <a:p>
            <a:pPr marL="273050" indent="-273050">
              <a:spcBef>
                <a:spcPct val="20000"/>
              </a:spcBef>
              <a:buClr>
                <a:schemeClr val="tx2"/>
              </a:buClr>
              <a:buSzPct val="95000"/>
              <a:buFont typeface="Wingdings" pitchFamily="2" charset="2"/>
              <a:buChar char="§"/>
              <a:defRPr/>
            </a:pPr>
            <a:r>
              <a:rPr sz="1600" dirty="0" smtClean="0">
                <a:solidFill>
                  <a:schemeClr val="bg2">
                    <a:lumMod val="20000"/>
                    <a:lumOff val="80000"/>
                  </a:schemeClr>
                </a:solidFill>
                <a:latin typeface="+mn-lt"/>
                <a:sym typeface="Wingdings" pitchFamily="2" charset="2"/>
              </a:rPr>
              <a:t>The task can be accessed by going to Task management .</a:t>
            </a:r>
          </a:p>
        </p:txBody>
      </p:sp>
      <p:sp>
        <p:nvSpPr>
          <p:cNvPr id="5" name="Rectangle 4"/>
          <p:cNvSpPr/>
          <p:nvPr/>
        </p:nvSpPr>
        <p:spPr>
          <a:xfrm flipV="1">
            <a:off x="457200" y="5410200"/>
            <a:ext cx="10668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Title 3"/>
          <p:cNvSpPr txBox="1">
            <a:spLocks/>
          </p:cNvSpPr>
          <p:nvPr/>
        </p:nvSpPr>
        <p:spPr>
          <a:xfrm>
            <a:off x="381000" y="0"/>
            <a:ext cx="8112125" cy="6544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lang="en-US" sz="3200" dirty="0" smtClean="0"/>
              <a:t>Remov</a:t>
            </a:r>
            <a:r>
              <a:rPr sz="3200" dirty="0" smtClean="0"/>
              <a:t>ing</a:t>
            </a:r>
            <a:endParaRPr sz="3200" dirty="0"/>
          </a:p>
        </p:txBody>
      </p:sp>
    </p:spTree>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5" descr="Screen Clippi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 y="1524000"/>
            <a:ext cx="8839200"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1"/>
          </p:nvPr>
        </p:nvSpPr>
        <p:spPr>
          <a:xfrm>
            <a:off x="441325" y="762000"/>
            <a:ext cx="7940675" cy="685800"/>
          </a:xfrm>
        </p:spPr>
        <p:txBody>
          <a:bodyPr/>
          <a:lstStyle/>
          <a:p>
            <a:pPr marL="273050" indent="-273050">
              <a:spcBef>
                <a:spcPct val="20000"/>
              </a:spcBef>
              <a:buClr>
                <a:schemeClr val="tx2"/>
              </a:buClr>
              <a:buSzPct val="95000"/>
              <a:buFont typeface="Wingdings" pitchFamily="2" charset="2"/>
              <a:buChar char="§"/>
              <a:defRPr/>
            </a:pPr>
            <a:r>
              <a:rPr sz="1600" dirty="0" smtClean="0">
                <a:solidFill>
                  <a:schemeClr val="bg2">
                    <a:lumMod val="20000"/>
                    <a:lumOff val="80000"/>
                  </a:schemeClr>
                </a:solidFill>
                <a:latin typeface="+mn-lt"/>
                <a:sym typeface="Wingdings" pitchFamily="2" charset="2"/>
              </a:rPr>
              <a:t>After clicking on “Remove Objects Associated with Deleted Network Location” task we can see all the results of the previous tasks that were run.</a:t>
            </a:r>
          </a:p>
        </p:txBody>
      </p:sp>
      <p:sp>
        <p:nvSpPr>
          <p:cNvPr id="4" name="Rectangle 3"/>
          <p:cNvSpPr/>
          <p:nvPr/>
        </p:nvSpPr>
        <p:spPr>
          <a:xfrm>
            <a:off x="4141788" y="4692650"/>
            <a:ext cx="4114800" cy="16319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Title 3"/>
          <p:cNvSpPr txBox="1">
            <a:spLocks/>
          </p:cNvSpPr>
          <p:nvPr/>
        </p:nvSpPr>
        <p:spPr>
          <a:xfrm>
            <a:off x="381000" y="0"/>
            <a:ext cx="8112125" cy="6544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lang="en-US" sz="3200" dirty="0" smtClean="0"/>
              <a:t>Remov</a:t>
            </a:r>
            <a:r>
              <a:rPr sz="3200" dirty="0" smtClean="0"/>
              <a:t>ing</a:t>
            </a:r>
            <a:endParaRPr sz="3200" dirty="0"/>
          </a:p>
        </p:txBody>
      </p:sp>
      <p:sp>
        <p:nvSpPr>
          <p:cNvPr id="6" name="Rectangle 5"/>
          <p:cNvSpPr/>
          <p:nvPr/>
        </p:nvSpPr>
        <p:spPr>
          <a:xfrm flipV="1">
            <a:off x="304800" y="5410200"/>
            <a:ext cx="10668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flipV="1">
            <a:off x="1828800" y="2514600"/>
            <a:ext cx="42672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0"/>
            <a:ext cx="8839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90525" y="762000"/>
            <a:ext cx="7940675" cy="685800"/>
          </a:xfrm>
        </p:spPr>
        <p:txBody>
          <a:bodyPr/>
          <a:lstStyle/>
          <a:p>
            <a:pPr>
              <a:buFont typeface="Wingdings" pitchFamily="2" charset="2"/>
              <a:buChar char="§"/>
              <a:defRPr/>
            </a:pPr>
            <a:r>
              <a:rPr sz="1600" dirty="0" smtClean="0">
                <a:solidFill>
                  <a:schemeClr val="bg2">
                    <a:lumMod val="20000"/>
                    <a:lumOff val="80000"/>
                  </a:schemeClr>
                </a:solidFill>
                <a:sym typeface="Wingdings" pitchFamily="2" charset="2"/>
              </a:rPr>
              <a:t>We can edit the default run time of the network remover task by clicking on edit-&gt;Task schedules.</a:t>
            </a:r>
          </a:p>
        </p:txBody>
      </p:sp>
      <p:sp>
        <p:nvSpPr>
          <p:cNvPr id="4" name="Rectangle 3"/>
          <p:cNvSpPr/>
          <p:nvPr/>
        </p:nvSpPr>
        <p:spPr>
          <a:xfrm>
            <a:off x="2743200" y="2667000"/>
            <a:ext cx="12954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Title 3"/>
          <p:cNvSpPr txBox="1">
            <a:spLocks/>
          </p:cNvSpPr>
          <p:nvPr/>
        </p:nvSpPr>
        <p:spPr>
          <a:xfrm>
            <a:off x="381000" y="0"/>
            <a:ext cx="8112125" cy="6544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lang="en-US" sz="3200" dirty="0" smtClean="0"/>
              <a:t>Remov</a:t>
            </a:r>
            <a:r>
              <a:rPr sz="3200" dirty="0" smtClean="0"/>
              <a:t>ing</a:t>
            </a:r>
            <a:endParaRPr sz="3200" dirty="0"/>
          </a:p>
        </p:txBody>
      </p:sp>
      <p:sp>
        <p:nvSpPr>
          <p:cNvPr id="6" name="Rectangle 5"/>
          <p:cNvSpPr/>
          <p:nvPr/>
        </p:nvSpPr>
        <p:spPr>
          <a:xfrm flipV="1">
            <a:off x="304800" y="5181600"/>
            <a:ext cx="10668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7940675" cy="685800"/>
          </a:xfrm>
        </p:spPr>
        <p:txBody>
          <a:bodyPr/>
          <a:lstStyle/>
          <a:p>
            <a:pPr>
              <a:buFont typeface="Wingdings" pitchFamily="2" charset="2"/>
              <a:buChar char="§"/>
              <a:defRPr/>
            </a:pPr>
            <a:r>
              <a:rPr sz="1600" dirty="0" smtClean="0">
                <a:solidFill>
                  <a:schemeClr val="bg2">
                    <a:lumMod val="20000"/>
                    <a:lumOff val="80000"/>
                  </a:schemeClr>
                </a:solidFill>
                <a:sym typeface="Wingdings" pitchFamily="2" charset="2"/>
              </a:rPr>
              <a:t>By default this task is scheduled to run in the off-peak hours because deleting objects is heavy operation and may impacts CPU.</a:t>
            </a:r>
          </a:p>
        </p:txBody>
      </p:sp>
      <p:pic>
        <p:nvPicPr>
          <p:cNvPr id="93187" name="Picture 4" descr="Screen Clippi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624013"/>
            <a:ext cx="8839200"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971800" y="4267200"/>
            <a:ext cx="41148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Title 3"/>
          <p:cNvSpPr txBox="1">
            <a:spLocks/>
          </p:cNvSpPr>
          <p:nvPr/>
        </p:nvSpPr>
        <p:spPr>
          <a:xfrm>
            <a:off x="381000" y="0"/>
            <a:ext cx="8112125" cy="6544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lang="en-US" sz="3200" dirty="0" smtClean="0"/>
              <a:t>Remov</a:t>
            </a:r>
            <a:r>
              <a:rPr sz="3200" dirty="0" smtClean="0"/>
              <a:t>ing</a:t>
            </a:r>
            <a:endParaRPr sz="3200"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533400" y="1326758"/>
            <a:ext cx="8112125" cy="2407042"/>
          </a:xfrm>
          <a:prstGeom prst="rect">
            <a:avLst/>
          </a:prstGeom>
          <a:noFill/>
        </p:spPr>
        <p:txBody>
          <a:bodyPr lIns="82296" rIns="82296" anchor="b">
            <a:normAutofit/>
          </a:bodyPr>
          <a:lstStyle>
            <a:lvl1pPr algn="l" defTabSz="914400" rtl="0" eaLnBrk="1" fontAlgn="base" latinLnBrk="0" hangingPunct="1">
              <a:lnSpc>
                <a:spcPct val="80000"/>
              </a:lnSpc>
              <a:spcBef>
                <a:spcPct val="0"/>
              </a:spcBef>
              <a:spcAft>
                <a:spcPct val="0"/>
              </a:spcAft>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algn="ctr" fontAlgn="auto">
              <a:spcAft>
                <a:spcPts val="0"/>
              </a:spcAft>
              <a:defRPr/>
            </a:pPr>
            <a:r>
              <a:rPr dirty="0" smtClean="0"/>
              <a:t>HTTP(S) </a:t>
            </a:r>
            <a:r>
              <a:rPr dirty="0"/>
              <a:t>Networking</a:t>
            </a:r>
          </a:p>
        </p:txBody>
      </p:sp>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a:xfrm>
            <a:off x="365125" y="685800"/>
            <a:ext cx="8474075" cy="5410200"/>
          </a:xfrm>
        </p:spPr>
        <p:txBody>
          <a:bodyPr/>
          <a:lstStyle/>
          <a:p>
            <a:pPr>
              <a:spcBef>
                <a:spcPct val="20000"/>
              </a:spcBef>
              <a:buClr>
                <a:schemeClr val="tx2"/>
              </a:buClr>
              <a:buSzPct val="95000"/>
              <a:buFont typeface="Wingdings" pitchFamily="2" charset="2"/>
              <a:buChar char="§"/>
              <a:defRPr/>
            </a:pPr>
            <a:r>
              <a:rPr sz="1800" dirty="0" smtClean="0">
                <a:latin typeface="+mn-lt"/>
              </a:rPr>
              <a:t>If a node is un-joined, then the directly connected nodes of the un-joined node get to know about the un-join when they synchronize with it. So if "</a:t>
            </a:r>
            <a:r>
              <a:rPr lang="en-US" sz="1800" dirty="0" smtClean="0">
                <a:sym typeface="Wingdings" pitchFamily="2" charset="2"/>
              </a:rPr>
              <a:t>Remove </a:t>
            </a:r>
            <a:r>
              <a:rPr lang="en-US" sz="1800" dirty="0">
                <a:sym typeface="Wingdings" pitchFamily="2" charset="2"/>
              </a:rPr>
              <a:t>Objects Associated with Deleted Network </a:t>
            </a:r>
            <a:r>
              <a:rPr lang="en-US" sz="1800" dirty="0" smtClean="0">
                <a:sym typeface="Wingdings" pitchFamily="2" charset="2"/>
              </a:rPr>
              <a:t>Location</a:t>
            </a:r>
            <a:r>
              <a:rPr sz="1800" dirty="0" smtClean="0">
                <a:latin typeface="+mn-lt"/>
              </a:rPr>
              <a:t>" is run before the un-join information is replicated to other nodes via synchronization, then the other nodes will never get to know about the </a:t>
            </a:r>
            <a:r>
              <a:rPr lang="en-US" sz="1800" dirty="0" smtClean="0">
                <a:latin typeface="+mn-lt"/>
              </a:rPr>
              <a:t>remove</a:t>
            </a:r>
            <a:r>
              <a:rPr sz="1800" dirty="0" smtClean="0">
                <a:latin typeface="+mn-lt"/>
              </a:rPr>
              <a:t>. Thus we must ensure that every node replicates un-join information to its directly attached nodes before network remover runs on them. </a:t>
            </a:r>
            <a:r>
              <a:rPr lang="en-US" sz="1800" dirty="0" smtClean="0">
                <a:latin typeface="+mn-lt"/>
              </a:rPr>
              <a:t>Therefore you should not un-join near the 10pm scheduled time of </a:t>
            </a:r>
            <a:r>
              <a:rPr lang="en-US" sz="1800" dirty="0"/>
              <a:t>“</a:t>
            </a:r>
            <a:r>
              <a:rPr lang="en-US" sz="1800" dirty="0">
                <a:sym typeface="Wingdings" pitchFamily="2" charset="2"/>
              </a:rPr>
              <a:t>Remove Objects Associated with Deleted Network Location” </a:t>
            </a:r>
            <a:r>
              <a:rPr lang="en-US" sz="1800" dirty="0" smtClean="0">
                <a:sym typeface="Wingdings" pitchFamily="2" charset="2"/>
              </a:rPr>
              <a:t>sysagent task.</a:t>
            </a:r>
          </a:p>
          <a:p>
            <a:pPr>
              <a:spcBef>
                <a:spcPct val="20000"/>
              </a:spcBef>
              <a:buClr>
                <a:schemeClr val="tx2"/>
              </a:buClr>
              <a:buSzPct val="95000"/>
              <a:buFont typeface="Wingdings" pitchFamily="2" charset="2"/>
              <a:buChar char="§"/>
              <a:defRPr/>
            </a:pPr>
            <a:r>
              <a:rPr lang="en-US" sz="1800" dirty="0" smtClean="0">
                <a:latin typeface="+mn-lt"/>
                <a:sym typeface="Wingdings" pitchFamily="2" charset="2"/>
              </a:rPr>
              <a:t>If the un-join information is not replicated to the directly connected nodes before </a:t>
            </a:r>
            <a:r>
              <a:rPr lang="en-US" sz="1800" dirty="0"/>
              <a:t>“</a:t>
            </a:r>
            <a:r>
              <a:rPr lang="en-US" sz="1800" dirty="0">
                <a:sym typeface="Wingdings" pitchFamily="2" charset="2"/>
              </a:rPr>
              <a:t>Remove Objects Associated with Deleted Network </a:t>
            </a:r>
            <a:r>
              <a:rPr lang="en-US" sz="1800" dirty="0" smtClean="0">
                <a:sym typeface="Wingdings" pitchFamily="2" charset="2"/>
              </a:rPr>
              <a:t>Location” runs then as a workaround we can un-join this deleted node manually from the directly connected nodes.</a:t>
            </a:r>
            <a:endParaRPr sz="1800" dirty="0">
              <a:latin typeface="+mn-lt"/>
            </a:endParaRPr>
          </a:p>
        </p:txBody>
      </p:sp>
      <p:sp>
        <p:nvSpPr>
          <p:cNvPr id="8" name="Rectangle 3"/>
          <p:cNvSpPr>
            <a:spLocks noGrp="1" noChangeArrowheads="1"/>
          </p:cNvSpPr>
          <p:nvPr>
            <p:ph type="title"/>
          </p:nvPr>
        </p:nvSpPr>
        <p:spPr>
          <a:xfrm>
            <a:off x="388938" y="76200"/>
            <a:ext cx="8145462" cy="533400"/>
          </a:xfrm>
          <a:extLst/>
        </p:spPr>
        <p:txBody>
          <a:bodyPr/>
          <a:lstStyle/>
          <a:p>
            <a:pPr>
              <a:defRPr/>
            </a:pPr>
            <a:r>
              <a:rPr lang="en-US" sz="2400" dirty="0" smtClean="0"/>
              <a:t>Requirements for configuration</a:t>
            </a:r>
            <a:endParaRPr sz="2400" dirty="0" smtClean="0"/>
          </a:p>
        </p:txBody>
      </p:sp>
    </p:spTree>
    <p:extLst>
      <p:ext uri="{BB962C8B-B14F-4D97-AF65-F5344CB8AC3E}">
        <p14:creationId xmlns:p14="http://schemas.microsoft.com/office/powerpoint/2010/main" val="2819450023"/>
      </p:ext>
    </p:extLst>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143000"/>
            <a:ext cx="8112125" cy="2407042"/>
          </a:xfrm>
        </p:spPr>
        <p:txBody>
          <a:bodyPr>
            <a:normAutofit/>
          </a:bodyPr>
          <a:lstStyle/>
          <a:p>
            <a:pPr algn="ctr" fontAlgn="auto">
              <a:spcAft>
                <a:spcPts val="0"/>
              </a:spcAft>
              <a:defRPr/>
            </a:pPr>
            <a:r>
              <a:rPr dirty="0" smtClean="0"/>
              <a:t>Serviceability in </a:t>
            </a:r>
            <a:br>
              <a:rPr dirty="0" smtClean="0"/>
            </a:br>
            <a:r>
              <a:rPr dirty="0" smtClean="0"/>
              <a:t>HTTP(S) Networking</a:t>
            </a:r>
            <a:endParaRPr dirty="0"/>
          </a:p>
        </p:txBody>
      </p:sp>
    </p:spTree>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5234"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5" name="Title 3"/>
          <p:cNvSpPr txBox="1">
            <a:spLocks/>
          </p:cNvSpPr>
          <p:nvPr/>
        </p:nvSpPr>
        <p:spPr>
          <a:xfrm>
            <a:off x="193675" y="32982"/>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Voice Network Map</a:t>
            </a:r>
            <a:endParaRPr sz="2800" dirty="0"/>
          </a:p>
        </p:txBody>
      </p:sp>
      <p:sp>
        <p:nvSpPr>
          <p:cNvPr id="6" name="Rectangle 5"/>
          <p:cNvSpPr/>
          <p:nvPr/>
        </p:nvSpPr>
        <p:spPr>
          <a:xfrm>
            <a:off x="185738" y="1028700"/>
            <a:ext cx="8501062" cy="3238500"/>
          </a:xfrm>
          <a:prstGeom prst="rect">
            <a:avLst/>
          </a:prstGeom>
        </p:spPr>
        <p:txBody>
          <a:bodyPr>
            <a:spAutoFit/>
          </a:bodyPr>
          <a:lstStyle/>
          <a:p>
            <a:pPr marL="273050" indent="-273050" eaLnBrk="0" hangingPunct="0">
              <a:lnSpc>
                <a:spcPct val="95000"/>
              </a:lnSpc>
              <a:spcBef>
                <a:spcPct val="20000"/>
              </a:spcBef>
              <a:buClr>
                <a:schemeClr val="tx2"/>
              </a:buClr>
              <a:buSzPct val="95000"/>
              <a:buFont typeface="Wingdings" pitchFamily="2" charset="2"/>
              <a:buChar char="§"/>
              <a:defRPr/>
            </a:pPr>
            <a:r>
              <a:rPr lang="en-US" sz="1600" dirty="0">
                <a:solidFill>
                  <a:schemeClr val="bg2">
                    <a:lumMod val="20000"/>
                    <a:lumOff val="80000"/>
                  </a:schemeClr>
                </a:solidFill>
                <a:latin typeface="+mn-lt"/>
                <a:cs typeface="+mn-cs"/>
                <a:sym typeface="Wingdings" pitchFamily="2" charset="2"/>
              </a:rPr>
              <a:t>The Voice Network Map tool provides a consolidated visual representation of the health of the locations in a Cisco Unity </a:t>
            </a:r>
            <a:r>
              <a:rPr lang="en-US" sz="1600" dirty="0" smtClean="0">
                <a:solidFill>
                  <a:schemeClr val="bg2">
                    <a:lumMod val="20000"/>
                    <a:lumOff val="80000"/>
                  </a:schemeClr>
                </a:solidFill>
                <a:latin typeface="+mn-lt"/>
                <a:cs typeface="+mn-cs"/>
                <a:sym typeface="Wingdings" pitchFamily="2" charset="2"/>
              </a:rPr>
              <a:t>Connection </a:t>
            </a:r>
            <a:r>
              <a:rPr lang="en-US" sz="1600" dirty="0">
                <a:solidFill>
                  <a:schemeClr val="bg2">
                    <a:lumMod val="20000"/>
                    <a:lumOff val="80000"/>
                  </a:schemeClr>
                </a:solidFill>
                <a:latin typeface="+mn-lt"/>
                <a:cs typeface="+mn-cs"/>
                <a:sym typeface="Wingdings" pitchFamily="2" charset="2"/>
              </a:rPr>
              <a:t>site.</a:t>
            </a:r>
          </a:p>
          <a:p>
            <a:pPr marL="273050" indent="-273050" eaLnBrk="0" hangingPunct="0">
              <a:lnSpc>
                <a:spcPct val="95000"/>
              </a:lnSpc>
              <a:spcBef>
                <a:spcPct val="20000"/>
              </a:spcBef>
              <a:buClr>
                <a:schemeClr val="tx2"/>
              </a:buClr>
              <a:buSzPct val="95000"/>
              <a:defRPr/>
            </a:pPr>
            <a:endParaRPr lang="en-US" sz="1600" dirty="0">
              <a:solidFill>
                <a:schemeClr val="bg2">
                  <a:lumMod val="20000"/>
                  <a:lumOff val="80000"/>
                </a:schemeClr>
              </a:solidFill>
              <a:latin typeface="+mn-lt"/>
              <a:cs typeface="+mn-cs"/>
              <a:sym typeface="Wingdings" pitchFamily="2" charset="2"/>
            </a:endParaRPr>
          </a:p>
          <a:p>
            <a:pPr marL="273050" indent="-273050" eaLnBrk="0" hangingPunct="0">
              <a:lnSpc>
                <a:spcPct val="95000"/>
              </a:lnSpc>
              <a:spcBef>
                <a:spcPct val="20000"/>
              </a:spcBef>
              <a:buClr>
                <a:schemeClr val="tx2"/>
              </a:buClr>
              <a:buSzPct val="95000"/>
              <a:buFont typeface="Wingdings" pitchFamily="2" charset="2"/>
              <a:buChar char="§"/>
              <a:defRPr/>
            </a:pPr>
            <a:r>
              <a:rPr lang="en-US" sz="1600" dirty="0">
                <a:solidFill>
                  <a:schemeClr val="bg2">
                    <a:lumMod val="20000"/>
                    <a:lumOff val="80000"/>
                  </a:schemeClr>
                </a:solidFill>
                <a:latin typeface="+mn-lt"/>
                <a:cs typeface="+mn-cs"/>
                <a:sym typeface="Wingdings" pitchFamily="2" charset="2"/>
              </a:rPr>
              <a:t>With the tool, you can quickly locate replication problems in a site, and get information about the status of replication between any two locations in the site.</a:t>
            </a:r>
          </a:p>
          <a:p>
            <a:pPr marL="273050" indent="-273050" eaLnBrk="0" hangingPunct="0">
              <a:lnSpc>
                <a:spcPct val="95000"/>
              </a:lnSpc>
              <a:spcBef>
                <a:spcPct val="20000"/>
              </a:spcBef>
              <a:buClr>
                <a:schemeClr val="tx2"/>
              </a:buClr>
              <a:buSzPct val="95000"/>
              <a:defRPr/>
            </a:pPr>
            <a:endParaRPr lang="en-US" sz="1600" dirty="0">
              <a:solidFill>
                <a:schemeClr val="bg2">
                  <a:lumMod val="20000"/>
                  <a:lumOff val="80000"/>
                </a:schemeClr>
              </a:solidFill>
              <a:latin typeface="+mn-lt"/>
              <a:cs typeface="+mn-cs"/>
              <a:sym typeface="Wingdings" pitchFamily="2" charset="2"/>
            </a:endParaRPr>
          </a:p>
          <a:p>
            <a:pPr marL="273050" indent="-273050" eaLnBrk="0" hangingPunct="0">
              <a:lnSpc>
                <a:spcPct val="95000"/>
              </a:lnSpc>
              <a:spcBef>
                <a:spcPct val="20000"/>
              </a:spcBef>
              <a:buClr>
                <a:schemeClr val="tx2"/>
              </a:buClr>
              <a:buSzPct val="95000"/>
              <a:buFont typeface="Wingdings" pitchFamily="2" charset="2"/>
              <a:buChar char="§"/>
              <a:defRPr/>
            </a:pPr>
            <a:r>
              <a:rPr lang="en-US" sz="1600" dirty="0">
                <a:solidFill>
                  <a:schemeClr val="bg2">
                    <a:lumMod val="20000"/>
                    <a:lumOff val="80000"/>
                  </a:schemeClr>
                </a:solidFill>
                <a:latin typeface="+mn-lt"/>
                <a:cs typeface="+mn-cs"/>
                <a:sym typeface="Wingdings" pitchFamily="2" charset="2"/>
              </a:rPr>
              <a:t>The tool includes a site display, a data display, and a key that explains the meaning of the icons that you may see in the site display.</a:t>
            </a:r>
          </a:p>
          <a:p>
            <a:pPr marL="273050" indent="-273050" eaLnBrk="0" hangingPunct="0">
              <a:lnSpc>
                <a:spcPct val="95000"/>
              </a:lnSpc>
              <a:spcBef>
                <a:spcPct val="20000"/>
              </a:spcBef>
              <a:buClr>
                <a:schemeClr val="tx2"/>
              </a:buClr>
              <a:buSzPct val="95000"/>
              <a:buFont typeface="Wingdings" pitchFamily="2" charset="2"/>
              <a:buChar char="§"/>
              <a:defRPr/>
            </a:pPr>
            <a:endParaRPr lang="en-US" sz="1600" dirty="0">
              <a:solidFill>
                <a:schemeClr val="bg2">
                  <a:lumMod val="20000"/>
                  <a:lumOff val="80000"/>
                </a:schemeClr>
              </a:solidFill>
              <a:latin typeface="+mn-lt"/>
              <a:cs typeface="+mn-cs"/>
              <a:sym typeface="Wingdings" pitchFamily="2" charset="2"/>
            </a:endParaRPr>
          </a:p>
          <a:p>
            <a:pPr marL="273050" indent="-273050" eaLnBrk="0" hangingPunct="0">
              <a:lnSpc>
                <a:spcPct val="95000"/>
              </a:lnSpc>
              <a:spcBef>
                <a:spcPct val="20000"/>
              </a:spcBef>
              <a:buClr>
                <a:schemeClr val="tx2"/>
              </a:buClr>
              <a:buSzPct val="95000"/>
              <a:buFont typeface="Wingdings" pitchFamily="2" charset="2"/>
              <a:buChar char="§"/>
              <a:defRPr/>
            </a:pPr>
            <a:r>
              <a:rPr lang="en-US" sz="1600" dirty="0">
                <a:solidFill>
                  <a:schemeClr val="bg2">
                    <a:lumMod val="20000"/>
                    <a:lumOff val="80000"/>
                  </a:schemeClr>
                </a:solidFill>
                <a:latin typeface="+mn-lt"/>
                <a:cs typeface="+mn-cs"/>
                <a:sym typeface="Wingdings" pitchFamily="2" charset="2"/>
              </a:rPr>
              <a:t>To check the status of the network , we can go to “Cisco Unity </a:t>
            </a:r>
            <a:r>
              <a:rPr lang="en-US" sz="1600" dirty="0" smtClean="0">
                <a:solidFill>
                  <a:schemeClr val="bg2">
                    <a:lumMod val="20000"/>
                    <a:lumOff val="80000"/>
                  </a:schemeClr>
                </a:solidFill>
                <a:latin typeface="+mn-lt"/>
                <a:cs typeface="+mn-cs"/>
                <a:sym typeface="Wingdings" pitchFamily="2" charset="2"/>
              </a:rPr>
              <a:t>Connection </a:t>
            </a:r>
            <a:r>
              <a:rPr lang="en-US" sz="1600" dirty="0">
                <a:solidFill>
                  <a:schemeClr val="bg2">
                    <a:lumMod val="20000"/>
                    <a:lumOff val="80000"/>
                  </a:schemeClr>
                </a:solidFill>
                <a:latin typeface="+mn-lt"/>
                <a:cs typeface="+mn-cs"/>
                <a:sym typeface="Wingdings" pitchFamily="2" charset="2"/>
              </a:rPr>
              <a:t>serviceability” -&gt; Tools -&gt; Voice Network Map </a:t>
            </a:r>
          </a:p>
          <a:p>
            <a:pPr>
              <a:defRPr/>
            </a:pPr>
            <a:endParaRPr lang="en-US" dirty="0">
              <a:solidFill>
                <a:schemeClr val="bg2">
                  <a:lumMod val="20000"/>
                  <a:lumOff val="80000"/>
                </a:schemeClr>
              </a:solidFill>
              <a:latin typeface="+mn-lt"/>
            </a:endParaRPr>
          </a:p>
        </p:txBody>
      </p:sp>
    </p:spTree>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258"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pic>
        <p:nvPicPr>
          <p:cNvPr id="96259" name="Picture 2" descr="Screen Clippi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905000"/>
            <a:ext cx="8763000"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638800" y="2057400"/>
            <a:ext cx="35052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6261" name="Rectangle 7"/>
          <p:cNvSpPr>
            <a:spLocks noChangeArrowheads="1"/>
          </p:cNvSpPr>
          <p:nvPr/>
        </p:nvSpPr>
        <p:spPr bwMode="auto">
          <a:xfrm>
            <a:off x="185738" y="752475"/>
            <a:ext cx="8915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solidFill>
                  <a:schemeClr val="bg1"/>
                </a:solidFill>
              </a:rPr>
              <a:t>On Vm144 serviceability page we can see that syncing with Vm145 is in erroneous state and with Vm146 also it is recovering. </a:t>
            </a:r>
            <a:r>
              <a:rPr lang="en-US" dirty="0" smtClean="0">
                <a:solidFill>
                  <a:schemeClr val="bg1"/>
                </a:solidFill>
              </a:rPr>
              <a:t>If </a:t>
            </a:r>
            <a:r>
              <a:rPr lang="en-US" dirty="0">
                <a:solidFill>
                  <a:schemeClr val="bg1"/>
                </a:solidFill>
              </a:rPr>
              <a:t>all the nodes are green then synchronization is successful without errors. </a:t>
            </a:r>
          </a:p>
        </p:txBody>
      </p:sp>
      <p:sp>
        <p:nvSpPr>
          <p:cNvPr id="6" name="Title 3"/>
          <p:cNvSpPr txBox="1">
            <a:spLocks/>
          </p:cNvSpPr>
          <p:nvPr/>
        </p:nvSpPr>
        <p:spPr>
          <a:xfrm>
            <a:off x="152400" y="-76200"/>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Voice Network Map</a:t>
            </a:r>
            <a:endParaRPr sz="2800" dirty="0"/>
          </a:p>
        </p:txBody>
      </p:sp>
    </p:spTree>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282"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97283" name="Rectangle 7"/>
          <p:cNvSpPr>
            <a:spLocks noChangeArrowheads="1"/>
          </p:cNvSpPr>
          <p:nvPr/>
        </p:nvSpPr>
        <p:spPr bwMode="auto">
          <a:xfrm>
            <a:off x="185738" y="752475"/>
            <a:ext cx="891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solidFill>
                  <a:schemeClr val="bg1"/>
                </a:solidFill>
              </a:rPr>
              <a:t>Ideally the Network map must show green for all locations.</a:t>
            </a:r>
          </a:p>
          <a:p>
            <a:r>
              <a:rPr lang="en-US" dirty="0">
                <a:solidFill>
                  <a:schemeClr val="bg1"/>
                </a:solidFill>
              </a:rPr>
              <a:t>NOTE </a:t>
            </a:r>
            <a:r>
              <a:rPr lang="en-US" dirty="0" smtClean="0">
                <a:solidFill>
                  <a:schemeClr val="bg1"/>
                </a:solidFill>
              </a:rPr>
              <a:t>– Connection </a:t>
            </a:r>
            <a:r>
              <a:rPr lang="en-US" dirty="0">
                <a:solidFill>
                  <a:schemeClr val="bg1"/>
                </a:solidFill>
              </a:rPr>
              <a:t>Location Passwords are essential to ensure proper function of the Network Map. Update </a:t>
            </a:r>
            <a:r>
              <a:rPr lang="en-US" dirty="0" smtClean="0">
                <a:solidFill>
                  <a:schemeClr val="bg1"/>
                </a:solidFill>
              </a:rPr>
              <a:t>Connection </a:t>
            </a:r>
            <a:r>
              <a:rPr lang="en-US" dirty="0">
                <a:solidFill>
                  <a:schemeClr val="bg1"/>
                </a:solidFill>
              </a:rPr>
              <a:t>Location passwords for all locations on every node in the network to ensure full connectivity.</a:t>
            </a:r>
          </a:p>
        </p:txBody>
      </p:sp>
      <p:sp>
        <p:nvSpPr>
          <p:cNvPr id="6" name="Title 3"/>
          <p:cNvSpPr txBox="1">
            <a:spLocks/>
          </p:cNvSpPr>
          <p:nvPr/>
        </p:nvSpPr>
        <p:spPr>
          <a:xfrm>
            <a:off x="152400" y="-76200"/>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Voice Network Map</a:t>
            </a:r>
            <a:endParaRPr sz="2800" dirty="0"/>
          </a:p>
        </p:txBody>
      </p:sp>
      <p:pic>
        <p:nvPicPr>
          <p:cNvPr id="97285" name="Picture 1" descr="Screen Clippi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788" y="2057400"/>
            <a:ext cx="8542337"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76225" y="4914900"/>
            <a:ext cx="1309688" cy="1127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1809750" y="3276600"/>
            <a:ext cx="3143250" cy="914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570780497"/>
      </p:ext>
    </p:extLst>
  </p:cSld>
  <p:clrMapOvr>
    <a:masterClrMapping/>
  </p:clrMapOvr>
  <p:transition>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258"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96261" name="Rectangle 7"/>
          <p:cNvSpPr>
            <a:spLocks noChangeArrowheads="1"/>
          </p:cNvSpPr>
          <p:nvPr/>
        </p:nvSpPr>
        <p:spPr bwMode="auto">
          <a:xfrm>
            <a:off x="185738" y="685800"/>
            <a:ext cx="87296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smtClean="0">
                <a:solidFill>
                  <a:schemeClr val="bg1"/>
                </a:solidFill>
              </a:rPr>
              <a:t>In a 7 node topology we can see that when we click on a location, its directly connected locations are outlined in blue color. In the figure below when Vm7 was clicked, Vm398,Vm427 and Vm128 were outlined with blue.</a:t>
            </a:r>
            <a:endParaRPr lang="en-US" dirty="0">
              <a:solidFill>
                <a:schemeClr val="bg1"/>
              </a:solidFill>
            </a:endParaRPr>
          </a:p>
        </p:txBody>
      </p:sp>
      <p:sp>
        <p:nvSpPr>
          <p:cNvPr id="6" name="Title 3"/>
          <p:cNvSpPr txBox="1">
            <a:spLocks/>
          </p:cNvSpPr>
          <p:nvPr/>
        </p:nvSpPr>
        <p:spPr>
          <a:xfrm>
            <a:off x="152400" y="-76200"/>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Voice Network Map</a:t>
            </a:r>
            <a:endParaRPr sz="2800" dirty="0"/>
          </a:p>
        </p:txBody>
      </p:sp>
      <p:pic>
        <p:nvPicPr>
          <p:cNvPr id="2304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828800"/>
            <a:ext cx="8382000" cy="441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514600" y="3200400"/>
            <a:ext cx="979262" cy="20682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3505200" y="4343400"/>
            <a:ext cx="795562" cy="9252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 name="Straight Arrow Connector 2"/>
          <p:cNvCxnSpPr/>
          <p:nvPr/>
        </p:nvCxnSpPr>
        <p:spPr>
          <a:xfrm>
            <a:off x="1447800" y="5715000"/>
            <a:ext cx="1219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7"/>
          <p:cNvSpPr>
            <a:spLocks noChangeArrowheads="1"/>
          </p:cNvSpPr>
          <p:nvPr/>
        </p:nvSpPr>
        <p:spPr bwMode="auto">
          <a:xfrm>
            <a:off x="457201" y="5494010"/>
            <a:ext cx="1142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dirty="0" smtClean="0">
                <a:solidFill>
                  <a:srgbClr val="FF522F"/>
                </a:solidFill>
              </a:rPr>
              <a:t>VPIM bridgehead</a:t>
            </a:r>
            <a:endParaRPr lang="en-US" sz="1400" dirty="0">
              <a:solidFill>
                <a:srgbClr val="FF522F"/>
              </a:solidFill>
            </a:endParaRPr>
          </a:p>
        </p:txBody>
      </p:sp>
    </p:spTree>
    <p:extLst>
      <p:ext uri="{BB962C8B-B14F-4D97-AF65-F5344CB8AC3E}">
        <p14:creationId xmlns:p14="http://schemas.microsoft.com/office/powerpoint/2010/main" val="1817017456"/>
      </p:ext>
    </p:extLst>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258"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96261" name="Rectangle 7"/>
          <p:cNvSpPr>
            <a:spLocks noChangeArrowheads="1"/>
          </p:cNvSpPr>
          <p:nvPr/>
        </p:nvSpPr>
        <p:spPr bwMode="auto">
          <a:xfrm>
            <a:off x="185738" y="685800"/>
            <a:ext cx="8915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smtClean="0">
                <a:solidFill>
                  <a:schemeClr val="bg1"/>
                </a:solidFill>
              </a:rPr>
              <a:t>Also when we click Vm7 and if we hover over location Vm398(Or any other location), we can see the information details of there synchronizations with each other. Here we can see that </a:t>
            </a:r>
            <a:r>
              <a:rPr lang="en-US" u="sng" dirty="0" smtClean="0">
                <a:solidFill>
                  <a:schemeClr val="bg1"/>
                </a:solidFill>
              </a:rPr>
              <a:t>LastUsn received from Vm398 on Vm7 Is 6423</a:t>
            </a:r>
            <a:endParaRPr lang="en-US" u="sng" dirty="0">
              <a:solidFill>
                <a:schemeClr val="bg1"/>
              </a:solidFill>
            </a:endParaRPr>
          </a:p>
        </p:txBody>
      </p:sp>
      <p:sp>
        <p:nvSpPr>
          <p:cNvPr id="6" name="Title 3"/>
          <p:cNvSpPr txBox="1">
            <a:spLocks/>
          </p:cNvSpPr>
          <p:nvPr/>
        </p:nvSpPr>
        <p:spPr>
          <a:xfrm>
            <a:off x="152400" y="-76200"/>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Voice Network Map</a:t>
            </a:r>
            <a:endParaRPr sz="2800" dirty="0"/>
          </a:p>
        </p:txBody>
      </p:sp>
      <p:sp>
        <p:nvSpPr>
          <p:cNvPr id="9" name="Rectangle 8"/>
          <p:cNvSpPr/>
          <p:nvPr/>
        </p:nvSpPr>
        <p:spPr>
          <a:xfrm>
            <a:off x="304800" y="3276600"/>
            <a:ext cx="2324100" cy="1981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314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34530"/>
            <a:ext cx="8534400" cy="4537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189877"/>
      </p:ext>
    </p:extLst>
  </p:cSld>
  <p:clrMapOvr>
    <a:masterClrMapping/>
  </p:clrMapOvr>
  <p:transition>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8306"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5" name="Title 3"/>
          <p:cNvSpPr txBox="1">
            <a:spLocks/>
          </p:cNvSpPr>
          <p:nvPr/>
        </p:nvSpPr>
        <p:spPr>
          <a:xfrm>
            <a:off x="346075" y="32982"/>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Network Analyzer</a:t>
            </a:r>
            <a:endParaRPr sz="2800" dirty="0"/>
          </a:p>
        </p:txBody>
      </p:sp>
      <p:sp>
        <p:nvSpPr>
          <p:cNvPr id="6" name="Rectangle 5"/>
          <p:cNvSpPr/>
          <p:nvPr/>
        </p:nvSpPr>
        <p:spPr>
          <a:xfrm>
            <a:off x="338138" y="914400"/>
            <a:ext cx="4233862" cy="5915466"/>
          </a:xfrm>
          <a:prstGeom prst="rect">
            <a:avLst/>
          </a:prstGeom>
        </p:spPr>
        <p:txBody>
          <a:bodyPr>
            <a:spAutoFit/>
          </a:bodyPr>
          <a:lstStyle/>
          <a:p>
            <a:pPr marL="273050" indent="-273050" eaLnBrk="0" hangingPunct="0">
              <a:lnSpc>
                <a:spcPct val="95000"/>
              </a:lnSpc>
              <a:spcBef>
                <a:spcPct val="20000"/>
              </a:spcBef>
              <a:buClr>
                <a:schemeClr val="tx2"/>
              </a:buClr>
              <a:buSzPct val="95000"/>
              <a:buFont typeface="Wingdings" pitchFamily="2" charset="2"/>
              <a:buChar char="§"/>
              <a:defRPr/>
            </a:pPr>
            <a:r>
              <a:rPr lang="en-US" sz="1600" dirty="0">
                <a:solidFill>
                  <a:schemeClr val="bg1"/>
                </a:solidFill>
                <a:latin typeface="+mn-lt"/>
                <a:cs typeface="+mn-cs"/>
                <a:sym typeface="Wingdings" pitchFamily="2" charset="2"/>
              </a:rPr>
              <a:t>The Network Analyzer is a tool that allows admins to analyze the state of the network and keep a sanity check on every </a:t>
            </a:r>
            <a:r>
              <a:rPr lang="en-US" sz="1600" dirty="0" smtClean="0">
                <a:solidFill>
                  <a:schemeClr val="bg1"/>
                </a:solidFill>
                <a:latin typeface="+mn-lt"/>
                <a:cs typeface="+mn-cs"/>
                <a:sym typeface="Wingdings" pitchFamily="2" charset="2"/>
              </a:rPr>
              <a:t>node via a visual representation of the network topology.</a:t>
            </a:r>
            <a:endParaRPr lang="en-US" sz="1600" dirty="0">
              <a:solidFill>
                <a:schemeClr val="bg1"/>
              </a:solidFill>
              <a:latin typeface="+mn-lt"/>
              <a:cs typeface="+mn-cs"/>
              <a:sym typeface="Wingdings" pitchFamily="2" charset="2"/>
            </a:endParaRPr>
          </a:p>
          <a:p>
            <a:pPr marL="273050" indent="-273050" eaLnBrk="0" hangingPunct="0">
              <a:lnSpc>
                <a:spcPct val="95000"/>
              </a:lnSpc>
              <a:spcBef>
                <a:spcPct val="20000"/>
              </a:spcBef>
              <a:buClr>
                <a:schemeClr val="tx2"/>
              </a:buClr>
              <a:buSzPct val="95000"/>
              <a:buFont typeface="Wingdings" pitchFamily="2" charset="2"/>
              <a:buChar char="§"/>
              <a:defRPr/>
            </a:pPr>
            <a:r>
              <a:rPr lang="en-US" sz="1600" dirty="0">
                <a:solidFill>
                  <a:schemeClr val="bg1"/>
                </a:solidFill>
                <a:latin typeface="+mn-lt"/>
                <a:cs typeface="+mn-cs"/>
                <a:sym typeface="Wingdings" pitchFamily="2" charset="2"/>
              </a:rPr>
              <a:t>It also enables administrators to synchronize the data in HTTP(S) networking via the tool itself.</a:t>
            </a:r>
          </a:p>
          <a:p>
            <a:pPr marL="273050" indent="-273050" eaLnBrk="0" hangingPunct="0">
              <a:lnSpc>
                <a:spcPct val="95000"/>
              </a:lnSpc>
              <a:spcBef>
                <a:spcPct val="20000"/>
              </a:spcBef>
              <a:buClr>
                <a:schemeClr val="tx2"/>
              </a:buClr>
              <a:buSzPct val="95000"/>
              <a:buFont typeface="Wingdings" pitchFamily="2" charset="2"/>
              <a:buChar char="§"/>
              <a:defRPr/>
            </a:pPr>
            <a:r>
              <a:rPr lang="en-US" sz="1600" dirty="0">
                <a:solidFill>
                  <a:schemeClr val="bg1"/>
                </a:solidFill>
                <a:latin typeface="+mn-lt"/>
                <a:cs typeface="+mn-cs"/>
                <a:sym typeface="Wingdings" pitchFamily="2" charset="2"/>
              </a:rPr>
              <a:t>To setup and start Network Analyzer, following steps need to be followed (Refer help guide of the Tool for details) – </a:t>
            </a:r>
          </a:p>
          <a:p>
            <a:pPr eaLnBrk="0" hangingPunct="0">
              <a:lnSpc>
                <a:spcPct val="95000"/>
              </a:lnSpc>
              <a:spcBef>
                <a:spcPct val="20000"/>
              </a:spcBef>
              <a:buClr>
                <a:schemeClr val="tx2"/>
              </a:buClr>
              <a:buSzPct val="95000"/>
              <a:defRPr/>
            </a:pPr>
            <a:endParaRPr lang="en-US" sz="1600" dirty="0">
              <a:solidFill>
                <a:schemeClr val="bg1"/>
              </a:solidFill>
              <a:latin typeface="+mn-lt"/>
              <a:cs typeface="+mn-cs"/>
              <a:sym typeface="Wingdings" pitchFamily="2" charset="2"/>
            </a:endParaRPr>
          </a:p>
          <a:p>
            <a:pPr marL="730250" lvl="1" indent="-273050" eaLnBrk="0" hangingPunct="0">
              <a:lnSpc>
                <a:spcPct val="95000"/>
              </a:lnSpc>
              <a:spcBef>
                <a:spcPct val="20000"/>
              </a:spcBef>
              <a:buClr>
                <a:schemeClr val="tx2"/>
              </a:buClr>
              <a:buSzPct val="95000"/>
              <a:buFont typeface="Wingdings" pitchFamily="2" charset="2"/>
              <a:buChar char="§"/>
              <a:defRPr/>
            </a:pPr>
            <a:r>
              <a:rPr lang="en-US" sz="1600" dirty="0">
                <a:solidFill>
                  <a:schemeClr val="bg1"/>
                </a:solidFill>
              </a:rPr>
              <a:t>Task 1: Configure a User without a mailbox with the Remote Administrator and System Administrator roles</a:t>
            </a:r>
          </a:p>
          <a:p>
            <a:pPr marL="730250" lvl="1" indent="-273050" eaLnBrk="0" hangingPunct="0">
              <a:lnSpc>
                <a:spcPct val="95000"/>
              </a:lnSpc>
              <a:spcBef>
                <a:spcPct val="20000"/>
              </a:spcBef>
              <a:buClr>
                <a:schemeClr val="tx2"/>
              </a:buClr>
              <a:buSzPct val="95000"/>
              <a:buFont typeface="Wingdings" pitchFamily="2" charset="2"/>
              <a:buChar char="§"/>
              <a:defRPr/>
            </a:pPr>
            <a:r>
              <a:rPr lang="en-US" sz="1600" dirty="0">
                <a:solidFill>
                  <a:schemeClr val="bg1"/>
                </a:solidFill>
              </a:rPr>
              <a:t>Task 2: Set the Database Proxy Service Shutdown Time</a:t>
            </a:r>
          </a:p>
          <a:p>
            <a:pPr marL="730250" lvl="1" indent="-273050" eaLnBrk="0" hangingPunct="0">
              <a:lnSpc>
                <a:spcPct val="95000"/>
              </a:lnSpc>
              <a:spcBef>
                <a:spcPct val="20000"/>
              </a:spcBef>
              <a:buClr>
                <a:schemeClr val="tx2"/>
              </a:buClr>
              <a:buSzPct val="95000"/>
              <a:buFont typeface="Wingdings" pitchFamily="2" charset="2"/>
              <a:buChar char="§"/>
              <a:defRPr/>
            </a:pPr>
            <a:r>
              <a:rPr lang="en-US" sz="1600" dirty="0">
                <a:solidFill>
                  <a:schemeClr val="bg1"/>
                </a:solidFill>
              </a:rPr>
              <a:t>Task 3: Activate the Remote Database Proxy Service</a:t>
            </a:r>
          </a:p>
          <a:p>
            <a:pPr marL="730250" lvl="1" indent="-273050" eaLnBrk="0" hangingPunct="0">
              <a:lnSpc>
                <a:spcPct val="95000"/>
              </a:lnSpc>
              <a:spcBef>
                <a:spcPct val="20000"/>
              </a:spcBef>
              <a:buClr>
                <a:schemeClr val="tx2"/>
              </a:buClr>
              <a:buSzPct val="95000"/>
              <a:buFont typeface="Wingdings" pitchFamily="2" charset="2"/>
              <a:buChar char="§"/>
              <a:defRPr/>
            </a:pPr>
            <a:r>
              <a:rPr lang="en-US" sz="1600" dirty="0">
                <a:solidFill>
                  <a:schemeClr val="bg1"/>
                </a:solidFill>
              </a:rPr>
              <a:t>Task 4: Login to the Remote Server</a:t>
            </a:r>
          </a:p>
          <a:p>
            <a:pPr marL="730250" lvl="1" indent="-273050" eaLnBrk="0" hangingPunct="0">
              <a:lnSpc>
                <a:spcPct val="95000"/>
              </a:lnSpc>
              <a:spcBef>
                <a:spcPct val="20000"/>
              </a:spcBef>
              <a:buClr>
                <a:schemeClr val="tx2"/>
              </a:buClr>
              <a:buSzPct val="95000"/>
              <a:buFont typeface="Wingdings" pitchFamily="2" charset="2"/>
              <a:buChar char="§"/>
              <a:defRPr/>
            </a:pPr>
            <a:endParaRPr lang="en-US" sz="1600" b="1" i="1" dirty="0">
              <a:solidFill>
                <a:schemeClr val="bg1"/>
              </a:solidFill>
            </a:endParaRPr>
          </a:p>
          <a:p>
            <a:pPr marL="273050" indent="-273050" eaLnBrk="0" hangingPunct="0">
              <a:lnSpc>
                <a:spcPct val="95000"/>
              </a:lnSpc>
              <a:spcBef>
                <a:spcPct val="20000"/>
              </a:spcBef>
              <a:buClr>
                <a:schemeClr val="tx2"/>
              </a:buClr>
              <a:buSzPct val="95000"/>
              <a:buFont typeface="Wingdings" pitchFamily="2" charset="2"/>
              <a:buChar char="§"/>
              <a:defRPr/>
            </a:pPr>
            <a:endParaRPr lang="en-US" sz="1600" dirty="0">
              <a:solidFill>
                <a:schemeClr val="bg1"/>
              </a:solidFill>
              <a:latin typeface="+mn-lt"/>
              <a:cs typeface="+mn-cs"/>
              <a:sym typeface="Wingdings" pitchFamily="2" charset="2"/>
            </a:endParaRPr>
          </a:p>
        </p:txBody>
      </p:sp>
      <p:pic>
        <p:nvPicPr>
          <p:cNvPr id="98309" name="Picture 1" descr="Cisco Unity Connection Remote Logi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119188"/>
            <a:ext cx="4092575"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9330"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5" name="Title 3"/>
          <p:cNvSpPr txBox="1">
            <a:spLocks/>
          </p:cNvSpPr>
          <p:nvPr/>
        </p:nvSpPr>
        <p:spPr>
          <a:xfrm>
            <a:off x="498475" y="-208303"/>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Network Analyzer</a:t>
            </a:r>
            <a:endParaRPr sz="2800" dirty="0"/>
          </a:p>
        </p:txBody>
      </p:sp>
      <p:sp>
        <p:nvSpPr>
          <p:cNvPr id="6" name="Rectangle 5"/>
          <p:cNvSpPr/>
          <p:nvPr/>
        </p:nvSpPr>
        <p:spPr>
          <a:xfrm>
            <a:off x="490538" y="522288"/>
            <a:ext cx="8653462" cy="1458912"/>
          </a:xfrm>
          <a:prstGeom prst="rect">
            <a:avLst/>
          </a:prstGeom>
        </p:spPr>
        <p:txBody>
          <a:bodyPr>
            <a:spAutoFit/>
          </a:bodyPr>
          <a:lstStyle/>
          <a:p>
            <a:pPr marL="273050" indent="-273050" eaLnBrk="0" hangingPunct="0">
              <a:lnSpc>
                <a:spcPct val="95000"/>
              </a:lnSpc>
              <a:spcBef>
                <a:spcPct val="20000"/>
              </a:spcBef>
              <a:buClr>
                <a:schemeClr val="tx2"/>
              </a:buClr>
              <a:buSzPct val="95000"/>
              <a:buFont typeface="Wingdings" pitchFamily="2" charset="2"/>
              <a:buChar char="§"/>
              <a:defRPr/>
            </a:pPr>
            <a:r>
              <a:rPr lang="en-US" sz="1600" dirty="0">
                <a:solidFill>
                  <a:schemeClr val="bg1"/>
                </a:solidFill>
                <a:latin typeface="+mn-lt"/>
                <a:cs typeface="+mn-cs"/>
                <a:sym typeface="Wingdings" pitchFamily="2" charset="2"/>
              </a:rPr>
              <a:t>After logging into machines we can see the “Tree View” of the Network</a:t>
            </a:r>
          </a:p>
          <a:p>
            <a:pPr marL="273050" indent="-273050" eaLnBrk="0" hangingPunct="0">
              <a:lnSpc>
                <a:spcPct val="95000"/>
              </a:lnSpc>
              <a:spcBef>
                <a:spcPct val="20000"/>
              </a:spcBef>
              <a:buClr>
                <a:schemeClr val="tx2"/>
              </a:buClr>
              <a:buSzPct val="95000"/>
              <a:buFont typeface="Wingdings" pitchFamily="2" charset="2"/>
              <a:buChar char="§"/>
              <a:defRPr/>
            </a:pPr>
            <a:r>
              <a:rPr lang="en-US" sz="1600" dirty="0">
                <a:solidFill>
                  <a:schemeClr val="bg1"/>
                </a:solidFill>
                <a:latin typeface="+mn-lt"/>
                <a:cs typeface="+mn-cs"/>
                <a:sym typeface="Wingdings" pitchFamily="2" charset="2"/>
              </a:rPr>
              <a:t>By clicking on the node we can see information of the node on the right hand side</a:t>
            </a:r>
          </a:p>
          <a:p>
            <a:pPr marL="273050" indent="-273050" eaLnBrk="0" hangingPunct="0">
              <a:lnSpc>
                <a:spcPct val="95000"/>
              </a:lnSpc>
              <a:spcBef>
                <a:spcPct val="20000"/>
              </a:spcBef>
              <a:buClr>
                <a:schemeClr val="tx2"/>
              </a:buClr>
              <a:buSzPct val="95000"/>
              <a:buFont typeface="Wingdings" pitchFamily="2" charset="2"/>
              <a:buChar char="§"/>
              <a:defRPr/>
            </a:pPr>
            <a:r>
              <a:rPr lang="en-US" sz="1600" dirty="0">
                <a:solidFill>
                  <a:schemeClr val="bg1"/>
                </a:solidFill>
                <a:latin typeface="+mn-lt"/>
                <a:cs typeface="+mn-cs"/>
                <a:sym typeface="Wingdings" pitchFamily="2" charset="2"/>
              </a:rPr>
              <a:t>As major functionalities the admin can trigger the following -</a:t>
            </a:r>
          </a:p>
          <a:p>
            <a:pPr marL="800100" lvl="1" indent="-342900" eaLnBrk="0" hangingPunct="0">
              <a:lnSpc>
                <a:spcPct val="95000"/>
              </a:lnSpc>
              <a:spcBef>
                <a:spcPct val="20000"/>
              </a:spcBef>
              <a:buClr>
                <a:schemeClr val="tx2"/>
              </a:buClr>
              <a:buSzPct val="95000"/>
              <a:buFont typeface="+mj-lt"/>
              <a:buAutoNum type="arabicPeriod"/>
              <a:defRPr/>
            </a:pPr>
            <a:r>
              <a:rPr lang="en-US" sz="1600" dirty="0">
                <a:solidFill>
                  <a:schemeClr val="bg1"/>
                </a:solidFill>
                <a:latin typeface="+mn-lt"/>
                <a:cs typeface="+mn-cs"/>
                <a:sym typeface="Wingdings" pitchFamily="2" charset="2"/>
              </a:rPr>
              <a:t>“</a:t>
            </a:r>
            <a:r>
              <a:rPr lang="en-US" sz="1600" i="1" dirty="0">
                <a:solidFill>
                  <a:schemeClr val="bg1"/>
                </a:solidFill>
                <a:latin typeface="+mn-lt"/>
                <a:cs typeface="+mn-cs"/>
                <a:sym typeface="Wingdings" pitchFamily="2" charset="2"/>
              </a:rPr>
              <a:t>SynchAll-Super</a:t>
            </a:r>
            <a:r>
              <a:rPr lang="en-US" sz="1600" dirty="0">
                <a:solidFill>
                  <a:schemeClr val="bg1"/>
                </a:solidFill>
                <a:latin typeface="+mn-lt"/>
                <a:cs typeface="+mn-cs"/>
                <a:sym typeface="Wingdings" pitchFamily="2" charset="2"/>
              </a:rPr>
              <a:t>” </a:t>
            </a:r>
          </a:p>
          <a:p>
            <a:pPr marL="800100" lvl="1" indent="-342900" eaLnBrk="0" hangingPunct="0">
              <a:lnSpc>
                <a:spcPct val="95000"/>
              </a:lnSpc>
              <a:spcBef>
                <a:spcPct val="20000"/>
              </a:spcBef>
              <a:buClr>
                <a:schemeClr val="tx2"/>
              </a:buClr>
              <a:buSzPct val="95000"/>
              <a:buFont typeface="+mj-lt"/>
              <a:buAutoNum type="arabicPeriod"/>
              <a:defRPr/>
            </a:pPr>
            <a:r>
              <a:rPr lang="en-US" sz="1600" dirty="0">
                <a:solidFill>
                  <a:schemeClr val="bg1"/>
                </a:solidFill>
                <a:latin typeface="+mn-lt"/>
                <a:cs typeface="+mn-cs"/>
                <a:sym typeface="Wingdings" pitchFamily="2" charset="2"/>
              </a:rPr>
              <a:t>“</a:t>
            </a:r>
            <a:r>
              <a:rPr lang="en-US" sz="1600" i="1" dirty="0">
                <a:solidFill>
                  <a:schemeClr val="bg1"/>
                </a:solidFill>
                <a:latin typeface="+mn-lt"/>
                <a:cs typeface="+mn-cs"/>
                <a:sym typeface="Wingdings" pitchFamily="2" charset="2"/>
              </a:rPr>
              <a:t>SynchAll-Single</a:t>
            </a:r>
            <a:r>
              <a:rPr lang="en-US" sz="1600" dirty="0">
                <a:solidFill>
                  <a:schemeClr val="bg1"/>
                </a:solidFill>
                <a:latin typeface="+mn-lt"/>
                <a:cs typeface="+mn-cs"/>
                <a:sym typeface="Wingdings" pitchFamily="2" charset="2"/>
              </a:rPr>
              <a:t>” </a:t>
            </a:r>
          </a:p>
        </p:txBody>
      </p:sp>
      <p:pic>
        <p:nvPicPr>
          <p:cNvPr id="99333" name="Picture 2" descr="Network Analyze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011363"/>
            <a:ext cx="8305800"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524000" y="3068638"/>
            <a:ext cx="1066800" cy="533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1066800" y="2325688"/>
            <a:ext cx="457200" cy="2095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0354"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5" name="Title 3"/>
          <p:cNvSpPr txBox="1">
            <a:spLocks/>
          </p:cNvSpPr>
          <p:nvPr/>
        </p:nvSpPr>
        <p:spPr>
          <a:xfrm>
            <a:off x="498475" y="-121042"/>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Network Analyzer</a:t>
            </a:r>
            <a:endParaRPr sz="2800" dirty="0"/>
          </a:p>
        </p:txBody>
      </p:sp>
      <p:sp>
        <p:nvSpPr>
          <p:cNvPr id="8" name="Rectangle 7"/>
          <p:cNvSpPr/>
          <p:nvPr/>
        </p:nvSpPr>
        <p:spPr>
          <a:xfrm>
            <a:off x="1066800" y="2514600"/>
            <a:ext cx="1676400" cy="2460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76200" y="669925"/>
            <a:ext cx="8653463" cy="1311275"/>
          </a:xfrm>
          <a:prstGeom prst="rect">
            <a:avLst/>
          </a:prstGeom>
        </p:spPr>
        <p:txBody>
          <a:bodyPr>
            <a:spAutoFit/>
          </a:bodyPr>
          <a:lstStyle/>
          <a:p>
            <a:pPr lvl="1" eaLnBrk="0" hangingPunct="0">
              <a:lnSpc>
                <a:spcPct val="95000"/>
              </a:lnSpc>
              <a:spcBef>
                <a:spcPct val="20000"/>
              </a:spcBef>
              <a:buClr>
                <a:schemeClr val="tx2"/>
              </a:buClr>
              <a:buSzPct val="95000"/>
              <a:defRPr/>
            </a:pPr>
            <a:r>
              <a:rPr lang="en-US" sz="1600" dirty="0">
                <a:solidFill>
                  <a:schemeClr val="bg1"/>
                </a:solidFill>
                <a:latin typeface="+mn-lt"/>
                <a:cs typeface="+mn-cs"/>
                <a:sym typeface="Wingdings" pitchFamily="2" charset="2"/>
              </a:rPr>
              <a:t>“</a:t>
            </a:r>
            <a:r>
              <a:rPr lang="en-US" sz="1600" i="1" dirty="0">
                <a:solidFill>
                  <a:schemeClr val="bg1"/>
                </a:solidFill>
                <a:latin typeface="+mn-lt"/>
                <a:cs typeface="+mn-cs"/>
                <a:sym typeface="Wingdings" pitchFamily="2" charset="2"/>
              </a:rPr>
              <a:t>SynchAll-Super</a:t>
            </a:r>
            <a:r>
              <a:rPr lang="en-US" sz="1600" dirty="0">
                <a:solidFill>
                  <a:schemeClr val="bg1"/>
                </a:solidFill>
                <a:latin typeface="+mn-lt"/>
                <a:cs typeface="+mn-cs"/>
                <a:sym typeface="Wingdings" pitchFamily="2" charset="2"/>
              </a:rPr>
              <a:t>” – Initiates incremental synchronization in the network such that the entire network is synchronized and every node has all data of every other node in the network.</a:t>
            </a:r>
          </a:p>
          <a:p>
            <a:pPr lvl="1" eaLnBrk="0" hangingPunct="0">
              <a:lnSpc>
                <a:spcPct val="95000"/>
              </a:lnSpc>
              <a:spcBef>
                <a:spcPct val="20000"/>
              </a:spcBef>
              <a:buClr>
                <a:schemeClr val="tx2"/>
              </a:buClr>
              <a:buSzPct val="95000"/>
              <a:defRPr/>
            </a:pPr>
            <a:r>
              <a:rPr lang="en-US" sz="1600" dirty="0">
                <a:solidFill>
                  <a:schemeClr val="bg1"/>
                </a:solidFill>
                <a:latin typeface="+mn-lt"/>
                <a:cs typeface="+mn-cs"/>
                <a:sym typeface="Wingdings" pitchFamily="2" charset="2"/>
              </a:rPr>
              <a:t>“</a:t>
            </a:r>
            <a:r>
              <a:rPr lang="en-US" sz="1600" i="1" dirty="0">
                <a:solidFill>
                  <a:schemeClr val="bg1"/>
                </a:solidFill>
                <a:latin typeface="+mn-lt"/>
                <a:cs typeface="+mn-cs"/>
                <a:sym typeface="Wingdings" pitchFamily="2" charset="2"/>
              </a:rPr>
              <a:t>SynchAll-Single</a:t>
            </a:r>
            <a:r>
              <a:rPr lang="en-US" sz="1600" dirty="0">
                <a:solidFill>
                  <a:schemeClr val="bg1"/>
                </a:solidFill>
                <a:latin typeface="+mn-lt"/>
                <a:cs typeface="+mn-cs"/>
                <a:sym typeface="Wingdings" pitchFamily="2" charset="2"/>
              </a:rPr>
              <a:t>” – Initiates incremental synchronization with the directly connected node(s) on every node in the network.</a:t>
            </a:r>
          </a:p>
        </p:txBody>
      </p:sp>
      <p:pic>
        <p:nvPicPr>
          <p:cNvPr id="100358" name="Picture 3" descr="Network Analyze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8" y="1981200"/>
            <a:ext cx="819626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171575" y="2493963"/>
            <a:ext cx="1571625" cy="266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65125" y="3136900"/>
            <a:ext cx="184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sz="800" dirty="0">
              <a:latin typeface="Tahoma" pitchFamily="34" charset="0"/>
              <a:ea typeface="MS PGothic" pitchFamily="34" charset="-128"/>
            </a:endParaRPr>
          </a:p>
        </p:txBody>
      </p:sp>
      <p:sp>
        <p:nvSpPr>
          <p:cNvPr id="6147" name="Rectangle 3"/>
          <p:cNvSpPr>
            <a:spLocks noGrp="1" noChangeArrowheads="1"/>
          </p:cNvSpPr>
          <p:nvPr>
            <p:ph type="title"/>
          </p:nvPr>
        </p:nvSpPr>
        <p:spPr>
          <a:xfrm>
            <a:off x="76200" y="76200"/>
            <a:ext cx="8801100" cy="708783"/>
          </a:xfrm>
        </p:spPr>
        <p:txBody>
          <a:bodyPr>
            <a:normAutofit/>
          </a:bodyPr>
          <a:lstStyle/>
          <a:p>
            <a:pPr fontAlgn="auto">
              <a:spcAft>
                <a:spcPts val="0"/>
              </a:spcAft>
              <a:defRPr/>
            </a:pPr>
            <a:r>
              <a:rPr sz="2800" dirty="0" smtClean="0"/>
              <a:t>   Introduction to HTTP(S) Networking</a:t>
            </a:r>
            <a:endParaRPr sz="2800" dirty="0"/>
          </a:p>
        </p:txBody>
      </p:sp>
      <p:sp>
        <p:nvSpPr>
          <p:cNvPr id="32772" name="Text Box 4"/>
          <p:cNvSpPr txBox="1">
            <a:spLocks noChangeArrowheads="1"/>
          </p:cNvSpPr>
          <p:nvPr/>
        </p:nvSpPr>
        <p:spPr bwMode="auto">
          <a:xfrm>
            <a:off x="365125" y="3140075"/>
            <a:ext cx="184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sz="800" dirty="0">
              <a:ea typeface="MS PGothic" pitchFamily="34" charset="-128"/>
            </a:endParaRPr>
          </a:p>
        </p:txBody>
      </p:sp>
      <p:sp>
        <p:nvSpPr>
          <p:cNvPr id="26" name="Rectangle 25"/>
          <p:cNvSpPr>
            <a:spLocks noChangeArrowheads="1"/>
          </p:cNvSpPr>
          <p:nvPr/>
        </p:nvSpPr>
        <p:spPr bwMode="auto">
          <a:xfrm>
            <a:off x="3246438" y="5700713"/>
            <a:ext cx="2468562" cy="604837"/>
          </a:xfrm>
          <a:prstGeom prst="rect">
            <a:avLst/>
          </a:prstGeom>
          <a:gradFill rotWithShape="1">
            <a:gsLst>
              <a:gs pos="0">
                <a:srgbClr val="00689B"/>
              </a:gs>
              <a:gs pos="80000">
                <a:srgbClr val="008ACC"/>
              </a:gs>
              <a:gs pos="100000">
                <a:srgbClr val="008DD1"/>
              </a:gs>
            </a:gsLst>
            <a:lin ang="16200000"/>
          </a:gradFill>
          <a:ln w="9525">
            <a:solidFill>
              <a:srgbClr val="0082B7"/>
            </a:solidFill>
            <a:miter lim="800000"/>
            <a:headEnd/>
            <a:tailEnd/>
          </a:ln>
          <a:effectLst>
            <a:outerShdw blurRad="63500" dist="23000" dir="5400000" rotWithShape="0">
              <a:srgbClr val="000000">
                <a:alpha val="34999"/>
              </a:srgbClr>
            </a:outerShdw>
          </a:effectLst>
        </p:spPr>
        <p:txBody>
          <a:bodyPr anchor="ctr"/>
          <a:lstStyle/>
          <a:p>
            <a:pPr algn="ctr">
              <a:defRPr/>
            </a:pPr>
            <a:r>
              <a:rPr lang="en-US" dirty="0">
                <a:solidFill>
                  <a:schemeClr val="lt1"/>
                </a:solidFill>
                <a:latin typeface="+mn-lt"/>
              </a:rPr>
              <a:t>HTTP(S) Networking</a:t>
            </a:r>
          </a:p>
        </p:txBody>
      </p:sp>
      <p:sp>
        <p:nvSpPr>
          <p:cNvPr id="23" name="Content Placeholder 2"/>
          <p:cNvSpPr txBox="1">
            <a:spLocks/>
          </p:cNvSpPr>
          <p:nvPr/>
        </p:nvSpPr>
        <p:spPr>
          <a:xfrm>
            <a:off x="230188" y="1339850"/>
            <a:ext cx="5256212" cy="4965700"/>
          </a:xfrm>
          <a:prstGeom prst="rect">
            <a:avLst/>
          </a:prstGeom>
        </p:spPr>
        <p:txBody>
          <a:bodyPr/>
          <a:lstStyle>
            <a:lvl1pPr marL="228600" indent="-228600" algn="l" rtl="0" eaLnBrk="0" fontAlgn="base" hangingPunct="0">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n-ea"/>
                <a:cs typeface="+mn-cs"/>
              </a:defRPr>
            </a:lvl1pPr>
            <a:lvl2pPr marL="406400" indent="50800" algn="l" rtl="0" eaLnBrk="0" fontAlgn="base" hangingPunct="0">
              <a:lnSpc>
                <a:spcPct val="95000"/>
              </a:lnSpc>
              <a:spcBef>
                <a:spcPts val="838"/>
              </a:spcBef>
              <a:spcAft>
                <a:spcPct val="0"/>
              </a:spcAft>
              <a:buClr>
                <a:schemeClr val="tx2"/>
              </a:buClr>
              <a:defRPr lang="en-US" kern="1200" dirty="0">
                <a:solidFill>
                  <a:schemeClr val="bg1"/>
                </a:solidFill>
                <a:latin typeface="+mj-lt"/>
                <a:ea typeface="+mn-ea"/>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chemeClr val="bg1"/>
                </a:solidFill>
                <a:latin typeface="+mj-lt"/>
                <a:ea typeface="+mn-ea"/>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dirty="0" smtClean="0">
              <a:effectLst>
                <a:outerShdw blurRad="50800" dist="38100" dir="2700000" algn="tl" rotWithShape="0">
                  <a:srgbClr val="000000">
                    <a:alpha val="63000"/>
                  </a:srgbClr>
                </a:outerShdw>
              </a:effectLst>
            </a:endParaRPr>
          </a:p>
        </p:txBody>
      </p:sp>
      <p:sp>
        <p:nvSpPr>
          <p:cNvPr id="39944" name="Rectangle 7"/>
          <p:cNvSpPr>
            <a:spLocks noChangeArrowheads="1"/>
          </p:cNvSpPr>
          <p:nvPr/>
        </p:nvSpPr>
        <p:spPr bwMode="auto">
          <a:xfrm>
            <a:off x="304800" y="990600"/>
            <a:ext cx="8397875" cy="2032000"/>
          </a:xfrm>
          <a:prstGeom prst="rect">
            <a:avLst/>
          </a:prstGeom>
          <a:noFill/>
          <a:ln>
            <a:noFill/>
          </a:ln>
          <a:extLst/>
        </p:spPr>
        <p:txBody>
          <a:bodyPr>
            <a:spAutoFit/>
          </a:bodyPr>
          <a:lstStyle/>
          <a:p>
            <a:pPr>
              <a:defRPr/>
            </a:pPr>
            <a:r>
              <a:rPr lang="en-US" dirty="0">
                <a:solidFill>
                  <a:schemeClr val="bg1"/>
                </a:solidFill>
              </a:rPr>
              <a:t>The goal of </a:t>
            </a:r>
            <a:r>
              <a:rPr lang="en-US" dirty="0" smtClean="0">
                <a:solidFill>
                  <a:schemeClr val="bg1"/>
                </a:solidFill>
              </a:rPr>
              <a:t>HTTP(S) Networking feature </a:t>
            </a:r>
            <a:r>
              <a:rPr lang="en-US" dirty="0">
                <a:solidFill>
                  <a:schemeClr val="bg1"/>
                </a:solidFill>
              </a:rPr>
              <a:t>is to increase the scale of Unity </a:t>
            </a:r>
            <a:r>
              <a:rPr lang="en-US" dirty="0" smtClean="0">
                <a:solidFill>
                  <a:schemeClr val="bg1"/>
                </a:solidFill>
              </a:rPr>
              <a:t>Connection </a:t>
            </a:r>
            <a:r>
              <a:rPr lang="en-US" dirty="0">
                <a:solidFill>
                  <a:schemeClr val="bg1"/>
                </a:solidFill>
              </a:rPr>
              <a:t>deployments so that more users can communicate effectively with each other. </a:t>
            </a:r>
            <a:r>
              <a:rPr lang="en-US" dirty="0" smtClean="0">
                <a:solidFill>
                  <a:schemeClr val="bg1"/>
                </a:solidFill>
              </a:rPr>
              <a:t>HTTP(S</a:t>
            </a:r>
            <a:r>
              <a:rPr lang="en-US" dirty="0">
                <a:solidFill>
                  <a:schemeClr val="bg1"/>
                </a:solidFill>
              </a:rPr>
              <a:t>) networking </a:t>
            </a:r>
            <a:r>
              <a:rPr lang="en-US" dirty="0" smtClean="0">
                <a:solidFill>
                  <a:schemeClr val="bg1"/>
                </a:solidFill>
              </a:rPr>
              <a:t>uses </a:t>
            </a:r>
            <a:r>
              <a:rPr lang="en-US" dirty="0">
                <a:solidFill>
                  <a:schemeClr val="bg1"/>
                </a:solidFill>
              </a:rPr>
              <a:t>the Hub-Spoke topology which enables data replication using a tree structure.</a:t>
            </a:r>
          </a:p>
          <a:p>
            <a:pPr>
              <a:defRPr/>
            </a:pPr>
            <a:endParaRPr lang="en-US" dirty="0">
              <a:solidFill>
                <a:schemeClr val="bg1"/>
              </a:solidFill>
            </a:endParaRPr>
          </a:p>
          <a:p>
            <a:pPr>
              <a:defRPr/>
            </a:pPr>
            <a:r>
              <a:rPr lang="en-US" b="1" dirty="0">
                <a:solidFill>
                  <a:schemeClr val="bg1"/>
                </a:solidFill>
              </a:rPr>
              <a:t>New Networking Architecture </a:t>
            </a:r>
            <a:r>
              <a:rPr lang="en-US" b="1" dirty="0" smtClean="0">
                <a:solidFill>
                  <a:schemeClr val="bg1"/>
                </a:solidFill>
              </a:rPr>
              <a:t>focuses on </a:t>
            </a:r>
            <a:r>
              <a:rPr lang="en-US" b="1" dirty="0">
                <a:solidFill>
                  <a:schemeClr val="bg1"/>
                </a:solidFill>
              </a:rPr>
              <a:t>Enterprise </a:t>
            </a:r>
            <a:r>
              <a:rPr lang="en-US" b="1" dirty="0" smtClean="0">
                <a:solidFill>
                  <a:schemeClr val="bg1"/>
                </a:solidFill>
              </a:rPr>
              <a:t>Scale</a:t>
            </a:r>
            <a:endParaRPr lang="en-US" b="1" dirty="0">
              <a:solidFill>
                <a:schemeClr val="bg1"/>
              </a:solidFill>
            </a:endParaRPr>
          </a:p>
          <a:p>
            <a:pPr>
              <a:defRPr/>
            </a:pPr>
            <a:endParaRPr lang="en-US" i="1" u="sng" dirty="0">
              <a:solidFill>
                <a:schemeClr val="bg1"/>
              </a:solidFill>
            </a:endParaRPr>
          </a:p>
        </p:txBody>
      </p:sp>
      <p:pic>
        <p:nvPicPr>
          <p:cNvPr id="32776" name="Picture 9" descr="C:\Users\nikkumar\Desktop\Http(s)_1_Single nod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3575" y="2879725"/>
            <a:ext cx="515302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0354"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5" name="Title 3"/>
          <p:cNvSpPr txBox="1">
            <a:spLocks/>
          </p:cNvSpPr>
          <p:nvPr/>
        </p:nvSpPr>
        <p:spPr>
          <a:xfrm>
            <a:off x="498475" y="-121042"/>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Network Analyzer</a:t>
            </a:r>
            <a:endParaRPr sz="2800" dirty="0"/>
          </a:p>
        </p:txBody>
      </p:sp>
      <p:sp>
        <p:nvSpPr>
          <p:cNvPr id="9" name="Rectangle 8"/>
          <p:cNvSpPr/>
          <p:nvPr/>
        </p:nvSpPr>
        <p:spPr>
          <a:xfrm>
            <a:off x="0" y="533400"/>
            <a:ext cx="8653463" cy="843308"/>
          </a:xfrm>
          <a:prstGeom prst="rect">
            <a:avLst/>
          </a:prstGeom>
        </p:spPr>
        <p:txBody>
          <a:bodyPr>
            <a:spAutoFit/>
          </a:bodyPr>
          <a:lstStyle/>
          <a:p>
            <a:pPr marL="742950" lvl="1" indent="-285750" eaLnBrk="0" hangingPunct="0">
              <a:lnSpc>
                <a:spcPct val="95000"/>
              </a:lnSpc>
              <a:spcBef>
                <a:spcPct val="20000"/>
              </a:spcBef>
              <a:buClr>
                <a:schemeClr val="tx2"/>
              </a:buClr>
              <a:buSzPct val="95000"/>
              <a:buFont typeface="Wingdings" pitchFamily="2" charset="2"/>
              <a:buChar char="§"/>
              <a:defRPr/>
            </a:pPr>
            <a:r>
              <a:rPr lang="en-US" sz="1600" dirty="0" smtClean="0">
                <a:solidFill>
                  <a:schemeClr val="bg1"/>
                </a:solidFill>
                <a:latin typeface="+mn-lt"/>
                <a:cs typeface="+mn-cs"/>
                <a:sym typeface="Wingdings" pitchFamily="2" charset="2"/>
              </a:rPr>
              <a:t>Here we can see the topology of nodes</a:t>
            </a:r>
          </a:p>
          <a:p>
            <a:pPr marL="742950" lvl="1" indent="-285750" eaLnBrk="0" hangingPunct="0">
              <a:lnSpc>
                <a:spcPct val="95000"/>
              </a:lnSpc>
              <a:spcBef>
                <a:spcPct val="20000"/>
              </a:spcBef>
              <a:buClr>
                <a:schemeClr val="tx2"/>
              </a:buClr>
              <a:buSzPct val="95000"/>
              <a:buFont typeface="Wingdings" pitchFamily="2" charset="2"/>
              <a:buChar char="§"/>
              <a:defRPr/>
            </a:pPr>
            <a:r>
              <a:rPr lang="en-US" sz="1600" dirty="0" smtClean="0">
                <a:solidFill>
                  <a:schemeClr val="bg1"/>
                </a:solidFill>
                <a:latin typeface="+mn-lt"/>
                <a:cs typeface="+mn-cs"/>
                <a:sym typeface="Wingdings" pitchFamily="2" charset="2"/>
              </a:rPr>
              <a:t>On the right we can see the details of Vm7 being Primary in a cluster with Vm8 as other partner. Also Vm7 is connected over VPIM to Vm144.</a:t>
            </a:r>
            <a:endParaRPr lang="en-US" sz="1600" dirty="0">
              <a:solidFill>
                <a:schemeClr val="bg1"/>
              </a:solidFill>
              <a:latin typeface="+mn-lt"/>
              <a:cs typeface="+mn-cs"/>
              <a:sym typeface="Wingdings" pitchFamily="2" charset="2"/>
            </a:endParaRPr>
          </a:p>
        </p:txBody>
      </p:sp>
      <p:pic>
        <p:nvPicPr>
          <p:cNvPr id="229379" name="Picture 3" descr="C:\Users\nikkumar\Desktop\7node_green_networkanalyz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359" y="1376709"/>
            <a:ext cx="8270642" cy="494789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406571" y="1924163"/>
            <a:ext cx="2899229" cy="8952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 name="Picture 1"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0" y="2514600"/>
            <a:ext cx="152400" cy="135468"/>
          </a:xfrm>
          <a:prstGeom prst="rect">
            <a:avLst/>
          </a:prstGeom>
        </p:spPr>
      </p:pic>
      <p:pic>
        <p:nvPicPr>
          <p:cNvPr id="3" name="Picture 2"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2813" y="2590800"/>
            <a:ext cx="2776787" cy="170310"/>
          </a:xfrm>
          <a:prstGeom prst="rect">
            <a:avLst/>
          </a:prstGeom>
        </p:spPr>
      </p:pic>
    </p:spTree>
    <p:extLst>
      <p:ext uri="{BB962C8B-B14F-4D97-AF65-F5344CB8AC3E}">
        <p14:creationId xmlns:p14="http://schemas.microsoft.com/office/powerpoint/2010/main" val="2433019448"/>
      </p:ext>
    </p:extLst>
  </p:cSld>
  <p:clrMapOvr>
    <a:masterClrMapping/>
  </p:clrMapOvr>
  <p:transition>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143000"/>
            <a:ext cx="8112125" cy="2407042"/>
          </a:xfrm>
        </p:spPr>
        <p:txBody>
          <a:bodyPr>
            <a:normAutofit/>
          </a:bodyPr>
          <a:lstStyle/>
          <a:p>
            <a:pPr algn="ctr" fontAlgn="auto">
              <a:spcAft>
                <a:spcPts val="0"/>
              </a:spcAft>
              <a:defRPr/>
            </a:pPr>
            <a:r>
              <a:rPr dirty="0" smtClean="0"/>
              <a:t>High Availability in </a:t>
            </a:r>
            <a:br>
              <a:rPr dirty="0" smtClean="0"/>
            </a:br>
            <a:r>
              <a:rPr dirty="0" smtClean="0"/>
              <a:t>HTTP(S) Networking</a:t>
            </a:r>
            <a:endParaRPr dirty="0"/>
          </a:p>
        </p:txBody>
      </p:sp>
    </p:spTree>
  </p:cSld>
  <p:clrMapOvr>
    <a:masterClrMapping/>
  </p:clrMapOvr>
  <p:transition>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402"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5" name="Title 3"/>
          <p:cNvSpPr txBox="1">
            <a:spLocks/>
          </p:cNvSpPr>
          <p:nvPr/>
        </p:nvSpPr>
        <p:spPr>
          <a:xfrm>
            <a:off x="304800" y="32982"/>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lang="en-US" sz="2800" dirty="0"/>
              <a:t>High </a:t>
            </a:r>
            <a:r>
              <a:rPr lang="en-US" sz="2800" dirty="0" smtClean="0"/>
              <a:t>Availability (</a:t>
            </a:r>
            <a:r>
              <a:rPr sz="2800" dirty="0" smtClean="0"/>
              <a:t>HA) Methodology</a:t>
            </a:r>
            <a:endParaRPr sz="2800" dirty="0"/>
          </a:p>
        </p:txBody>
      </p:sp>
      <p:sp>
        <p:nvSpPr>
          <p:cNvPr id="89092" name="Rectangle 7"/>
          <p:cNvSpPr>
            <a:spLocks noChangeArrowheads="1"/>
          </p:cNvSpPr>
          <p:nvPr/>
        </p:nvSpPr>
        <p:spPr bwMode="auto">
          <a:xfrm>
            <a:off x="304800" y="1016000"/>
            <a:ext cx="8610600" cy="3847207"/>
          </a:xfrm>
          <a:prstGeom prst="rect">
            <a:avLst/>
          </a:prstGeom>
          <a:noFill/>
          <a:ln w="9525">
            <a:noFill/>
            <a:miter lim="800000"/>
            <a:headEnd/>
            <a:tailEnd/>
          </a:ln>
        </p:spPr>
        <p:txBody>
          <a:bodyPr wrap="square">
            <a:spAutoFit/>
          </a:bodyPr>
          <a:lstStyle/>
          <a:p>
            <a:pPr>
              <a:defRPr/>
            </a:pPr>
            <a:r>
              <a:rPr lang="en-US" dirty="0">
                <a:solidFill>
                  <a:schemeClr val="bg1"/>
                </a:solidFill>
              </a:rPr>
              <a:t>“</a:t>
            </a:r>
            <a:r>
              <a:rPr lang="en-US" i="1" dirty="0">
                <a:solidFill>
                  <a:schemeClr val="bg1"/>
                </a:solidFill>
              </a:rPr>
              <a:t>If  Publisher node is down, Subscriber </a:t>
            </a:r>
            <a:r>
              <a:rPr lang="en-US" i="1" dirty="0" smtClean="0">
                <a:solidFill>
                  <a:schemeClr val="bg1"/>
                </a:solidFill>
              </a:rPr>
              <a:t>performs limited </a:t>
            </a:r>
            <a:r>
              <a:rPr lang="en-US" i="1" dirty="0">
                <a:solidFill>
                  <a:schemeClr val="bg1"/>
                </a:solidFill>
              </a:rPr>
              <a:t>directory replication”</a:t>
            </a:r>
          </a:p>
          <a:p>
            <a:pPr>
              <a:defRPr/>
            </a:pPr>
            <a:endParaRPr lang="en-US" i="1" dirty="0">
              <a:solidFill>
                <a:schemeClr val="bg1"/>
              </a:solidFill>
            </a:endParaRPr>
          </a:p>
          <a:p>
            <a:pPr>
              <a:defRPr/>
            </a:pPr>
            <a:r>
              <a:rPr lang="en-US" dirty="0">
                <a:solidFill>
                  <a:schemeClr val="bg1"/>
                </a:solidFill>
              </a:rPr>
              <a:t>The above statement is the basis of HA in HTTP(S) Networking with cluster nodes. Directory replication occurs through Publisher node in Unity </a:t>
            </a:r>
            <a:r>
              <a:rPr lang="en-US" dirty="0" smtClean="0">
                <a:solidFill>
                  <a:schemeClr val="bg1"/>
                </a:solidFill>
              </a:rPr>
              <a:t>Connection, </a:t>
            </a:r>
            <a:r>
              <a:rPr lang="en-US" dirty="0">
                <a:solidFill>
                  <a:schemeClr val="bg1"/>
                </a:solidFill>
              </a:rPr>
              <a:t>but if Publisher goes down then directory replication stops via this cluster node. To provide high availability, directory replication </a:t>
            </a:r>
            <a:r>
              <a:rPr lang="en-US" dirty="0" smtClean="0">
                <a:solidFill>
                  <a:schemeClr val="bg1"/>
                </a:solidFill>
              </a:rPr>
              <a:t>will </a:t>
            </a:r>
            <a:r>
              <a:rPr lang="en-US" dirty="0">
                <a:solidFill>
                  <a:schemeClr val="bg1"/>
                </a:solidFill>
              </a:rPr>
              <a:t>continue via Subscriber when the Publisher is down.</a:t>
            </a:r>
          </a:p>
          <a:p>
            <a:pPr>
              <a:defRPr/>
            </a:pPr>
            <a:endParaRPr lang="en-US" dirty="0">
              <a:solidFill>
                <a:schemeClr val="bg1"/>
              </a:solidFill>
            </a:endParaRPr>
          </a:p>
          <a:p>
            <a:pPr>
              <a:defRPr/>
            </a:pPr>
            <a:r>
              <a:rPr lang="en-US" dirty="0">
                <a:solidFill>
                  <a:schemeClr val="bg1"/>
                </a:solidFill>
              </a:rPr>
              <a:t>The Directory synchronization can be categorized into 2 modes</a:t>
            </a:r>
          </a:p>
          <a:p>
            <a:pPr>
              <a:defRPr/>
            </a:pPr>
            <a:endParaRPr lang="en-US" dirty="0">
              <a:solidFill>
                <a:schemeClr val="bg1"/>
              </a:solidFill>
            </a:endParaRPr>
          </a:p>
          <a:p>
            <a:pPr marL="285750" indent="-285750">
              <a:buClr>
                <a:srgbClr val="92D050"/>
              </a:buClr>
              <a:buFont typeface="Wingdings" pitchFamily="2" charset="2"/>
              <a:buChar char="§"/>
              <a:defRPr/>
            </a:pPr>
            <a:r>
              <a:rPr lang="en-US" sz="1600" b="1" dirty="0">
                <a:solidFill>
                  <a:schemeClr val="bg1"/>
                </a:solidFill>
                <a:latin typeface="+mn-lt"/>
              </a:rPr>
              <a:t>STANDARD</a:t>
            </a:r>
            <a:r>
              <a:rPr lang="en-US" sz="1600" dirty="0">
                <a:solidFill>
                  <a:schemeClr val="bg1"/>
                </a:solidFill>
                <a:latin typeface="+mn-lt"/>
              </a:rPr>
              <a:t>  Directory synchronization done by Publisher node.</a:t>
            </a:r>
          </a:p>
          <a:p>
            <a:pPr marL="285750" indent="-285750">
              <a:buClr>
                <a:srgbClr val="92D050"/>
              </a:buClr>
              <a:defRPr/>
            </a:pPr>
            <a:endParaRPr lang="en-US" sz="1600" dirty="0">
              <a:solidFill>
                <a:schemeClr val="bg1"/>
              </a:solidFill>
              <a:latin typeface="+mn-lt"/>
            </a:endParaRPr>
          </a:p>
          <a:p>
            <a:pPr marL="285750" indent="-285750">
              <a:buClr>
                <a:srgbClr val="92D050"/>
              </a:buClr>
              <a:buFont typeface="Wingdings" pitchFamily="2" charset="2"/>
              <a:buChar char="§"/>
              <a:defRPr/>
            </a:pPr>
            <a:r>
              <a:rPr lang="en-US" sz="1600" b="1" dirty="0">
                <a:solidFill>
                  <a:schemeClr val="bg1"/>
                </a:solidFill>
                <a:latin typeface="+mn-lt"/>
              </a:rPr>
              <a:t>ALERT</a:t>
            </a:r>
            <a:r>
              <a:rPr lang="en-US" sz="1600" dirty="0">
                <a:solidFill>
                  <a:schemeClr val="bg1"/>
                </a:solidFill>
                <a:latin typeface="+mn-lt"/>
              </a:rPr>
              <a:t>          Directory synchronization done by Subscriber node, when Publisher is down.</a:t>
            </a:r>
          </a:p>
        </p:txBody>
      </p:sp>
    </p:spTree>
  </p:cSld>
  <p:clrMapOvr>
    <a:masterClrMapping/>
  </p:clrMapOvr>
  <p:transition>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426"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5" name="Title 3"/>
          <p:cNvSpPr txBox="1">
            <a:spLocks/>
          </p:cNvSpPr>
          <p:nvPr/>
        </p:nvSpPr>
        <p:spPr>
          <a:xfrm>
            <a:off x="346075" y="32982"/>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lang="en-US" sz="2800" dirty="0"/>
              <a:t>High Availability (HA) Methodology</a:t>
            </a:r>
          </a:p>
        </p:txBody>
      </p:sp>
      <p:sp>
        <p:nvSpPr>
          <p:cNvPr id="89092" name="Rectangle 7"/>
          <p:cNvSpPr>
            <a:spLocks noChangeArrowheads="1"/>
          </p:cNvSpPr>
          <p:nvPr/>
        </p:nvSpPr>
        <p:spPr bwMode="auto">
          <a:xfrm>
            <a:off x="381000" y="914400"/>
            <a:ext cx="8534400" cy="4524315"/>
          </a:xfrm>
          <a:prstGeom prst="rect">
            <a:avLst/>
          </a:prstGeom>
          <a:noFill/>
          <a:ln w="9525">
            <a:noFill/>
            <a:miter lim="800000"/>
            <a:headEnd/>
            <a:tailEnd/>
          </a:ln>
        </p:spPr>
        <p:txBody>
          <a:bodyPr>
            <a:spAutoFit/>
          </a:bodyPr>
          <a:lstStyle/>
          <a:p>
            <a:pPr>
              <a:defRPr/>
            </a:pPr>
            <a:r>
              <a:rPr lang="en-US" dirty="0">
                <a:solidFill>
                  <a:schemeClr val="bg1"/>
                </a:solidFill>
              </a:rPr>
              <a:t>Important points for HA –</a:t>
            </a:r>
          </a:p>
          <a:p>
            <a:pPr>
              <a:defRPr/>
            </a:pPr>
            <a:endParaRPr lang="en-US" dirty="0">
              <a:solidFill>
                <a:schemeClr val="bg1"/>
              </a:solidFill>
            </a:endParaRPr>
          </a:p>
          <a:p>
            <a:pPr marL="342900" indent="-342900">
              <a:buFont typeface="+mj-lt"/>
              <a:buAutoNum type="arabicPeriod"/>
              <a:defRPr/>
            </a:pPr>
            <a:r>
              <a:rPr lang="en-US" dirty="0">
                <a:solidFill>
                  <a:schemeClr val="bg1"/>
                </a:solidFill>
              </a:rPr>
              <a:t>When publisher goes down in a cluster, every directly connected node of this cluster, in HTTP(S) networking, tries to synchronize with the publisher first and then </a:t>
            </a:r>
            <a:r>
              <a:rPr lang="en-US" dirty="0" smtClean="0">
                <a:solidFill>
                  <a:schemeClr val="bg1"/>
                </a:solidFill>
              </a:rPr>
              <a:t>connects with </a:t>
            </a:r>
            <a:r>
              <a:rPr lang="en-US" dirty="0">
                <a:solidFill>
                  <a:schemeClr val="bg1"/>
                </a:solidFill>
              </a:rPr>
              <a:t>the Subscriber. This happens every time a synchronization is to be </a:t>
            </a:r>
            <a:r>
              <a:rPr lang="en-US" dirty="0" smtClean="0">
                <a:solidFill>
                  <a:schemeClr val="bg1"/>
                </a:solidFill>
              </a:rPr>
              <a:t>completed.</a:t>
            </a:r>
            <a:endParaRPr lang="en-US" dirty="0">
              <a:solidFill>
                <a:schemeClr val="bg1"/>
              </a:solidFill>
            </a:endParaRPr>
          </a:p>
          <a:p>
            <a:pPr marL="342900" indent="-342900">
              <a:buFont typeface="+mj-lt"/>
              <a:buAutoNum type="arabicPeriod"/>
              <a:defRPr/>
            </a:pPr>
            <a:r>
              <a:rPr lang="en-US" dirty="0">
                <a:solidFill>
                  <a:schemeClr val="bg1"/>
                </a:solidFill>
              </a:rPr>
              <a:t>If the publisher </a:t>
            </a:r>
            <a:r>
              <a:rPr lang="en-US" dirty="0" smtClean="0">
                <a:solidFill>
                  <a:schemeClr val="bg1"/>
                </a:solidFill>
              </a:rPr>
              <a:t>node has </a:t>
            </a:r>
            <a:r>
              <a:rPr lang="en-US" dirty="0">
                <a:solidFill>
                  <a:schemeClr val="bg1"/>
                </a:solidFill>
              </a:rPr>
              <a:t>failed and there needs to be a </a:t>
            </a:r>
            <a:r>
              <a:rPr lang="en-US" dirty="0" smtClean="0">
                <a:solidFill>
                  <a:schemeClr val="bg1"/>
                </a:solidFill>
              </a:rPr>
              <a:t>replacement </a:t>
            </a:r>
            <a:r>
              <a:rPr lang="en-US" dirty="0">
                <a:solidFill>
                  <a:schemeClr val="bg1"/>
                </a:solidFill>
              </a:rPr>
              <a:t>for that particular node </a:t>
            </a:r>
            <a:r>
              <a:rPr lang="en-US" dirty="0" smtClean="0">
                <a:solidFill>
                  <a:schemeClr val="bg1"/>
                </a:solidFill>
              </a:rPr>
              <a:t>a remove </a:t>
            </a:r>
            <a:r>
              <a:rPr lang="en-US" dirty="0">
                <a:solidFill>
                  <a:schemeClr val="bg1"/>
                </a:solidFill>
              </a:rPr>
              <a:t>and </a:t>
            </a:r>
            <a:r>
              <a:rPr lang="en-US" dirty="0" smtClean="0">
                <a:solidFill>
                  <a:schemeClr val="bg1"/>
                </a:solidFill>
              </a:rPr>
              <a:t>relink </a:t>
            </a:r>
            <a:r>
              <a:rPr lang="en-US" dirty="0">
                <a:solidFill>
                  <a:schemeClr val="bg1"/>
                </a:solidFill>
              </a:rPr>
              <a:t>process has to be done </a:t>
            </a:r>
            <a:r>
              <a:rPr lang="en-US" dirty="0" smtClean="0">
                <a:solidFill>
                  <a:schemeClr val="bg1"/>
                </a:solidFill>
              </a:rPr>
              <a:t>on its directly </a:t>
            </a:r>
            <a:r>
              <a:rPr lang="en-US" dirty="0">
                <a:solidFill>
                  <a:schemeClr val="bg1"/>
                </a:solidFill>
              </a:rPr>
              <a:t>connected </a:t>
            </a:r>
            <a:r>
              <a:rPr lang="en-US" dirty="0" smtClean="0">
                <a:solidFill>
                  <a:schemeClr val="bg1"/>
                </a:solidFill>
              </a:rPr>
              <a:t>nodes. </a:t>
            </a:r>
            <a:r>
              <a:rPr lang="en-US" dirty="0">
                <a:solidFill>
                  <a:schemeClr val="bg1"/>
                </a:solidFill>
              </a:rPr>
              <a:t>T</a:t>
            </a:r>
            <a:r>
              <a:rPr lang="en-US" dirty="0" smtClean="0">
                <a:solidFill>
                  <a:schemeClr val="bg1"/>
                </a:solidFill>
              </a:rPr>
              <a:t>he </a:t>
            </a:r>
            <a:r>
              <a:rPr lang="en-US" dirty="0">
                <a:solidFill>
                  <a:schemeClr val="bg1"/>
                </a:solidFill>
              </a:rPr>
              <a:t>failed node is rejoined </a:t>
            </a:r>
            <a:r>
              <a:rPr lang="en-US" dirty="0" smtClean="0">
                <a:solidFill>
                  <a:schemeClr val="bg1"/>
                </a:solidFill>
              </a:rPr>
              <a:t>via </a:t>
            </a:r>
            <a:r>
              <a:rPr lang="en-US" dirty="0">
                <a:solidFill>
                  <a:schemeClr val="bg1"/>
                </a:solidFill>
              </a:rPr>
              <a:t>new </a:t>
            </a:r>
            <a:r>
              <a:rPr lang="en-US" dirty="0" smtClean="0">
                <a:solidFill>
                  <a:schemeClr val="bg1"/>
                </a:solidFill>
              </a:rPr>
              <a:t>machine. </a:t>
            </a:r>
            <a:r>
              <a:rPr lang="en-US" dirty="0">
                <a:solidFill>
                  <a:schemeClr val="bg1"/>
                </a:solidFill>
              </a:rPr>
              <a:t>The overhead for such </a:t>
            </a:r>
            <a:r>
              <a:rPr lang="en-US" dirty="0" smtClean="0">
                <a:solidFill>
                  <a:schemeClr val="bg1"/>
                </a:solidFill>
              </a:rPr>
              <a:t>failures </a:t>
            </a:r>
            <a:r>
              <a:rPr lang="en-US" dirty="0">
                <a:solidFill>
                  <a:schemeClr val="bg1"/>
                </a:solidFill>
              </a:rPr>
              <a:t>is the complete process of synchronizing data on/via that failed node.</a:t>
            </a:r>
          </a:p>
          <a:p>
            <a:pPr marL="342900" indent="-342900">
              <a:buFont typeface="+mj-lt"/>
              <a:buAutoNum type="arabicPeriod"/>
              <a:defRPr/>
            </a:pPr>
            <a:r>
              <a:rPr lang="en-US" dirty="0">
                <a:solidFill>
                  <a:schemeClr val="bg1"/>
                </a:solidFill>
              </a:rPr>
              <a:t>Thus there is no facility for promoting subscriber to a publisher or for repointing directly connected nodes to the new installed publisher and bringing network to sanity. </a:t>
            </a:r>
            <a:endParaRPr lang="en-US" sz="1600" dirty="0">
              <a:solidFill>
                <a:schemeClr val="bg1"/>
              </a:solidFill>
              <a:latin typeface="+mn-lt"/>
            </a:endParaRPr>
          </a:p>
          <a:p>
            <a:pPr marL="342900" indent="-342900">
              <a:buFont typeface="+mj-lt"/>
              <a:buAutoNum type="arabicPeriod"/>
              <a:defRPr/>
            </a:pPr>
            <a:r>
              <a:rPr lang="en-US" dirty="0">
                <a:solidFill>
                  <a:schemeClr val="bg1"/>
                </a:solidFill>
              </a:rPr>
              <a:t>HA should not be considered as an acceptable state anywhere in the network</a:t>
            </a:r>
            <a:r>
              <a:rPr lang="en-US" dirty="0" smtClean="0">
                <a:solidFill>
                  <a:schemeClr val="bg1"/>
                </a:solidFill>
              </a:rPr>
              <a:t>. It is an erroneous state and needs to be corrected.</a:t>
            </a:r>
            <a:endParaRPr lang="en-US"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450"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5" name="Title 3"/>
          <p:cNvSpPr txBox="1">
            <a:spLocks/>
          </p:cNvSpPr>
          <p:nvPr/>
        </p:nvSpPr>
        <p:spPr>
          <a:xfrm>
            <a:off x="422275" y="0"/>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Alert Mode</a:t>
            </a:r>
            <a:endParaRPr sz="2800" dirty="0"/>
          </a:p>
        </p:txBody>
      </p:sp>
      <p:sp>
        <p:nvSpPr>
          <p:cNvPr id="10" name="Rectangle 9"/>
          <p:cNvSpPr/>
          <p:nvPr/>
        </p:nvSpPr>
        <p:spPr>
          <a:xfrm>
            <a:off x="422275" y="795338"/>
            <a:ext cx="8264525" cy="4524375"/>
          </a:xfrm>
          <a:prstGeom prst="rect">
            <a:avLst/>
          </a:prstGeom>
        </p:spPr>
        <p:txBody>
          <a:bodyPr>
            <a:spAutoFit/>
          </a:bodyPr>
          <a:lstStyle/>
          <a:p>
            <a:pPr>
              <a:defRPr/>
            </a:pPr>
            <a:r>
              <a:rPr lang="en-US" dirty="0">
                <a:solidFill>
                  <a:schemeClr val="bg1"/>
                </a:solidFill>
              </a:rPr>
              <a:t>Whenever Publisher is down, connected nodes will synchronize limited directory information with Subscriber machine. Limited directory information contains directory information which is present on Subscriber that is synchronized with Publisher till the time it was up. When Publisher comes up again, directly connected nodes will synchronize updated directory data through Publisher.</a:t>
            </a:r>
          </a:p>
          <a:p>
            <a:pPr>
              <a:defRPr/>
            </a:pPr>
            <a:endParaRPr lang="en-US" dirty="0">
              <a:solidFill>
                <a:schemeClr val="bg1"/>
              </a:solidFill>
            </a:endParaRPr>
          </a:p>
          <a:p>
            <a:pPr>
              <a:defRPr/>
            </a:pPr>
            <a:r>
              <a:rPr lang="en-US" b="1" dirty="0">
                <a:solidFill>
                  <a:schemeClr val="bg1"/>
                </a:solidFill>
              </a:rPr>
              <a:t>Alert mode</a:t>
            </a:r>
            <a:r>
              <a:rPr lang="en-US" dirty="0">
                <a:solidFill>
                  <a:schemeClr val="bg1"/>
                </a:solidFill>
              </a:rPr>
              <a:t> will provide the following functionality:</a:t>
            </a:r>
          </a:p>
          <a:p>
            <a:pPr>
              <a:defRPr/>
            </a:pPr>
            <a:endParaRPr lang="en-US" dirty="0">
              <a:solidFill>
                <a:schemeClr val="bg1"/>
              </a:solidFill>
            </a:endParaRPr>
          </a:p>
          <a:p>
            <a:pPr marL="285750" indent="-285750">
              <a:buClr>
                <a:schemeClr val="tx2"/>
              </a:buClr>
              <a:buFont typeface="Wingdings" pitchFamily="2" charset="2"/>
              <a:buChar char="§"/>
              <a:defRPr/>
            </a:pPr>
            <a:r>
              <a:rPr lang="en-US" dirty="0">
                <a:solidFill>
                  <a:schemeClr val="bg1"/>
                </a:solidFill>
              </a:rPr>
              <a:t>Remotely connected nodes will have capability to fetch feed from Subscriber machine of cluster node.</a:t>
            </a:r>
          </a:p>
          <a:p>
            <a:pPr marL="285750" indent="-285750">
              <a:buClr>
                <a:schemeClr val="tx2"/>
              </a:buClr>
              <a:buFont typeface="Wingdings" pitchFamily="2" charset="2"/>
              <a:buChar char="§"/>
              <a:defRPr/>
            </a:pPr>
            <a:r>
              <a:rPr lang="en-US" dirty="0">
                <a:solidFill>
                  <a:schemeClr val="bg1"/>
                </a:solidFill>
              </a:rPr>
              <a:t>Subscriber machine will provide limited feed to connected nodes.</a:t>
            </a:r>
          </a:p>
          <a:p>
            <a:pPr marL="285750" indent="-285750">
              <a:buClr>
                <a:schemeClr val="tx2"/>
              </a:buClr>
              <a:buFont typeface="Wingdings" pitchFamily="2" charset="2"/>
              <a:buChar char="§"/>
              <a:defRPr/>
            </a:pPr>
            <a:r>
              <a:rPr lang="en-US" dirty="0">
                <a:solidFill>
                  <a:schemeClr val="bg1"/>
                </a:solidFill>
              </a:rPr>
              <a:t>Directory changes done on Subscriber node will not be replicated with connected node.</a:t>
            </a:r>
          </a:p>
          <a:p>
            <a:pPr marL="285750" indent="-285750">
              <a:buClr>
                <a:schemeClr val="tx2"/>
              </a:buClr>
              <a:buFont typeface="Wingdings" pitchFamily="2" charset="2"/>
              <a:buChar char="§"/>
              <a:defRPr/>
            </a:pPr>
            <a:r>
              <a:rPr lang="en-US" dirty="0">
                <a:solidFill>
                  <a:schemeClr val="bg1"/>
                </a:solidFill>
              </a:rPr>
              <a:t>Subscriber machine will not fetch feed from the connected nodes.</a:t>
            </a:r>
          </a:p>
          <a:p>
            <a:pPr marL="285750" indent="-285750">
              <a:buClr>
                <a:schemeClr val="tx2"/>
              </a:buClr>
              <a:buFont typeface="Wingdings" pitchFamily="2" charset="2"/>
              <a:buChar char="§"/>
              <a:defRPr/>
            </a:pPr>
            <a:endParaRPr lang="en-US"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5474"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5" name="Title 3"/>
          <p:cNvSpPr txBox="1">
            <a:spLocks/>
          </p:cNvSpPr>
          <p:nvPr/>
        </p:nvSpPr>
        <p:spPr>
          <a:xfrm>
            <a:off x="422275" y="0"/>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Alert Mode</a:t>
            </a:r>
            <a:endParaRPr sz="2800" dirty="0"/>
          </a:p>
        </p:txBody>
      </p:sp>
      <p:sp>
        <p:nvSpPr>
          <p:cNvPr id="10" name="Rectangle 9"/>
          <p:cNvSpPr/>
          <p:nvPr/>
        </p:nvSpPr>
        <p:spPr>
          <a:xfrm>
            <a:off x="422275" y="795338"/>
            <a:ext cx="8264525" cy="5262979"/>
          </a:xfrm>
          <a:prstGeom prst="rect">
            <a:avLst/>
          </a:prstGeom>
        </p:spPr>
        <p:txBody>
          <a:bodyPr>
            <a:spAutoFit/>
          </a:bodyPr>
          <a:lstStyle/>
          <a:p>
            <a:pPr>
              <a:defRPr/>
            </a:pPr>
            <a:r>
              <a:rPr lang="en-US" sz="2200" dirty="0" smtClean="0">
                <a:solidFill>
                  <a:schemeClr val="tx2"/>
                </a:solidFill>
              </a:rPr>
              <a:t>Advantages </a:t>
            </a:r>
            <a:r>
              <a:rPr lang="en-US" sz="2200" dirty="0">
                <a:solidFill>
                  <a:schemeClr val="tx2"/>
                </a:solidFill>
              </a:rPr>
              <a:t>of Alert mode:</a:t>
            </a:r>
          </a:p>
          <a:p>
            <a:pPr>
              <a:defRPr/>
            </a:pPr>
            <a:endParaRPr lang="en-US" dirty="0">
              <a:solidFill>
                <a:schemeClr val="bg1"/>
              </a:solidFill>
            </a:endParaRPr>
          </a:p>
          <a:p>
            <a:pPr marL="285750" indent="-285750">
              <a:buClr>
                <a:schemeClr val="tx2"/>
              </a:buClr>
              <a:buFont typeface="Wingdings" pitchFamily="2" charset="2"/>
              <a:buChar char="§"/>
              <a:defRPr/>
            </a:pPr>
            <a:r>
              <a:rPr lang="en-US" dirty="0">
                <a:solidFill>
                  <a:schemeClr val="bg1"/>
                </a:solidFill>
              </a:rPr>
              <a:t>Nodes will be in sync with the faulty Publisher </a:t>
            </a:r>
            <a:r>
              <a:rPr lang="en-US" dirty="0" smtClean="0">
                <a:solidFill>
                  <a:schemeClr val="bg1"/>
                </a:solidFill>
              </a:rPr>
              <a:t>node’s </a:t>
            </a:r>
            <a:r>
              <a:rPr lang="en-US" dirty="0">
                <a:solidFill>
                  <a:schemeClr val="bg1"/>
                </a:solidFill>
              </a:rPr>
              <a:t>data </a:t>
            </a:r>
            <a:r>
              <a:rPr lang="en-US" dirty="0" smtClean="0">
                <a:solidFill>
                  <a:schemeClr val="bg1"/>
                </a:solidFill>
              </a:rPr>
              <a:t>even if the Publisher </a:t>
            </a:r>
            <a:r>
              <a:rPr lang="en-US" dirty="0">
                <a:solidFill>
                  <a:schemeClr val="bg1"/>
                </a:solidFill>
              </a:rPr>
              <a:t>is down.</a:t>
            </a:r>
          </a:p>
          <a:p>
            <a:pPr marL="285750" indent="-285750">
              <a:buClr>
                <a:schemeClr val="tx2"/>
              </a:buClr>
              <a:buFont typeface="Wingdings" pitchFamily="2" charset="2"/>
              <a:buChar char="§"/>
              <a:defRPr/>
            </a:pPr>
            <a:r>
              <a:rPr lang="en-US" dirty="0">
                <a:solidFill>
                  <a:schemeClr val="bg1"/>
                </a:solidFill>
              </a:rPr>
              <a:t>Nodes can perform Re-synchronization operation, even though Publisher is down.</a:t>
            </a:r>
          </a:p>
          <a:p>
            <a:pPr>
              <a:defRPr/>
            </a:pPr>
            <a:endParaRPr lang="en-US" dirty="0">
              <a:solidFill>
                <a:schemeClr val="bg1"/>
              </a:solidFill>
            </a:endParaRPr>
          </a:p>
          <a:p>
            <a:pPr marL="285750" indent="-285750">
              <a:defRPr/>
            </a:pPr>
            <a:endParaRPr lang="en-US" dirty="0">
              <a:solidFill>
                <a:schemeClr val="bg1"/>
              </a:solidFill>
            </a:endParaRPr>
          </a:p>
          <a:p>
            <a:pPr>
              <a:defRPr/>
            </a:pPr>
            <a:r>
              <a:rPr lang="en-US" sz="2200" dirty="0">
                <a:solidFill>
                  <a:schemeClr val="tx2"/>
                </a:solidFill>
              </a:rPr>
              <a:t>Disadvantages of Alert mode:</a:t>
            </a:r>
          </a:p>
          <a:p>
            <a:pPr>
              <a:defRPr/>
            </a:pPr>
            <a:endParaRPr lang="en-US" sz="2200" b="1" dirty="0">
              <a:solidFill>
                <a:schemeClr val="bg1"/>
              </a:solidFill>
            </a:endParaRPr>
          </a:p>
          <a:p>
            <a:pPr marL="285750" indent="-285750">
              <a:buClr>
                <a:schemeClr val="tx2"/>
              </a:buClr>
              <a:buFont typeface="Wingdings" pitchFamily="2" charset="2"/>
              <a:buChar char="§"/>
              <a:defRPr/>
            </a:pPr>
            <a:r>
              <a:rPr lang="en-US" dirty="0">
                <a:solidFill>
                  <a:schemeClr val="bg1"/>
                </a:solidFill>
              </a:rPr>
              <a:t>All currently updated directory information on subscriber node will not be replicated during the duration when publisher is down.</a:t>
            </a:r>
          </a:p>
          <a:p>
            <a:pPr marL="285750" indent="-285750">
              <a:buClr>
                <a:schemeClr val="tx2"/>
              </a:buClr>
              <a:buFont typeface="Wingdings" pitchFamily="2" charset="2"/>
              <a:buChar char="§"/>
              <a:defRPr/>
            </a:pPr>
            <a:r>
              <a:rPr lang="en-US" dirty="0" smtClean="0">
                <a:solidFill>
                  <a:schemeClr val="bg1"/>
                </a:solidFill>
              </a:rPr>
              <a:t>FeedReader </a:t>
            </a:r>
            <a:r>
              <a:rPr lang="en-US" dirty="0">
                <a:solidFill>
                  <a:schemeClr val="bg1"/>
                </a:solidFill>
              </a:rPr>
              <a:t>does not run on Subscriber thus the failed node wont be able to pull fresh data from directly connected </a:t>
            </a:r>
            <a:r>
              <a:rPr lang="en-US" dirty="0" smtClean="0">
                <a:solidFill>
                  <a:schemeClr val="bg1"/>
                </a:solidFill>
              </a:rPr>
              <a:t>nodes and hence a part of network wont be able to pull fresh data from other part of the network.</a:t>
            </a:r>
            <a:endParaRPr lang="en-US" dirty="0">
              <a:solidFill>
                <a:schemeClr val="bg1"/>
              </a:solidFill>
            </a:endParaRPr>
          </a:p>
          <a:p>
            <a:pPr marL="285750" indent="-285750">
              <a:buClr>
                <a:schemeClr val="tx2"/>
              </a:buClr>
              <a:buFont typeface="Wingdings" pitchFamily="2" charset="2"/>
              <a:buChar char="§"/>
              <a:defRPr/>
            </a:pPr>
            <a:r>
              <a:rPr lang="en-US" dirty="0">
                <a:solidFill>
                  <a:schemeClr val="bg1"/>
                </a:solidFill>
              </a:rPr>
              <a:t>There is a little overhead of retries when publisher is down. Every directly connected node is trying to establish </a:t>
            </a:r>
            <a:r>
              <a:rPr lang="en-US" dirty="0" smtClean="0">
                <a:solidFill>
                  <a:schemeClr val="bg1"/>
                </a:solidFill>
              </a:rPr>
              <a:t>Connection </a:t>
            </a:r>
            <a:r>
              <a:rPr lang="en-US" dirty="0">
                <a:solidFill>
                  <a:schemeClr val="bg1"/>
                </a:solidFill>
              </a:rPr>
              <a:t>with the publisher </a:t>
            </a:r>
            <a:r>
              <a:rPr lang="en-US" dirty="0" smtClean="0">
                <a:solidFill>
                  <a:schemeClr val="bg1"/>
                </a:solidFill>
              </a:rPr>
              <a:t>every time </a:t>
            </a:r>
            <a:r>
              <a:rPr lang="en-US" dirty="0">
                <a:solidFill>
                  <a:schemeClr val="bg1"/>
                </a:solidFill>
              </a:rPr>
              <a:t>a synchronization is done.</a:t>
            </a:r>
          </a:p>
        </p:txBody>
      </p:sp>
    </p:spTree>
  </p:cSld>
  <p:clrMapOvr>
    <a:masterClrMapping/>
  </p:clrMapOvr>
  <p:transition>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28600" y="-76200"/>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Alert and Standard mode example</a:t>
            </a:r>
            <a:endParaRPr sz="2800" dirty="0"/>
          </a:p>
        </p:txBody>
      </p:sp>
      <p:sp>
        <p:nvSpPr>
          <p:cNvPr id="6" name="Rectangle 5"/>
          <p:cNvSpPr/>
          <p:nvPr/>
        </p:nvSpPr>
        <p:spPr>
          <a:xfrm>
            <a:off x="241300" y="604838"/>
            <a:ext cx="8750300" cy="5078412"/>
          </a:xfrm>
          <a:prstGeom prst="rect">
            <a:avLst/>
          </a:prstGeom>
        </p:spPr>
        <p:txBody>
          <a:bodyPr>
            <a:spAutoFit/>
          </a:bodyPr>
          <a:lstStyle/>
          <a:p>
            <a:pPr marL="285750" indent="-285750">
              <a:buClr>
                <a:schemeClr val="tx2"/>
              </a:buClr>
              <a:buFont typeface="Wingdings" pitchFamily="2" charset="2"/>
              <a:buChar char="§"/>
              <a:defRPr/>
            </a:pPr>
            <a:r>
              <a:rPr lang="en-US" dirty="0">
                <a:solidFill>
                  <a:schemeClr val="bg1"/>
                </a:solidFill>
                <a:latin typeface="+mn-lt"/>
              </a:rPr>
              <a:t>In the example below </a:t>
            </a:r>
            <a:r>
              <a:rPr lang="en-US" dirty="0" smtClean="0">
                <a:solidFill>
                  <a:schemeClr val="bg1"/>
                </a:solidFill>
                <a:latin typeface="+mn-lt"/>
              </a:rPr>
              <a:t>Cluster Vm144(Pub)__Vm145(Sub) was </a:t>
            </a:r>
            <a:r>
              <a:rPr lang="en-US" dirty="0">
                <a:solidFill>
                  <a:schemeClr val="bg1"/>
                </a:solidFill>
                <a:latin typeface="+mn-lt"/>
              </a:rPr>
              <a:t>connected to 2 </a:t>
            </a:r>
            <a:r>
              <a:rPr lang="en-US" dirty="0" smtClean="0">
                <a:solidFill>
                  <a:schemeClr val="bg1"/>
                </a:solidFill>
                <a:latin typeface="+mn-lt"/>
              </a:rPr>
              <a:t>other clusters </a:t>
            </a:r>
            <a:r>
              <a:rPr lang="en-US" dirty="0">
                <a:solidFill>
                  <a:schemeClr val="bg1"/>
                </a:solidFill>
                <a:latin typeface="+mn-lt"/>
              </a:rPr>
              <a:t>in HTTP(S) networking. The </a:t>
            </a:r>
            <a:r>
              <a:rPr lang="en-US" dirty="0" smtClean="0">
                <a:solidFill>
                  <a:schemeClr val="bg1"/>
                </a:solidFill>
                <a:latin typeface="+mn-lt"/>
              </a:rPr>
              <a:t>spokes </a:t>
            </a:r>
            <a:r>
              <a:rPr lang="en-US" dirty="0">
                <a:solidFill>
                  <a:schemeClr val="bg1"/>
                </a:solidFill>
                <a:latin typeface="+mn-lt"/>
              </a:rPr>
              <a:t>were:</a:t>
            </a:r>
          </a:p>
          <a:p>
            <a:pPr>
              <a:buClr>
                <a:schemeClr val="tx2"/>
              </a:buClr>
              <a:defRPr/>
            </a:pPr>
            <a:r>
              <a:rPr lang="en-US" dirty="0">
                <a:solidFill>
                  <a:schemeClr val="bg1"/>
                </a:solidFill>
                <a:latin typeface="+mn-lt"/>
              </a:rPr>
              <a:t>	Vm151(Pub)__Vm152(Sub) </a:t>
            </a:r>
          </a:p>
          <a:p>
            <a:pPr>
              <a:buClr>
                <a:schemeClr val="tx2"/>
              </a:buClr>
              <a:defRPr/>
            </a:pPr>
            <a:r>
              <a:rPr lang="en-US" dirty="0">
                <a:solidFill>
                  <a:schemeClr val="bg1"/>
                </a:solidFill>
                <a:latin typeface="+mn-lt"/>
              </a:rPr>
              <a:t>	Vm355(Pub)__</a:t>
            </a:r>
            <a:r>
              <a:rPr lang="en-US" dirty="0" smtClean="0">
                <a:solidFill>
                  <a:schemeClr val="bg1"/>
                </a:solidFill>
                <a:latin typeface="+mn-lt"/>
              </a:rPr>
              <a:t>Vm356(Sub)</a:t>
            </a:r>
          </a:p>
          <a:p>
            <a:pPr marL="285750" indent="-285750">
              <a:buClr>
                <a:schemeClr val="tx2"/>
              </a:buClr>
              <a:buFont typeface="Wingdings" pitchFamily="2" charset="2"/>
              <a:buChar char="§"/>
              <a:defRPr/>
            </a:pPr>
            <a:r>
              <a:rPr lang="en-US" dirty="0">
                <a:solidFill>
                  <a:schemeClr val="bg1"/>
                </a:solidFill>
                <a:latin typeface="+mn-lt"/>
              </a:rPr>
              <a:t>Every node in the network is in Standard</a:t>
            </a:r>
          </a:p>
          <a:p>
            <a:pPr>
              <a:buClr>
                <a:schemeClr val="tx2"/>
              </a:buClr>
              <a:defRPr/>
            </a:pPr>
            <a:r>
              <a:rPr lang="en-US" dirty="0" smtClean="0">
                <a:solidFill>
                  <a:schemeClr val="bg1"/>
                </a:solidFill>
                <a:latin typeface="+mn-lt"/>
              </a:rPr>
              <a:t>    Mode</a:t>
            </a:r>
            <a:endParaRPr lang="en-US" dirty="0">
              <a:solidFill>
                <a:schemeClr val="bg1"/>
              </a:solidFill>
              <a:latin typeface="+mn-lt"/>
            </a:endParaRPr>
          </a:p>
          <a:p>
            <a:pPr>
              <a:buClr>
                <a:schemeClr val="tx2"/>
              </a:buClr>
              <a:defRPr/>
            </a:pPr>
            <a:endParaRPr lang="en-US" dirty="0">
              <a:solidFill>
                <a:schemeClr val="bg2">
                  <a:lumMod val="20000"/>
                  <a:lumOff val="80000"/>
                </a:schemeClr>
              </a:solidFill>
              <a:latin typeface="+mn-lt"/>
            </a:endParaRPr>
          </a:p>
          <a:p>
            <a:pPr marL="285750" indent="-285750">
              <a:buClr>
                <a:schemeClr val="tx2"/>
              </a:buClr>
              <a:defRPr/>
            </a:pPr>
            <a:endParaRPr lang="en-US" dirty="0">
              <a:solidFill>
                <a:schemeClr val="bg2">
                  <a:lumMod val="20000"/>
                  <a:lumOff val="80000"/>
                </a:schemeClr>
              </a:solidFill>
              <a:latin typeface="+mn-lt"/>
            </a:endParaRPr>
          </a:p>
          <a:p>
            <a:pPr marL="285750" indent="-285750">
              <a:buClr>
                <a:schemeClr val="tx2"/>
              </a:buClr>
              <a:defRPr/>
            </a:pPr>
            <a:endParaRPr lang="en-US" dirty="0">
              <a:solidFill>
                <a:schemeClr val="bg2">
                  <a:lumMod val="20000"/>
                  <a:lumOff val="80000"/>
                </a:schemeClr>
              </a:solidFill>
              <a:latin typeface="+mn-lt"/>
            </a:endParaRPr>
          </a:p>
          <a:p>
            <a:pPr marL="285750" indent="-285750">
              <a:buClr>
                <a:schemeClr val="tx2"/>
              </a:buClr>
              <a:defRPr/>
            </a:pPr>
            <a:endParaRPr lang="en-US" dirty="0">
              <a:solidFill>
                <a:schemeClr val="bg2">
                  <a:lumMod val="20000"/>
                  <a:lumOff val="80000"/>
                </a:schemeClr>
              </a:solidFill>
              <a:latin typeface="+mn-lt"/>
            </a:endParaRPr>
          </a:p>
          <a:p>
            <a:pPr marL="285750" indent="-285750">
              <a:buClr>
                <a:schemeClr val="tx2"/>
              </a:buClr>
              <a:defRPr/>
            </a:pPr>
            <a:endParaRPr lang="en-US" dirty="0">
              <a:solidFill>
                <a:schemeClr val="bg2">
                  <a:lumMod val="20000"/>
                  <a:lumOff val="80000"/>
                </a:schemeClr>
              </a:solidFill>
              <a:latin typeface="+mn-lt"/>
            </a:endParaRPr>
          </a:p>
          <a:p>
            <a:pPr marL="285750" indent="-285750">
              <a:buClr>
                <a:schemeClr val="tx2"/>
              </a:buClr>
              <a:defRPr/>
            </a:pPr>
            <a:endParaRPr lang="en-US" dirty="0">
              <a:solidFill>
                <a:schemeClr val="bg2">
                  <a:lumMod val="20000"/>
                  <a:lumOff val="80000"/>
                </a:schemeClr>
              </a:solidFill>
              <a:latin typeface="+mn-lt"/>
            </a:endParaRPr>
          </a:p>
          <a:p>
            <a:pPr marL="285750" indent="-285750">
              <a:buClr>
                <a:schemeClr val="tx2"/>
              </a:buClr>
              <a:defRPr/>
            </a:pPr>
            <a:endParaRPr lang="en-US" dirty="0">
              <a:solidFill>
                <a:schemeClr val="bg2">
                  <a:lumMod val="20000"/>
                  <a:lumOff val="80000"/>
                </a:schemeClr>
              </a:solidFill>
              <a:latin typeface="+mn-lt"/>
            </a:endParaRPr>
          </a:p>
          <a:p>
            <a:pPr marL="285750" indent="-285750">
              <a:buClr>
                <a:schemeClr val="tx2"/>
              </a:buClr>
              <a:defRPr/>
            </a:pPr>
            <a:endParaRPr lang="en-US" dirty="0">
              <a:solidFill>
                <a:schemeClr val="bg2">
                  <a:lumMod val="20000"/>
                  <a:lumOff val="80000"/>
                </a:schemeClr>
              </a:solidFill>
              <a:latin typeface="+mn-lt"/>
            </a:endParaRPr>
          </a:p>
          <a:p>
            <a:pPr marL="285750" indent="-285750">
              <a:buClr>
                <a:schemeClr val="tx2"/>
              </a:buClr>
              <a:defRPr/>
            </a:pPr>
            <a:endParaRPr lang="en-US" dirty="0">
              <a:solidFill>
                <a:schemeClr val="bg2">
                  <a:lumMod val="20000"/>
                  <a:lumOff val="80000"/>
                </a:schemeClr>
              </a:solidFill>
              <a:latin typeface="+mn-lt"/>
            </a:endParaRPr>
          </a:p>
          <a:p>
            <a:pPr marL="285750" indent="-285750">
              <a:buClr>
                <a:schemeClr val="tx2"/>
              </a:buClr>
              <a:defRPr/>
            </a:pPr>
            <a:endParaRPr lang="en-US" dirty="0">
              <a:solidFill>
                <a:schemeClr val="bg2">
                  <a:lumMod val="20000"/>
                  <a:lumOff val="80000"/>
                </a:schemeClr>
              </a:solidFill>
              <a:latin typeface="+mn-lt"/>
            </a:endParaRPr>
          </a:p>
          <a:p>
            <a:pPr marL="285750" indent="-285750">
              <a:buClr>
                <a:schemeClr val="tx2"/>
              </a:buClr>
              <a:defRPr/>
            </a:pPr>
            <a:endParaRPr lang="en-US" dirty="0">
              <a:solidFill>
                <a:schemeClr val="bg2">
                  <a:lumMod val="20000"/>
                  <a:lumOff val="80000"/>
                </a:schemeClr>
              </a:solidFill>
              <a:latin typeface="+mn-lt"/>
            </a:endParaRPr>
          </a:p>
          <a:p>
            <a:pPr>
              <a:buClr>
                <a:schemeClr val="tx2"/>
              </a:buClr>
              <a:defRPr/>
            </a:pPr>
            <a:endParaRPr lang="en-US" dirty="0">
              <a:solidFill>
                <a:schemeClr val="bg2">
                  <a:lumMod val="20000"/>
                  <a:lumOff val="80000"/>
                </a:schemeClr>
              </a:solidFill>
              <a:latin typeface="+mn-lt"/>
            </a:endParaRPr>
          </a:p>
        </p:txBody>
      </p:sp>
      <p:sp>
        <p:nvSpPr>
          <p:cNvPr id="106500" name="Rectangle 1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106501" name="Rectangle 1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cxnSp>
        <p:nvCxnSpPr>
          <p:cNvPr id="106502" name="Straight Connector 38"/>
          <p:cNvCxnSpPr>
            <a:cxnSpLocks noChangeShapeType="1"/>
          </p:cNvCxnSpPr>
          <p:nvPr/>
        </p:nvCxnSpPr>
        <p:spPr bwMode="auto">
          <a:xfrm>
            <a:off x="6697663" y="54864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grpSp>
        <p:nvGrpSpPr>
          <p:cNvPr id="106503" name="Group 44"/>
          <p:cNvGrpSpPr>
            <a:grpSpLocks/>
          </p:cNvGrpSpPr>
          <p:nvPr/>
        </p:nvGrpSpPr>
        <p:grpSpPr bwMode="auto">
          <a:xfrm>
            <a:off x="2819400" y="2470150"/>
            <a:ext cx="5646738" cy="3711575"/>
            <a:chOff x="2438400" y="700679"/>
            <a:chExt cx="6070600" cy="4348277"/>
          </a:xfrm>
        </p:grpSpPr>
        <p:cxnSp>
          <p:nvCxnSpPr>
            <p:cNvPr id="46" name="Straight Arrow Connector 45"/>
            <p:cNvCxnSpPr>
              <a:endCxn id="49" idx="5"/>
            </p:cNvCxnSpPr>
            <p:nvPr/>
          </p:nvCxnSpPr>
          <p:spPr>
            <a:xfrm rot="16200000" flipV="1">
              <a:off x="5826650" y="2031946"/>
              <a:ext cx="1707322" cy="142165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06511" name="Group 46"/>
            <p:cNvGrpSpPr>
              <a:grpSpLocks/>
            </p:cNvGrpSpPr>
            <p:nvPr/>
          </p:nvGrpSpPr>
          <p:grpSpPr bwMode="auto">
            <a:xfrm>
              <a:off x="2438400" y="700679"/>
              <a:ext cx="6070600" cy="4348277"/>
              <a:chOff x="1219200" y="700679"/>
              <a:chExt cx="6070600" cy="4348277"/>
            </a:xfrm>
          </p:grpSpPr>
          <p:grpSp>
            <p:nvGrpSpPr>
              <p:cNvPr id="106512" name="Group 47"/>
              <p:cNvGrpSpPr>
                <a:grpSpLocks/>
              </p:cNvGrpSpPr>
              <p:nvPr/>
            </p:nvGrpSpPr>
            <p:grpSpPr bwMode="auto">
              <a:xfrm>
                <a:off x="1219200" y="3657600"/>
                <a:ext cx="1727200" cy="1391356"/>
                <a:chOff x="6172200" y="1981200"/>
                <a:chExt cx="1295400" cy="1295400"/>
              </a:xfrm>
            </p:grpSpPr>
            <p:sp>
              <p:nvSpPr>
                <p:cNvPr id="52" name="Oval 51"/>
                <p:cNvSpPr/>
                <p:nvPr/>
              </p:nvSpPr>
              <p:spPr>
                <a:xfrm>
                  <a:off x="6172200" y="1981391"/>
                  <a:ext cx="1295357" cy="129520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Standard</a:t>
                  </a:r>
                  <a:endParaRPr lang="en-US" dirty="0"/>
                </a:p>
              </p:txBody>
            </p:sp>
            <p:grpSp>
              <p:nvGrpSpPr>
                <p:cNvPr id="106517" name="Group 52"/>
                <p:cNvGrpSpPr>
                  <a:grpSpLocks/>
                </p:cNvGrpSpPr>
                <p:nvPr/>
              </p:nvGrpSpPr>
              <p:grpSpPr bwMode="auto">
                <a:xfrm>
                  <a:off x="6417950" y="2052145"/>
                  <a:ext cx="860128" cy="1161394"/>
                  <a:chOff x="6748277" y="2353790"/>
                  <a:chExt cx="1376204" cy="1858229"/>
                </a:xfrm>
              </p:grpSpPr>
              <p:sp>
                <p:nvSpPr>
                  <p:cNvPr id="54" name="Rectangle 53"/>
                  <p:cNvSpPr/>
                  <p:nvPr/>
                </p:nvSpPr>
                <p:spPr>
                  <a:xfrm>
                    <a:off x="6748292" y="2354174"/>
                    <a:ext cx="1298428" cy="60951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200" dirty="0" smtClean="0"/>
                      <a:t>Pub-Vm355</a:t>
                    </a:r>
                    <a:endParaRPr lang="en-US" sz="1200" dirty="0"/>
                  </a:p>
                </p:txBody>
              </p:sp>
              <p:sp>
                <p:nvSpPr>
                  <p:cNvPr id="55" name="Rectangle 54"/>
                  <p:cNvSpPr/>
                  <p:nvPr/>
                </p:nvSpPr>
                <p:spPr>
                  <a:xfrm>
                    <a:off x="6748292" y="3603668"/>
                    <a:ext cx="1376252" cy="6095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200" dirty="0" smtClean="0"/>
                      <a:t>Sub-Vm356</a:t>
                    </a:r>
                    <a:endParaRPr lang="en-US" sz="1200" dirty="0"/>
                  </a:p>
                </p:txBody>
              </p:sp>
            </p:grpSp>
          </p:grpSp>
          <p:sp>
            <p:nvSpPr>
              <p:cNvPr id="49" name="Oval 48"/>
              <p:cNvSpPr/>
              <p:nvPr/>
            </p:nvSpPr>
            <p:spPr>
              <a:xfrm>
                <a:off x="3277435" y="700679"/>
                <a:ext cx="1727143" cy="139115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Standard</a:t>
                </a:r>
                <a:endParaRPr lang="en-US" dirty="0"/>
              </a:p>
            </p:txBody>
          </p:sp>
          <p:sp>
            <p:nvSpPr>
              <p:cNvPr id="50" name="Oval 49"/>
              <p:cNvSpPr/>
              <p:nvPr/>
            </p:nvSpPr>
            <p:spPr>
              <a:xfrm>
                <a:off x="5562657" y="3581552"/>
                <a:ext cx="1727143" cy="139115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Standard</a:t>
                </a:r>
                <a:endParaRPr lang="en-US" dirty="0"/>
              </a:p>
            </p:txBody>
          </p:sp>
          <p:cxnSp>
            <p:nvCxnSpPr>
              <p:cNvPr id="51" name="Straight Arrow Connector 50"/>
              <p:cNvCxnSpPr>
                <a:stCxn id="49" idx="3"/>
                <a:endCxn id="52" idx="0"/>
              </p:cNvCxnSpPr>
              <p:nvPr/>
            </p:nvCxnSpPr>
            <p:spPr>
              <a:xfrm flipH="1">
                <a:off x="2082771" y="1888101"/>
                <a:ext cx="1447598" cy="176970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sp>
        <p:nvSpPr>
          <p:cNvPr id="56" name="Rectangle 55"/>
          <p:cNvSpPr/>
          <p:nvPr/>
        </p:nvSpPr>
        <p:spPr>
          <a:xfrm>
            <a:off x="7154863" y="4994275"/>
            <a:ext cx="1006475" cy="34925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200" dirty="0" smtClean="0"/>
              <a:t>Pub-Vm151</a:t>
            </a:r>
            <a:endParaRPr lang="en-US" sz="1200" dirty="0"/>
          </a:p>
        </p:txBody>
      </p:sp>
      <p:sp>
        <p:nvSpPr>
          <p:cNvPr id="57" name="Rectangle 56"/>
          <p:cNvSpPr/>
          <p:nvPr/>
        </p:nvSpPr>
        <p:spPr>
          <a:xfrm>
            <a:off x="7154863" y="5668963"/>
            <a:ext cx="1066800" cy="349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200" dirty="0" smtClean="0"/>
              <a:t>Sub-Vm152</a:t>
            </a:r>
            <a:endParaRPr lang="en-US" sz="1200" dirty="0"/>
          </a:p>
        </p:txBody>
      </p:sp>
      <p:sp>
        <p:nvSpPr>
          <p:cNvPr id="58" name="Rectangle 57"/>
          <p:cNvSpPr/>
          <p:nvPr/>
        </p:nvSpPr>
        <p:spPr>
          <a:xfrm>
            <a:off x="5005388" y="2514600"/>
            <a:ext cx="1006475" cy="34925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200" dirty="0" smtClean="0"/>
              <a:t>Pub-Vm144</a:t>
            </a:r>
            <a:endParaRPr lang="en-US" sz="1200" dirty="0"/>
          </a:p>
        </p:txBody>
      </p:sp>
      <p:sp>
        <p:nvSpPr>
          <p:cNvPr id="59" name="TextBox 83"/>
          <p:cNvSpPr txBox="1"/>
          <p:nvPr/>
        </p:nvSpPr>
        <p:spPr>
          <a:xfrm>
            <a:off x="6096000" y="4152900"/>
            <a:ext cx="881063" cy="276225"/>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solidFill>
                  <a:schemeClr val="tx1">
                    <a:lumMod val="85000"/>
                    <a:lumOff val="15000"/>
                  </a:schemeClr>
                </a:solidFill>
              </a:rPr>
              <a:t>HTTP(S)</a:t>
            </a:r>
            <a:endParaRPr lang="en-US" sz="1200" dirty="0">
              <a:solidFill>
                <a:schemeClr val="tx1">
                  <a:lumMod val="85000"/>
                  <a:lumOff val="15000"/>
                </a:schemeClr>
              </a:solidFill>
            </a:endParaRPr>
          </a:p>
        </p:txBody>
      </p:sp>
      <p:sp>
        <p:nvSpPr>
          <p:cNvPr id="60" name="TextBox 83"/>
          <p:cNvSpPr txBox="1"/>
          <p:nvPr/>
        </p:nvSpPr>
        <p:spPr>
          <a:xfrm>
            <a:off x="4343400" y="4143375"/>
            <a:ext cx="911225" cy="276225"/>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solidFill>
                  <a:schemeClr val="tx1">
                    <a:lumMod val="85000"/>
                    <a:lumOff val="15000"/>
                  </a:schemeClr>
                </a:solidFill>
              </a:rPr>
              <a:t>HTTP(S)</a:t>
            </a:r>
            <a:endParaRPr lang="en-US" sz="1200" dirty="0">
              <a:solidFill>
                <a:schemeClr val="tx1">
                  <a:lumMod val="85000"/>
                  <a:lumOff val="15000"/>
                </a:schemeClr>
              </a:solidFill>
            </a:endParaRPr>
          </a:p>
        </p:txBody>
      </p:sp>
      <p:pic>
        <p:nvPicPr>
          <p:cNvPr id="106509" name="Picture 1" descr="C:\Users\nikkumar\Desktop\HTTPS_TOI\Options_HA_Diagra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924050"/>
            <a:ext cx="3516313"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bwMode="auto">
          <a:xfrm>
            <a:off x="5014657" y="3200400"/>
            <a:ext cx="1066800" cy="349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200" dirty="0" smtClean="0"/>
              <a:t>Sub-Vm145</a:t>
            </a:r>
            <a:endParaRPr lang="en-US" sz="1200" dirty="0"/>
          </a:p>
        </p:txBody>
      </p:sp>
    </p:spTree>
  </p:cSld>
  <p:clrMapOvr>
    <a:masterClrMapping/>
  </p:clrMapOvr>
  <p:transition>
    <p:wipe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7522"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5" name="Title 3"/>
          <p:cNvSpPr txBox="1">
            <a:spLocks/>
          </p:cNvSpPr>
          <p:nvPr/>
        </p:nvSpPr>
        <p:spPr>
          <a:xfrm>
            <a:off x="228600" y="32982"/>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CUCA page for HA</a:t>
            </a:r>
            <a:endParaRPr sz="2800" dirty="0"/>
          </a:p>
        </p:txBody>
      </p:sp>
      <p:sp>
        <p:nvSpPr>
          <p:cNvPr id="107524" name="Rectangle 5"/>
          <p:cNvSpPr>
            <a:spLocks noChangeArrowheads="1"/>
          </p:cNvSpPr>
          <p:nvPr/>
        </p:nvSpPr>
        <p:spPr bwMode="auto">
          <a:xfrm>
            <a:off x="228600" y="1066800"/>
            <a:ext cx="8686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Clr>
                <a:schemeClr val="tx2"/>
              </a:buClr>
              <a:buFont typeface="Wingdings" pitchFamily="2" charset="2"/>
              <a:buChar char="§"/>
            </a:pPr>
            <a:r>
              <a:rPr lang="en-US" dirty="0">
                <a:solidFill>
                  <a:schemeClr val="bg1"/>
                </a:solidFill>
              </a:rPr>
              <a:t>The HTTP(S) links of </a:t>
            </a:r>
            <a:r>
              <a:rPr lang="en-US" dirty="0" smtClean="0">
                <a:solidFill>
                  <a:schemeClr val="bg1"/>
                </a:solidFill>
              </a:rPr>
              <a:t>Vm355 </a:t>
            </a:r>
            <a:r>
              <a:rPr lang="en-US" dirty="0">
                <a:solidFill>
                  <a:schemeClr val="bg1"/>
                </a:solidFill>
              </a:rPr>
              <a:t>has </a:t>
            </a:r>
            <a:r>
              <a:rPr lang="en-US" dirty="0" smtClean="0">
                <a:solidFill>
                  <a:schemeClr val="bg1"/>
                </a:solidFill>
              </a:rPr>
              <a:t>1 node</a:t>
            </a:r>
            <a:endParaRPr lang="en-US" dirty="0">
              <a:solidFill>
                <a:schemeClr val="bg1"/>
              </a:solidFill>
            </a:endParaRPr>
          </a:p>
          <a:p>
            <a:pPr marL="285750" indent="-285750">
              <a:buClr>
                <a:schemeClr val="tx2"/>
              </a:buClr>
              <a:buFont typeface="Wingdings" pitchFamily="2" charset="2"/>
              <a:buChar char="§"/>
            </a:pPr>
            <a:r>
              <a:rPr lang="en-US" dirty="0">
                <a:solidFill>
                  <a:schemeClr val="bg1"/>
                </a:solidFill>
              </a:rPr>
              <a:t>We can see that Synchronization role with </a:t>
            </a:r>
            <a:r>
              <a:rPr lang="en-US" dirty="0" smtClean="0">
                <a:solidFill>
                  <a:schemeClr val="bg1"/>
                </a:solidFill>
              </a:rPr>
              <a:t>Vm144 is in </a:t>
            </a:r>
            <a:r>
              <a:rPr lang="en-US" dirty="0">
                <a:solidFill>
                  <a:schemeClr val="bg1"/>
                </a:solidFill>
              </a:rPr>
              <a:t>“Standard” </a:t>
            </a:r>
            <a:r>
              <a:rPr lang="en-US" dirty="0" smtClean="0">
                <a:solidFill>
                  <a:schemeClr val="bg1"/>
                </a:solidFill>
              </a:rPr>
              <a:t>mode</a:t>
            </a:r>
          </a:p>
          <a:p>
            <a:pPr marL="285750" indent="-285750">
              <a:buClr>
                <a:schemeClr val="tx2"/>
              </a:buClr>
              <a:buFont typeface="Wingdings" pitchFamily="2" charset="2"/>
              <a:buChar char="§"/>
            </a:pPr>
            <a:r>
              <a:rPr lang="en-US" dirty="0" smtClean="0">
                <a:solidFill>
                  <a:schemeClr val="bg1"/>
                </a:solidFill>
              </a:rPr>
              <a:t>Similarly on Vm151 also “Standard” mode appears</a:t>
            </a:r>
            <a:endParaRPr lang="en-US" dirty="0">
              <a:solidFill>
                <a:schemeClr val="bg1"/>
              </a:solidFill>
            </a:endParaRPr>
          </a:p>
        </p:txBody>
      </p:sp>
      <p:pic>
        <p:nvPicPr>
          <p:cNvPr id="3" name="Picture 2"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740419"/>
            <a:ext cx="8686800" cy="2669781"/>
          </a:xfrm>
          <a:prstGeom prst="rect">
            <a:avLst/>
          </a:prstGeom>
        </p:spPr>
      </p:pic>
      <p:sp>
        <p:nvSpPr>
          <p:cNvPr id="10" name="Rectangle 9"/>
          <p:cNvSpPr/>
          <p:nvPr/>
        </p:nvSpPr>
        <p:spPr>
          <a:xfrm>
            <a:off x="7315200" y="4267200"/>
            <a:ext cx="1371600" cy="76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wipe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28600" y="-76200"/>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2800" dirty="0" smtClean="0"/>
              <a:t>Alert and Standard mode example</a:t>
            </a:r>
            <a:endParaRPr sz="2800" dirty="0"/>
          </a:p>
        </p:txBody>
      </p:sp>
      <p:sp>
        <p:nvSpPr>
          <p:cNvPr id="6" name="Rectangle 5"/>
          <p:cNvSpPr/>
          <p:nvPr/>
        </p:nvSpPr>
        <p:spPr>
          <a:xfrm>
            <a:off x="241300" y="685800"/>
            <a:ext cx="8750300" cy="5632311"/>
          </a:xfrm>
          <a:prstGeom prst="rect">
            <a:avLst/>
          </a:prstGeom>
        </p:spPr>
        <p:txBody>
          <a:bodyPr>
            <a:spAutoFit/>
          </a:bodyPr>
          <a:lstStyle/>
          <a:p>
            <a:pPr marL="285750" indent="-285750">
              <a:buClr>
                <a:schemeClr val="tx2"/>
              </a:buClr>
              <a:buFont typeface="Wingdings" pitchFamily="2" charset="2"/>
              <a:buChar char="§"/>
              <a:defRPr/>
            </a:pPr>
            <a:r>
              <a:rPr lang="en-US" dirty="0">
                <a:solidFill>
                  <a:schemeClr val="bg1"/>
                </a:solidFill>
                <a:latin typeface="+mn-lt"/>
              </a:rPr>
              <a:t>Now if </a:t>
            </a:r>
            <a:r>
              <a:rPr lang="en-US" dirty="0" smtClean="0">
                <a:solidFill>
                  <a:schemeClr val="bg1"/>
                </a:solidFill>
                <a:latin typeface="+mn-lt"/>
              </a:rPr>
              <a:t>Vm144(Publisher</a:t>
            </a:r>
            <a:r>
              <a:rPr lang="en-US" dirty="0">
                <a:solidFill>
                  <a:schemeClr val="bg1"/>
                </a:solidFill>
                <a:latin typeface="+mn-lt"/>
              </a:rPr>
              <a:t>) goes down then we can see that cluster node of </a:t>
            </a:r>
            <a:r>
              <a:rPr lang="en-US" dirty="0" smtClean="0">
                <a:solidFill>
                  <a:schemeClr val="bg1"/>
                </a:solidFill>
                <a:latin typeface="+mn-lt"/>
              </a:rPr>
              <a:t>Vm144 </a:t>
            </a:r>
            <a:r>
              <a:rPr lang="en-US" dirty="0">
                <a:solidFill>
                  <a:schemeClr val="bg1"/>
                </a:solidFill>
                <a:latin typeface="+mn-lt"/>
              </a:rPr>
              <a:t>is in Alert mode.</a:t>
            </a:r>
          </a:p>
          <a:p>
            <a:pPr marL="285750" indent="-285750">
              <a:buClr>
                <a:schemeClr val="tx2"/>
              </a:buClr>
              <a:buFont typeface="Wingdings" pitchFamily="2" charset="2"/>
              <a:buChar char="§"/>
              <a:defRPr/>
            </a:pPr>
            <a:r>
              <a:rPr lang="en-US" dirty="0">
                <a:solidFill>
                  <a:schemeClr val="bg1"/>
                </a:solidFill>
                <a:latin typeface="+mn-lt"/>
              </a:rPr>
              <a:t>When </a:t>
            </a:r>
            <a:r>
              <a:rPr lang="en-US" dirty="0" smtClean="0">
                <a:solidFill>
                  <a:schemeClr val="bg1"/>
                </a:solidFill>
                <a:latin typeface="+mn-lt"/>
              </a:rPr>
              <a:t>Vm355 </a:t>
            </a:r>
            <a:r>
              <a:rPr lang="en-US" dirty="0">
                <a:solidFill>
                  <a:schemeClr val="bg1"/>
                </a:solidFill>
                <a:latin typeface="+mn-lt"/>
              </a:rPr>
              <a:t>synchronizes with </a:t>
            </a:r>
            <a:r>
              <a:rPr lang="en-US" dirty="0" smtClean="0">
                <a:solidFill>
                  <a:schemeClr val="bg1"/>
                </a:solidFill>
                <a:latin typeface="+mn-lt"/>
              </a:rPr>
              <a:t>Vm144, </a:t>
            </a:r>
            <a:r>
              <a:rPr lang="en-US" dirty="0">
                <a:solidFill>
                  <a:schemeClr val="bg1"/>
                </a:solidFill>
                <a:latin typeface="+mn-lt"/>
              </a:rPr>
              <a:t>the </a:t>
            </a:r>
            <a:r>
              <a:rPr lang="en-US" dirty="0" smtClean="0">
                <a:solidFill>
                  <a:schemeClr val="bg1"/>
                </a:solidFill>
                <a:latin typeface="+mn-lt"/>
              </a:rPr>
              <a:t>Connection</a:t>
            </a:r>
            <a:endParaRPr lang="en-US" dirty="0">
              <a:solidFill>
                <a:schemeClr val="bg1"/>
              </a:solidFill>
              <a:latin typeface="+mn-lt"/>
            </a:endParaRPr>
          </a:p>
          <a:p>
            <a:pPr>
              <a:buClr>
                <a:schemeClr val="tx2"/>
              </a:buClr>
              <a:defRPr/>
            </a:pPr>
            <a:r>
              <a:rPr lang="en-US" dirty="0">
                <a:solidFill>
                  <a:schemeClr val="bg1"/>
                </a:solidFill>
                <a:latin typeface="+mn-lt"/>
              </a:rPr>
              <a:t>     times out and hence </a:t>
            </a:r>
            <a:r>
              <a:rPr lang="en-US" dirty="0" smtClean="0">
                <a:solidFill>
                  <a:schemeClr val="bg1"/>
                </a:solidFill>
                <a:latin typeface="+mn-lt"/>
              </a:rPr>
              <a:t>Vm355 </a:t>
            </a:r>
            <a:r>
              <a:rPr lang="en-US" dirty="0">
                <a:solidFill>
                  <a:schemeClr val="bg1"/>
                </a:solidFill>
                <a:latin typeface="+mn-lt"/>
              </a:rPr>
              <a:t>establishes </a:t>
            </a:r>
            <a:r>
              <a:rPr lang="en-US" dirty="0" smtClean="0">
                <a:solidFill>
                  <a:schemeClr val="bg1"/>
                </a:solidFill>
                <a:latin typeface="+mn-lt"/>
              </a:rPr>
              <a:t>Connection </a:t>
            </a:r>
            <a:endParaRPr lang="en-US" dirty="0">
              <a:solidFill>
                <a:schemeClr val="bg1"/>
              </a:solidFill>
              <a:latin typeface="+mn-lt"/>
            </a:endParaRPr>
          </a:p>
          <a:p>
            <a:pPr>
              <a:buClr>
                <a:schemeClr val="tx2"/>
              </a:buClr>
              <a:defRPr/>
            </a:pPr>
            <a:r>
              <a:rPr lang="en-US" dirty="0">
                <a:solidFill>
                  <a:schemeClr val="bg1"/>
                </a:solidFill>
                <a:latin typeface="+mn-lt"/>
              </a:rPr>
              <a:t>     with Subscriber </a:t>
            </a:r>
            <a:r>
              <a:rPr lang="en-US" dirty="0" smtClean="0">
                <a:solidFill>
                  <a:schemeClr val="bg1"/>
                </a:solidFill>
                <a:latin typeface="+mn-lt"/>
              </a:rPr>
              <a:t>– Vm145</a:t>
            </a:r>
            <a:endParaRPr lang="en-US" dirty="0">
              <a:solidFill>
                <a:schemeClr val="bg1"/>
              </a:solidFill>
              <a:latin typeface="+mn-lt"/>
            </a:endParaRPr>
          </a:p>
          <a:p>
            <a:pPr marL="285750" indent="-285750">
              <a:buClr>
                <a:schemeClr val="tx2"/>
              </a:buClr>
              <a:defRPr/>
            </a:pPr>
            <a:endParaRPr lang="en-US" dirty="0">
              <a:solidFill>
                <a:schemeClr val="bg1"/>
              </a:solidFill>
              <a:latin typeface="+mn-lt"/>
            </a:endParaRPr>
          </a:p>
          <a:p>
            <a:pPr marL="285750" indent="-285750">
              <a:buClr>
                <a:schemeClr val="tx2"/>
              </a:buClr>
              <a:defRPr/>
            </a:pPr>
            <a:endParaRPr lang="en-US" dirty="0">
              <a:solidFill>
                <a:schemeClr val="bg1"/>
              </a:solidFill>
              <a:latin typeface="+mn-lt"/>
            </a:endParaRPr>
          </a:p>
          <a:p>
            <a:pPr marL="285750" indent="-285750">
              <a:buClr>
                <a:schemeClr val="tx2"/>
              </a:buClr>
              <a:defRPr/>
            </a:pPr>
            <a:endParaRPr lang="en-US" dirty="0">
              <a:solidFill>
                <a:schemeClr val="bg1"/>
              </a:solidFill>
              <a:latin typeface="+mn-lt"/>
            </a:endParaRPr>
          </a:p>
          <a:p>
            <a:pPr marL="285750" indent="-285750">
              <a:buClr>
                <a:schemeClr val="tx2"/>
              </a:buClr>
              <a:defRPr/>
            </a:pPr>
            <a:endParaRPr lang="en-US" dirty="0">
              <a:solidFill>
                <a:schemeClr val="bg1"/>
              </a:solidFill>
              <a:latin typeface="+mn-lt"/>
            </a:endParaRPr>
          </a:p>
          <a:p>
            <a:pPr marL="285750" indent="-285750">
              <a:buClr>
                <a:schemeClr val="tx2"/>
              </a:buClr>
              <a:defRPr/>
            </a:pPr>
            <a:endParaRPr lang="en-US" dirty="0">
              <a:solidFill>
                <a:schemeClr val="bg1"/>
              </a:solidFill>
              <a:latin typeface="+mn-lt"/>
            </a:endParaRPr>
          </a:p>
          <a:p>
            <a:pPr marL="285750" indent="-285750">
              <a:buClr>
                <a:schemeClr val="tx2"/>
              </a:buClr>
              <a:defRPr/>
            </a:pPr>
            <a:endParaRPr lang="en-US" dirty="0">
              <a:solidFill>
                <a:schemeClr val="bg1"/>
              </a:solidFill>
              <a:latin typeface="+mn-lt"/>
            </a:endParaRPr>
          </a:p>
          <a:p>
            <a:pPr marL="285750" indent="-285750">
              <a:buClr>
                <a:schemeClr val="tx2"/>
              </a:buClr>
              <a:defRPr/>
            </a:pPr>
            <a:endParaRPr lang="en-US" dirty="0">
              <a:solidFill>
                <a:schemeClr val="bg1"/>
              </a:solidFill>
              <a:latin typeface="+mn-lt"/>
            </a:endParaRPr>
          </a:p>
          <a:p>
            <a:pPr marL="285750" indent="-285750">
              <a:buClr>
                <a:schemeClr val="tx2"/>
              </a:buClr>
              <a:defRPr/>
            </a:pPr>
            <a:endParaRPr lang="en-US" dirty="0">
              <a:solidFill>
                <a:schemeClr val="bg1"/>
              </a:solidFill>
              <a:latin typeface="+mn-lt"/>
            </a:endParaRPr>
          </a:p>
          <a:p>
            <a:pPr marL="285750" indent="-285750">
              <a:buClr>
                <a:schemeClr val="tx2"/>
              </a:buClr>
              <a:defRPr/>
            </a:pPr>
            <a:endParaRPr lang="en-US" dirty="0">
              <a:solidFill>
                <a:schemeClr val="bg1"/>
              </a:solidFill>
              <a:latin typeface="+mn-lt"/>
            </a:endParaRPr>
          </a:p>
          <a:p>
            <a:pPr marL="285750" indent="-285750">
              <a:buClr>
                <a:schemeClr val="tx2"/>
              </a:buClr>
              <a:defRPr/>
            </a:pPr>
            <a:endParaRPr lang="en-US" dirty="0">
              <a:solidFill>
                <a:schemeClr val="bg1"/>
              </a:solidFill>
              <a:latin typeface="+mn-lt"/>
            </a:endParaRPr>
          </a:p>
          <a:p>
            <a:pPr marL="285750" indent="-285750">
              <a:buClr>
                <a:schemeClr val="tx2"/>
              </a:buClr>
              <a:defRPr/>
            </a:pPr>
            <a:endParaRPr lang="en-US" dirty="0">
              <a:solidFill>
                <a:schemeClr val="bg1"/>
              </a:solidFill>
              <a:latin typeface="+mn-lt"/>
            </a:endParaRPr>
          </a:p>
          <a:p>
            <a:pPr marL="285750" indent="-285750">
              <a:buClr>
                <a:schemeClr val="tx2"/>
              </a:buClr>
              <a:defRPr/>
            </a:pPr>
            <a:endParaRPr lang="en-US" dirty="0">
              <a:solidFill>
                <a:schemeClr val="bg1"/>
              </a:solidFill>
              <a:latin typeface="+mn-lt"/>
            </a:endParaRPr>
          </a:p>
          <a:p>
            <a:pPr marL="285750" indent="-285750">
              <a:buClr>
                <a:schemeClr val="tx2"/>
              </a:buClr>
              <a:buFont typeface="Wingdings" pitchFamily="2" charset="2"/>
              <a:buChar char="§"/>
              <a:defRPr/>
            </a:pPr>
            <a:endParaRPr lang="en-US" dirty="0">
              <a:solidFill>
                <a:schemeClr val="bg1"/>
              </a:solidFill>
              <a:latin typeface="+mn-lt"/>
            </a:endParaRPr>
          </a:p>
          <a:p>
            <a:pPr marL="285750" indent="-285750">
              <a:buClr>
                <a:schemeClr val="tx2"/>
              </a:buClr>
              <a:buFont typeface="Wingdings" pitchFamily="2" charset="2"/>
              <a:buChar char="§"/>
              <a:defRPr/>
            </a:pPr>
            <a:r>
              <a:rPr lang="en-US" dirty="0">
                <a:solidFill>
                  <a:schemeClr val="bg1"/>
                </a:solidFill>
                <a:latin typeface="+mn-lt"/>
              </a:rPr>
              <a:t>Thus on </a:t>
            </a:r>
            <a:r>
              <a:rPr lang="en-US" dirty="0" smtClean="0">
                <a:solidFill>
                  <a:schemeClr val="bg1"/>
                </a:solidFill>
                <a:latin typeface="+mn-lt"/>
              </a:rPr>
              <a:t>Vm355, </a:t>
            </a:r>
            <a:r>
              <a:rPr lang="en-US" dirty="0">
                <a:solidFill>
                  <a:schemeClr val="bg1"/>
                </a:solidFill>
                <a:latin typeface="+mn-lt"/>
              </a:rPr>
              <a:t>local network </a:t>
            </a:r>
            <a:r>
              <a:rPr lang="en-US" dirty="0" smtClean="0">
                <a:solidFill>
                  <a:schemeClr val="bg1"/>
                </a:solidFill>
                <a:latin typeface="+mn-lt"/>
              </a:rPr>
              <a:t>Connection </a:t>
            </a:r>
            <a:r>
              <a:rPr lang="en-US" dirty="0">
                <a:solidFill>
                  <a:schemeClr val="bg1"/>
                </a:solidFill>
                <a:latin typeface="+mn-lt"/>
              </a:rPr>
              <a:t>for </a:t>
            </a:r>
            <a:r>
              <a:rPr lang="en-US" dirty="0" smtClean="0">
                <a:solidFill>
                  <a:schemeClr val="bg1"/>
                </a:solidFill>
                <a:latin typeface="+mn-lt"/>
              </a:rPr>
              <a:t>Vm144 </a:t>
            </a:r>
            <a:r>
              <a:rPr lang="en-US" dirty="0">
                <a:solidFill>
                  <a:schemeClr val="bg1"/>
                </a:solidFill>
                <a:latin typeface="+mn-lt"/>
              </a:rPr>
              <a:t>will show in Alert </a:t>
            </a:r>
            <a:r>
              <a:rPr lang="en-US" dirty="0" smtClean="0">
                <a:solidFill>
                  <a:schemeClr val="bg1"/>
                </a:solidFill>
                <a:latin typeface="+mn-lt"/>
              </a:rPr>
              <a:t>mode.</a:t>
            </a:r>
          </a:p>
          <a:p>
            <a:pPr marL="285750" indent="-285750">
              <a:buClr>
                <a:schemeClr val="tx2"/>
              </a:buClr>
              <a:buFont typeface="Wingdings" pitchFamily="2" charset="2"/>
              <a:buChar char="§"/>
              <a:defRPr/>
            </a:pPr>
            <a:r>
              <a:rPr lang="en-US" dirty="0" smtClean="0">
                <a:solidFill>
                  <a:schemeClr val="bg1"/>
                </a:solidFill>
                <a:latin typeface="+mn-lt"/>
              </a:rPr>
              <a:t>Similarly on Vm151 local network Connection for Vm144 will show in Alert mode.</a:t>
            </a:r>
            <a:endParaRPr lang="en-US" dirty="0">
              <a:solidFill>
                <a:schemeClr val="bg1"/>
              </a:solidFill>
              <a:latin typeface="+mn-lt"/>
            </a:endParaRPr>
          </a:p>
        </p:txBody>
      </p:sp>
      <p:sp>
        <p:nvSpPr>
          <p:cNvPr id="108548" name="Rectangle 1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108549" name="Rectangle 1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108550" name="Rectangle 16"/>
          <p:cNvSpPr>
            <a:spLocks noChangeArrowheads="1"/>
          </p:cNvSpPr>
          <p:nvPr/>
        </p:nvSpPr>
        <p:spPr bwMode="auto">
          <a:xfrm>
            <a:off x="6510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pic>
        <p:nvPicPr>
          <p:cNvPr id="108558" name="Picture 13" descr="C:\Users\nikkumar\Desktop\HTTPS_TOI\3 node HA comple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476375"/>
            <a:ext cx="6815137" cy="4314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570"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5" name="Title 3"/>
          <p:cNvSpPr txBox="1">
            <a:spLocks/>
          </p:cNvSpPr>
          <p:nvPr/>
        </p:nvSpPr>
        <p:spPr>
          <a:xfrm>
            <a:off x="228600" y="32982"/>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lang="en-US" sz="2800" dirty="0"/>
              <a:t>CUCA page for </a:t>
            </a:r>
            <a:r>
              <a:rPr lang="en-US" sz="2800" dirty="0" smtClean="0"/>
              <a:t>HA</a:t>
            </a:r>
            <a:endParaRPr lang="en-US" sz="2800" dirty="0"/>
          </a:p>
        </p:txBody>
      </p:sp>
      <p:sp>
        <p:nvSpPr>
          <p:cNvPr id="109572" name="Rectangle 5"/>
          <p:cNvSpPr>
            <a:spLocks noChangeArrowheads="1"/>
          </p:cNvSpPr>
          <p:nvPr/>
        </p:nvSpPr>
        <p:spPr bwMode="auto">
          <a:xfrm>
            <a:off x="228600" y="1066800"/>
            <a:ext cx="868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Clr>
                <a:schemeClr val="tx2"/>
              </a:buClr>
              <a:buFont typeface="Wingdings" pitchFamily="2" charset="2"/>
              <a:buChar char="§"/>
            </a:pPr>
            <a:r>
              <a:rPr lang="en-US" dirty="0">
                <a:solidFill>
                  <a:schemeClr val="bg1"/>
                </a:solidFill>
              </a:rPr>
              <a:t>We can see that </a:t>
            </a:r>
            <a:r>
              <a:rPr lang="en-US" dirty="0" smtClean="0">
                <a:solidFill>
                  <a:schemeClr val="bg1"/>
                </a:solidFill>
              </a:rPr>
              <a:t>on Vm355, Synchronization Role </a:t>
            </a:r>
            <a:r>
              <a:rPr lang="en-US" dirty="0">
                <a:solidFill>
                  <a:schemeClr val="bg1"/>
                </a:solidFill>
              </a:rPr>
              <a:t>with </a:t>
            </a:r>
            <a:r>
              <a:rPr lang="en-US" dirty="0" smtClean="0">
                <a:solidFill>
                  <a:schemeClr val="bg1"/>
                </a:solidFill>
              </a:rPr>
              <a:t>Vm144 </a:t>
            </a:r>
            <a:r>
              <a:rPr lang="en-US" dirty="0">
                <a:solidFill>
                  <a:schemeClr val="bg1"/>
                </a:solidFill>
              </a:rPr>
              <a:t>is in “Alert” mode.</a:t>
            </a:r>
          </a:p>
        </p:txBody>
      </p:sp>
      <p:pic>
        <p:nvPicPr>
          <p:cNvPr id="3" name="Picture 2"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814" y="2229460"/>
            <a:ext cx="8915400" cy="2759826"/>
          </a:xfrm>
          <a:prstGeom prst="rect">
            <a:avLst/>
          </a:prstGeom>
        </p:spPr>
      </p:pic>
      <p:sp>
        <p:nvSpPr>
          <p:cNvPr id="10" name="Rectangle 9"/>
          <p:cNvSpPr/>
          <p:nvPr/>
        </p:nvSpPr>
        <p:spPr>
          <a:xfrm>
            <a:off x="7391400" y="3797206"/>
            <a:ext cx="1447800" cy="7850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Cisco Arial 4x3 template_dark">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themeOverride>
</file>

<file path=docProps/app.xml><?xml version="1.0" encoding="utf-8"?>
<Properties xmlns="http://schemas.openxmlformats.org/officeDocument/2006/extended-properties" xmlns:vt="http://schemas.openxmlformats.org/officeDocument/2006/docPropsVTypes">
  <Template/>
  <TotalTime>43970</TotalTime>
  <Words>10196</Words>
  <Application>Microsoft Office PowerPoint</Application>
  <PresentationFormat>On-screen Show (4:3)</PresentationFormat>
  <Paragraphs>1182</Paragraphs>
  <Slides>130</Slides>
  <Notes>109</Notes>
  <HiddenSlides>0</HiddenSlides>
  <MMClips>0</MMClips>
  <ScaleCrop>false</ScaleCrop>
  <HeadingPairs>
    <vt:vector size="4" baseType="variant">
      <vt:variant>
        <vt:lpstr>Theme</vt:lpstr>
      </vt:variant>
      <vt:variant>
        <vt:i4>1</vt:i4>
      </vt:variant>
      <vt:variant>
        <vt:lpstr>Slide Titles</vt:lpstr>
      </vt:variant>
      <vt:variant>
        <vt:i4>130</vt:i4>
      </vt:variant>
    </vt:vector>
  </HeadingPairs>
  <TitlesOfParts>
    <vt:vector size="131" baseType="lpstr">
      <vt:lpstr>Cisco Arial 4x3 template_dark</vt:lpstr>
      <vt:lpstr>HTTP(S) NETWORKING TOI 10.0(1)</vt:lpstr>
      <vt:lpstr>PowerPoint Presentation</vt:lpstr>
      <vt:lpstr>Agenda</vt:lpstr>
      <vt:lpstr>Agenda</vt:lpstr>
      <vt:lpstr>Agenda</vt:lpstr>
      <vt:lpstr>Agenda</vt:lpstr>
      <vt:lpstr>Agenda</vt:lpstr>
      <vt:lpstr>PowerPoint Presentation</vt:lpstr>
      <vt:lpstr>   Introduction to HTTP(S) Networking</vt:lpstr>
      <vt:lpstr>   Introduction to HTTP(S) Networking</vt:lpstr>
      <vt:lpstr>Understanding Legacy networking solution :  Digital Networking</vt:lpstr>
      <vt:lpstr>PowerPoint Presentation</vt:lpstr>
      <vt:lpstr>Legacy Intersite Networking Current Architecture</vt:lpstr>
      <vt:lpstr>Voice Profile for Internet Mail (VPIM)</vt:lpstr>
      <vt:lpstr>Hub – Spoke Topology in HTTP(S) Networking : 3 Nodes</vt:lpstr>
      <vt:lpstr>Voice Message and Directory Synchronization</vt:lpstr>
      <vt:lpstr>Features of HTTP(S) Networking</vt:lpstr>
      <vt:lpstr>Comparison : HTTP(S) Networking and  Digital Networking</vt:lpstr>
      <vt:lpstr>Comparison : HTTP(S) Networking and  Digital Networking services</vt:lpstr>
      <vt:lpstr>OVA/Hardware support for HTTP(S) Networking</vt:lpstr>
      <vt:lpstr>Network Design Guidelines</vt:lpstr>
      <vt:lpstr> Network Design Parameters</vt:lpstr>
      <vt:lpstr> Network Design Guidelines</vt:lpstr>
      <vt:lpstr> Network Design Guidelines Contd …</vt:lpstr>
      <vt:lpstr>Network Topology Examples </vt:lpstr>
      <vt:lpstr>Topology example 1: Hubs connected to parent HUB </vt:lpstr>
      <vt:lpstr>Topology example 2: 25 nodes</vt:lpstr>
      <vt:lpstr>Topology example 2 extended: 25 nodes with VPIM</vt:lpstr>
      <vt:lpstr>Topology example 2 extended: 25 nodes with VPIM</vt:lpstr>
      <vt:lpstr>Supported directory size in HTTP(S) Networking</vt:lpstr>
      <vt:lpstr>Building blocks in HTTP(S) Networking </vt:lpstr>
      <vt:lpstr>PowerPoint Presentation</vt:lpstr>
      <vt:lpstr>PowerPoint Presentation</vt:lpstr>
      <vt:lpstr>PowerPoint Presentation</vt:lpstr>
      <vt:lpstr>Internal database overview</vt:lpstr>
      <vt:lpstr>Internal database overview</vt:lpstr>
      <vt:lpstr>Mediator – neighbor relationship</vt:lpstr>
      <vt:lpstr>Tbl_NetworkTopology on Node B</vt:lpstr>
      <vt:lpstr>Adding nodes in  HTTP(S) Networking</vt:lpstr>
      <vt:lpstr>PowerPoint Presentation</vt:lpstr>
      <vt:lpstr>PowerPoint Presentation</vt:lpstr>
      <vt:lpstr>PowerPoint Presentation</vt:lpstr>
      <vt:lpstr>PowerPoint Presentation</vt:lpstr>
      <vt:lpstr>Requirements for configuration</vt:lpstr>
      <vt:lpstr>Synchronization in HTTP(S) Networking</vt:lpstr>
      <vt:lpstr>PowerPoint Presentation</vt:lpstr>
      <vt:lpstr>PowerPoint Presentation</vt:lpstr>
      <vt:lpstr>PowerPoint Presentation</vt:lpstr>
      <vt:lpstr>Objects replicated with associated FeedReader task</vt:lpstr>
      <vt:lpstr>Difference in attributes of replication</vt:lpstr>
      <vt:lpstr>PowerPoint Presentation</vt:lpstr>
      <vt:lpstr>PowerPoint Presentation</vt:lpstr>
      <vt:lpstr>PowerPoint Presentation</vt:lpstr>
      <vt:lpstr>Synchronization, Re-Synchronization and  Clear Recorded names</vt:lpstr>
      <vt:lpstr>Automatic Synchronization</vt:lpstr>
      <vt:lpstr>Automatic Synchronization</vt:lpstr>
      <vt:lpstr>Automatic Synchronization</vt:lpstr>
      <vt:lpstr>Manual Synchronization</vt:lpstr>
      <vt:lpstr>Manual Synchronization</vt:lpstr>
      <vt:lpstr>Manual Synchronization</vt:lpstr>
      <vt:lpstr>Manual Synchronization</vt:lpstr>
      <vt:lpstr>Manual Synchronization</vt:lpstr>
      <vt:lpstr>Manual Synchronization</vt:lpstr>
      <vt:lpstr>Synchronization Summary</vt:lpstr>
      <vt:lpstr>PowerPoint Presentation</vt:lpstr>
      <vt:lpstr>PowerPoint Presentation</vt:lpstr>
      <vt:lpstr>Requirements for configuration</vt:lpstr>
      <vt:lpstr>Sending voicemail in  HTTP(S) Networking</vt:lpstr>
      <vt:lpstr>Introduction to messaging in HTTP(S) Networking</vt:lpstr>
      <vt:lpstr>Example - Sending a message from inbox</vt:lpstr>
      <vt:lpstr>Requirements for configuration</vt:lpstr>
      <vt:lpstr>Removing in  HTTP(S) Networking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Requirements for configuration</vt:lpstr>
      <vt:lpstr>Serviceability in  HTTP(S) Networking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High Availability in  HTTP(S) Networking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Rest API's in  HTTP(S) Networking</vt:lpstr>
      <vt:lpstr>PowerPoint Presentation</vt:lpstr>
      <vt:lpstr>PowerPoint Presentation</vt:lpstr>
      <vt:lpstr>PowerPoint Presentation</vt:lpstr>
      <vt:lpstr>Debug Logs in  HTTP(S) Networking</vt:lpstr>
      <vt:lpstr>Logging in HTTP(S) Networking </vt:lpstr>
      <vt:lpstr>Logging in HTTP(S) Networking </vt:lpstr>
      <vt:lpstr>Logging in HTTP(S) Networking ( Contd … ) </vt:lpstr>
      <vt:lpstr>Logging in HTTP(S) Networking ( Contd … ) </vt:lpstr>
      <vt:lpstr>Logging in HTTP(S) Networking ( Contd … ) </vt:lpstr>
      <vt:lpstr>Logging in HTTP(S) Networking ( Contd … ) </vt:lpstr>
      <vt:lpstr>Migration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Limitations of HTTP(S) Networking</vt:lpstr>
      <vt:lpstr>Future Plans</vt:lpstr>
      <vt:lpstr>PowerPoint Presentation</vt:lpstr>
      <vt:lpstr>PowerPoint Presentation</vt:lpstr>
      <vt:lpstr>PowerPoint Presentation</vt:lpstr>
      <vt:lpstr>PowerPoint Presentation</vt:lpstr>
      <vt:lpstr>References </vt:lpstr>
      <vt:lpstr>PowerPoint Presentation</vt:lpstr>
      <vt:lpstr>PowerPoint Presentation</vt:lpstr>
    </vt:vector>
  </TitlesOfParts>
  <Company>Cisco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HTTPS_Networking</dc:title>
  <dc:creator>rsingal;nikkumar</dc:creator>
  <cp:lastModifiedBy>rajkalra</cp:lastModifiedBy>
  <cp:revision>2091</cp:revision>
  <dcterms:created xsi:type="dcterms:W3CDTF">2012-08-27T10:18:31Z</dcterms:created>
  <dcterms:modified xsi:type="dcterms:W3CDTF">2013-07-19T05:52:26Z</dcterms:modified>
</cp:coreProperties>
</file>