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99" r:id="rId2"/>
    <p:sldId id="292" r:id="rId3"/>
    <p:sldId id="400" r:id="rId4"/>
    <p:sldId id="308" r:id="rId5"/>
    <p:sldId id="536" r:id="rId6"/>
    <p:sldId id="573" r:id="rId7"/>
    <p:sldId id="565" r:id="rId8"/>
    <p:sldId id="547" r:id="rId9"/>
    <p:sldId id="545" r:id="rId10"/>
    <p:sldId id="560" r:id="rId11"/>
    <p:sldId id="540" r:id="rId12"/>
    <p:sldId id="567" r:id="rId13"/>
    <p:sldId id="574" r:id="rId14"/>
    <p:sldId id="569" r:id="rId15"/>
    <p:sldId id="570" r:id="rId16"/>
    <p:sldId id="572" r:id="rId17"/>
    <p:sldId id="557" r:id="rId18"/>
    <p:sldId id="519" r:id="rId19"/>
    <p:sldId id="530"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 id="2" name="garastog" initials="g"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45" autoAdjust="0"/>
    <p:restoredTop sz="88099" autoAdjust="0"/>
  </p:normalViewPr>
  <p:slideViewPr>
    <p:cSldViewPr>
      <p:cViewPr varScale="1">
        <p:scale>
          <a:sx n="81" d="100"/>
          <a:sy n="81" d="100"/>
        </p:scale>
        <p:origin x="-1686" y="-84"/>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8/19/2016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dirty="0"/>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421850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10</a:t>
            </a:fld>
            <a:endParaRPr lang="en-US" altLang="en-US" dirty="0" smtClean="0"/>
          </a:p>
        </p:txBody>
      </p:sp>
    </p:spTree>
    <p:extLst>
      <p:ext uri="{BB962C8B-B14F-4D97-AF65-F5344CB8AC3E}">
        <p14:creationId xmlns:p14="http://schemas.microsoft.com/office/powerpoint/2010/main" val="2208069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11</a:t>
            </a:fld>
            <a:endParaRPr lang="en-US" altLang="en-US" dirty="0" smtClean="0"/>
          </a:p>
        </p:txBody>
      </p:sp>
    </p:spTree>
    <p:extLst>
      <p:ext uri="{BB962C8B-B14F-4D97-AF65-F5344CB8AC3E}">
        <p14:creationId xmlns:p14="http://schemas.microsoft.com/office/powerpoint/2010/main" val="2797384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Courier New" panose="02070309020205020404" pitchFamily="49" charset="0"/>
              <a:buNone/>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12</a:t>
            </a:fld>
            <a:endParaRPr lang="en-US" altLang="en-US" dirty="0" smtClean="0"/>
          </a:p>
        </p:txBody>
      </p:sp>
    </p:spTree>
    <p:extLst>
      <p:ext uri="{BB962C8B-B14F-4D97-AF65-F5344CB8AC3E}">
        <p14:creationId xmlns:p14="http://schemas.microsoft.com/office/powerpoint/2010/main" val="130719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13</a:t>
            </a:fld>
            <a:endParaRPr lang="en-US" altLang="en-US" dirty="0" smtClean="0"/>
          </a:p>
        </p:txBody>
      </p:sp>
    </p:spTree>
    <p:extLst>
      <p:ext uri="{BB962C8B-B14F-4D97-AF65-F5344CB8AC3E}">
        <p14:creationId xmlns:p14="http://schemas.microsoft.com/office/powerpoint/2010/main" val="2430366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14</a:t>
            </a:fld>
            <a:endParaRPr lang="en-US" altLang="en-US" dirty="0" smtClean="0"/>
          </a:p>
        </p:txBody>
      </p:sp>
    </p:spTree>
    <p:extLst>
      <p:ext uri="{BB962C8B-B14F-4D97-AF65-F5344CB8AC3E}">
        <p14:creationId xmlns:p14="http://schemas.microsoft.com/office/powerpoint/2010/main" val="926782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15</a:t>
            </a:fld>
            <a:endParaRPr lang="en-US" altLang="en-US" dirty="0" smtClean="0"/>
          </a:p>
        </p:txBody>
      </p:sp>
    </p:spTree>
    <p:extLst>
      <p:ext uri="{BB962C8B-B14F-4D97-AF65-F5344CB8AC3E}">
        <p14:creationId xmlns:p14="http://schemas.microsoft.com/office/powerpoint/2010/main" val="3476505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16</a:t>
            </a:fld>
            <a:endParaRPr lang="en-US" altLang="en-US" dirty="0" smtClean="0"/>
          </a:p>
        </p:txBody>
      </p:sp>
    </p:spTree>
    <p:extLst>
      <p:ext uri="{BB962C8B-B14F-4D97-AF65-F5344CB8AC3E}">
        <p14:creationId xmlns:p14="http://schemas.microsoft.com/office/powerpoint/2010/main" val="3810408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17</a:t>
            </a:fld>
            <a:endParaRPr lang="en-US" altLang="en-US" dirty="0" smtClean="0"/>
          </a:p>
        </p:txBody>
      </p:sp>
    </p:spTree>
    <p:extLst>
      <p:ext uri="{BB962C8B-B14F-4D97-AF65-F5344CB8AC3E}">
        <p14:creationId xmlns:p14="http://schemas.microsoft.com/office/powerpoint/2010/main" val="2594443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19</a:t>
            </a:fld>
            <a:endParaRPr lang="en-US" altLang="en-US" dirty="0" smtClean="0"/>
          </a:p>
        </p:txBody>
      </p:sp>
    </p:spTree>
    <p:extLst>
      <p:ext uri="{BB962C8B-B14F-4D97-AF65-F5344CB8AC3E}">
        <p14:creationId xmlns:p14="http://schemas.microsoft.com/office/powerpoint/2010/main" val="3032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1611908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dirty="0" smtClean="0"/>
          </a:p>
        </p:txBody>
      </p:sp>
    </p:spTree>
    <p:extLst>
      <p:ext uri="{BB962C8B-B14F-4D97-AF65-F5344CB8AC3E}">
        <p14:creationId xmlns:p14="http://schemas.microsoft.com/office/powerpoint/2010/main" val="2149467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dirty="0" smtClean="0"/>
          </a:p>
        </p:txBody>
      </p:sp>
    </p:spTree>
    <p:extLst>
      <p:ext uri="{BB962C8B-B14F-4D97-AF65-F5344CB8AC3E}">
        <p14:creationId xmlns:p14="http://schemas.microsoft.com/office/powerpoint/2010/main" val="3071547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5</a:t>
            </a:fld>
            <a:endParaRPr lang="en-US" altLang="en-US" dirty="0" smtClean="0"/>
          </a:p>
        </p:txBody>
      </p:sp>
    </p:spTree>
    <p:extLst>
      <p:ext uri="{BB962C8B-B14F-4D97-AF65-F5344CB8AC3E}">
        <p14:creationId xmlns:p14="http://schemas.microsoft.com/office/powerpoint/2010/main" val="1236884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6</a:t>
            </a:fld>
            <a:endParaRPr lang="en-US" altLang="en-US" dirty="0" smtClean="0"/>
          </a:p>
        </p:txBody>
      </p:sp>
    </p:spTree>
    <p:extLst>
      <p:ext uri="{BB962C8B-B14F-4D97-AF65-F5344CB8AC3E}">
        <p14:creationId xmlns:p14="http://schemas.microsoft.com/office/powerpoint/2010/main" val="268343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7</a:t>
            </a:fld>
            <a:endParaRPr lang="en-US" altLang="en-US" dirty="0" smtClean="0"/>
          </a:p>
        </p:txBody>
      </p:sp>
    </p:spTree>
    <p:extLst>
      <p:ext uri="{BB962C8B-B14F-4D97-AF65-F5344CB8AC3E}">
        <p14:creationId xmlns:p14="http://schemas.microsoft.com/office/powerpoint/2010/main" val="2879034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8</a:t>
            </a:fld>
            <a:endParaRPr lang="en-US" altLang="en-US" dirty="0" smtClean="0"/>
          </a:p>
        </p:txBody>
      </p:sp>
    </p:spTree>
    <p:extLst>
      <p:ext uri="{BB962C8B-B14F-4D97-AF65-F5344CB8AC3E}">
        <p14:creationId xmlns:p14="http://schemas.microsoft.com/office/powerpoint/2010/main" val="2069345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9</a:t>
            </a:fld>
            <a:endParaRPr lang="en-US" altLang="en-US" dirty="0" smtClean="0"/>
          </a:p>
        </p:txBody>
      </p:sp>
    </p:spTree>
    <p:extLst>
      <p:ext uri="{BB962C8B-B14F-4D97-AF65-F5344CB8AC3E}">
        <p14:creationId xmlns:p14="http://schemas.microsoft.com/office/powerpoint/2010/main" val="298223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dirty="0"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8/19/2016</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dirty="0"/>
          </a:p>
        </p:txBody>
      </p:sp>
    </p:spTree>
    <p:extLst>
      <p:ext uri="{BB962C8B-B14F-4D97-AF65-F5344CB8AC3E}">
        <p14:creationId xmlns:p14="http://schemas.microsoft.com/office/powerpoint/2010/main" val="212725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pic>
        <p:nvPicPr>
          <p:cNvPr id="1031" name="Picture 7" descr="bottom bar.jpg"/>
          <p:cNvPicPr>
            <a:picLocks noChangeAspect="1"/>
          </p:cNvPicPr>
          <p:nvPr/>
        </p:nvPicPr>
        <p:blipFill>
          <a:blip r:embed="rId36">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229600" cy="384175"/>
          </a:xfrm>
        </p:spPr>
        <p:txBody>
          <a:bodyPr/>
          <a:lstStyle/>
          <a:p>
            <a:pPr eaLnBrk="1" hangingPunct="1"/>
            <a:r>
              <a:rPr lang="en-US" sz="2000" dirty="0" smtClean="0"/>
              <a:t>EDCS - 1572374 </a:t>
            </a:r>
            <a:r>
              <a:rPr lang="en-US" sz="1400" dirty="0" smtClean="0"/>
              <a:t> </a:t>
            </a:r>
            <a:r>
              <a:rPr lang="en-US" sz="2000" dirty="0" smtClean="0"/>
              <a:t>                                                                   </a:t>
            </a:r>
            <a:r>
              <a:rPr lang="en-US" altLang="en-US" dirty="0" smtClean="0"/>
              <a:t>May 23 2016</a:t>
            </a:r>
          </a:p>
        </p:txBody>
      </p:sp>
      <p:sp>
        <p:nvSpPr>
          <p:cNvPr id="26628" name="Rectangle 3"/>
          <p:cNvSpPr txBox="1">
            <a:spLocks/>
          </p:cNvSpPr>
          <p:nvPr/>
        </p:nvSpPr>
        <p:spPr bwMode="auto">
          <a:xfrm>
            <a:off x="647700" y="2133600"/>
            <a:ext cx="775335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Cisco Unity </a:t>
            </a:r>
            <a:r>
              <a:rPr lang="en-US" altLang="en-US" sz="4400" b="1" dirty="0" smtClean="0"/>
              <a:t>Connection</a:t>
            </a:r>
          </a:p>
          <a:p>
            <a:pPr algn="ctr" eaLnBrk="0" hangingPunct="0">
              <a:lnSpc>
                <a:spcPct val="90000"/>
              </a:lnSpc>
            </a:pPr>
            <a:r>
              <a:rPr lang="en-US" altLang="en-US" sz="4400" b="1" dirty="0" smtClean="0"/>
              <a:t>  </a:t>
            </a:r>
            <a:endParaRPr lang="en-US" altLang="en-US" sz="4400" b="1" dirty="0"/>
          </a:p>
          <a:p>
            <a:pPr algn="ctr" eaLnBrk="0" hangingPunct="0">
              <a:lnSpc>
                <a:spcPct val="90000"/>
              </a:lnSpc>
            </a:pPr>
            <a:r>
              <a:rPr lang="en-US" altLang="en-US" sz="3600" b="1" dirty="0" smtClean="0"/>
              <a:t>Audit Logging</a:t>
            </a:r>
            <a:endParaRPr lang="en-US" altLang="en-US" sz="3600" b="1"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8588375" cy="685800"/>
          </a:xfrm>
        </p:spPr>
        <p:txBody>
          <a:bodyPr/>
          <a:lstStyle/>
          <a:p>
            <a:pPr eaLnBrk="1" hangingPunct="1">
              <a:defRPr/>
            </a:pPr>
            <a:r>
              <a:rPr dirty="0" smtClean="0">
                <a:ea typeface="+mj-ea"/>
              </a:rPr>
              <a:t>Use Case 1 </a:t>
            </a:r>
            <a:r>
              <a:rPr lang="en-IN" dirty="0" smtClean="0">
                <a:ea typeface="+mj-ea"/>
              </a:rPr>
              <a:t>–</a:t>
            </a:r>
            <a:r>
              <a:rPr dirty="0" smtClean="0">
                <a:ea typeface="+mj-ea"/>
              </a:rPr>
              <a:t> Application Auditing</a:t>
            </a:r>
            <a:endParaRPr dirty="0">
              <a:ea typeface="+mj-ea"/>
            </a:endParaRPr>
          </a:p>
        </p:txBody>
      </p:sp>
      <p:sp>
        <p:nvSpPr>
          <p:cNvPr id="4" name="Content Placeholder 3"/>
          <p:cNvSpPr>
            <a:spLocks noGrp="1"/>
          </p:cNvSpPr>
          <p:nvPr>
            <p:ph idx="1"/>
          </p:nvPr>
        </p:nvSpPr>
        <p:spPr>
          <a:xfrm>
            <a:off x="439737" y="990600"/>
            <a:ext cx="8170863" cy="5410200"/>
          </a:xfrm>
        </p:spPr>
        <p:txBody>
          <a:bodyPr/>
          <a:lstStyle/>
          <a:p>
            <a:pPr>
              <a:buFont typeface="Courier New" panose="02070309020205020404" pitchFamily="49" charset="0"/>
              <a:buChar char="o"/>
            </a:pPr>
            <a:r>
              <a:rPr lang="en-US" dirty="0" smtClean="0"/>
              <a:t>System Admin / Audit Admin can configure audit logs from Cisco Unified Serviceability webpage.</a:t>
            </a:r>
          </a:p>
        </p:txBody>
      </p:sp>
      <p:pic>
        <p:nvPicPr>
          <p:cNvPr id="8" name="Picture 7"/>
          <p:cNvPicPr>
            <a:picLocks noChangeAspect="1"/>
          </p:cNvPicPr>
          <p:nvPr/>
        </p:nvPicPr>
        <p:blipFill>
          <a:blip r:embed="rId3"/>
          <a:stretch>
            <a:fillRect/>
          </a:stretch>
        </p:blipFill>
        <p:spPr>
          <a:xfrm>
            <a:off x="609600" y="1905000"/>
            <a:ext cx="7924799" cy="4107543"/>
          </a:xfrm>
          <a:prstGeom prst="rect">
            <a:avLst/>
          </a:prstGeom>
        </p:spPr>
      </p:pic>
    </p:spTree>
    <p:extLst>
      <p:ext uri="{BB962C8B-B14F-4D97-AF65-F5344CB8AC3E}">
        <p14:creationId xmlns:p14="http://schemas.microsoft.com/office/powerpoint/2010/main" val="3923490298"/>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990600"/>
            <a:ext cx="8550275" cy="5314950"/>
          </a:xfrm>
        </p:spPr>
        <p:txBody>
          <a:bodyPr/>
          <a:lstStyle/>
          <a:p>
            <a:pPr>
              <a:buFont typeface="Courier New" panose="02070309020205020404" pitchFamily="49" charset="0"/>
              <a:buChar char="o"/>
            </a:pPr>
            <a:r>
              <a:rPr lang="en-US" dirty="0"/>
              <a:t>Application </a:t>
            </a:r>
            <a:r>
              <a:rPr lang="en-US" dirty="0" smtClean="0"/>
              <a:t>Audit </a:t>
            </a:r>
            <a:r>
              <a:rPr lang="en-US" dirty="0"/>
              <a:t>logs transmission to a remote syslog server can be configured </a:t>
            </a:r>
            <a:r>
              <a:rPr lang="en-US" dirty="0" smtClean="0"/>
              <a:t>from the </a:t>
            </a:r>
            <a:r>
              <a:rPr lang="en-US" dirty="0"/>
              <a:t>Cisco Unified Serviceability </a:t>
            </a:r>
            <a:r>
              <a:rPr lang="en-US" dirty="0" smtClean="0"/>
              <a:t>webpage</a:t>
            </a:r>
          </a:p>
          <a:p>
            <a:pPr>
              <a:buFont typeface="Courier New" panose="02070309020205020404" pitchFamily="49" charset="0"/>
              <a:buChar char="o"/>
            </a:pPr>
            <a:endParaRPr lang="en-US" dirty="0" smtClean="0"/>
          </a:p>
          <a:p>
            <a:pPr>
              <a:buFont typeface="Courier New" panose="02070309020205020404" pitchFamily="49" charset="0"/>
              <a:buChar char="o"/>
            </a:pPr>
            <a:r>
              <a:rPr lang="en-US" dirty="0"/>
              <a:t>A scenario of Failed/Successful login to a CUC web </a:t>
            </a:r>
            <a:r>
              <a:rPr lang="en-US" dirty="0" smtClean="0"/>
              <a:t>application</a:t>
            </a:r>
            <a:endParaRPr lang="en-US" dirty="0"/>
          </a:p>
        </p:txBody>
      </p:sp>
      <p:sp>
        <p:nvSpPr>
          <p:cNvPr id="7" name="Title 2"/>
          <p:cNvSpPr txBox="1">
            <a:spLocks/>
          </p:cNvSpPr>
          <p:nvPr/>
        </p:nvSpPr>
        <p:spPr>
          <a:xfrm>
            <a:off x="381000" y="2286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1 – Contd.</a:t>
            </a:r>
            <a:endParaRPr lang="en-IN" dirty="0">
              <a:ea typeface="+mj-ea"/>
            </a:endParaRPr>
          </a:p>
        </p:txBody>
      </p:sp>
      <p:sp>
        <p:nvSpPr>
          <p:cNvPr id="8" name="Rectangle 7"/>
          <p:cNvSpPr/>
          <p:nvPr/>
        </p:nvSpPr>
        <p:spPr>
          <a:xfrm>
            <a:off x="533400" y="2971800"/>
            <a:ext cx="8077200" cy="27432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dirty="0" smtClean="0"/>
              <a:t>Login Failure Audit Log:</a:t>
            </a:r>
          </a:p>
          <a:p>
            <a:endParaRPr lang="en-US" dirty="0" smtClean="0"/>
          </a:p>
          <a:p>
            <a:r>
              <a:rPr lang="en-US" dirty="0" smtClean="0"/>
              <a:t>03:08:00.296 </a:t>
            </a:r>
            <a:r>
              <a:rPr lang="en-US" dirty="0"/>
              <a:t>|</a:t>
            </a:r>
            <a:r>
              <a:rPr lang="en-US" dirty="0" err="1"/>
              <a:t>LogMessage</a:t>
            </a:r>
            <a:r>
              <a:rPr lang="en-US" dirty="0"/>
              <a:t>   </a:t>
            </a:r>
            <a:r>
              <a:rPr lang="en-US" dirty="0" err="1"/>
              <a:t>UserID</a:t>
            </a:r>
            <a:r>
              <a:rPr lang="en-US" dirty="0"/>
              <a:t> : admin  </a:t>
            </a:r>
            <a:r>
              <a:rPr lang="en-US" dirty="0" err="1"/>
              <a:t>ClientAddress</a:t>
            </a:r>
            <a:r>
              <a:rPr lang="en-US" dirty="0"/>
              <a:t> : 10.77.250.47  Severity : </a:t>
            </a:r>
            <a:r>
              <a:rPr lang="en-US" dirty="0" smtClean="0"/>
              <a:t>4  </a:t>
            </a:r>
            <a:r>
              <a:rPr lang="en-US" dirty="0" err="1"/>
              <a:t>EventType</a:t>
            </a:r>
            <a:r>
              <a:rPr lang="en-US" dirty="0"/>
              <a:t> : </a:t>
            </a:r>
            <a:r>
              <a:rPr lang="en-US" dirty="0" err="1"/>
              <a:t>UserLogging</a:t>
            </a:r>
            <a:r>
              <a:rPr lang="en-US" dirty="0"/>
              <a:t>  </a:t>
            </a:r>
            <a:r>
              <a:rPr lang="en-US" dirty="0" err="1"/>
              <a:t>ResourceAccessed</a:t>
            </a:r>
            <a:r>
              <a:rPr lang="en-US" dirty="0"/>
              <a:t>: Cisco Unity Connection Serviceability  </a:t>
            </a:r>
            <a:r>
              <a:rPr lang="en-US" dirty="0" err="1"/>
              <a:t>EventStatus</a:t>
            </a:r>
            <a:r>
              <a:rPr lang="en-US" dirty="0"/>
              <a:t> : </a:t>
            </a:r>
            <a:r>
              <a:rPr lang="en-US" dirty="0" smtClean="0"/>
              <a:t>Failure  </a:t>
            </a:r>
            <a:r>
              <a:rPr lang="en-US" dirty="0" err="1"/>
              <a:t>CompulsoryEvent</a:t>
            </a:r>
            <a:r>
              <a:rPr lang="en-US" dirty="0"/>
              <a:t> : No  </a:t>
            </a:r>
            <a:r>
              <a:rPr lang="en-US" dirty="0" err="1"/>
              <a:t>AuditCategory</a:t>
            </a:r>
            <a:r>
              <a:rPr lang="en-US" dirty="0"/>
              <a:t> : </a:t>
            </a:r>
            <a:r>
              <a:rPr lang="en-US" dirty="0" err="1"/>
              <a:t>AdministrativeEvent</a:t>
            </a:r>
            <a:r>
              <a:rPr lang="en-US" dirty="0"/>
              <a:t>  </a:t>
            </a:r>
            <a:r>
              <a:rPr lang="en-US" dirty="0" err="1"/>
              <a:t>ComponentID</a:t>
            </a:r>
            <a:r>
              <a:rPr lang="en-US" dirty="0"/>
              <a:t> : Cisco Unity Connection  </a:t>
            </a:r>
            <a:r>
              <a:rPr lang="en-US" dirty="0" err="1"/>
              <a:t>CorrelationID</a:t>
            </a:r>
            <a:r>
              <a:rPr lang="en-US" dirty="0"/>
              <a:t> :   </a:t>
            </a:r>
            <a:r>
              <a:rPr lang="en-US" dirty="0" err="1"/>
              <a:t>AuditDetails</a:t>
            </a:r>
            <a:r>
              <a:rPr lang="en-US" dirty="0"/>
              <a:t> : </a:t>
            </a:r>
            <a:r>
              <a:rPr lang="en-US" dirty="0" smtClean="0"/>
              <a:t>Failed to login to </a:t>
            </a:r>
            <a:r>
              <a:rPr lang="en-US" dirty="0"/>
              <a:t>Cisco Unity Connection Serviceability App ID: Cisco Tomcat Cluster ID:  Node ID: ucbu-aricent-vm175</a:t>
            </a:r>
          </a:p>
        </p:txBody>
      </p:sp>
    </p:spTree>
    <p:extLst>
      <p:ext uri="{BB962C8B-B14F-4D97-AF65-F5344CB8AC3E}">
        <p14:creationId xmlns:p14="http://schemas.microsoft.com/office/powerpoint/2010/main" val="1598875021"/>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1390650"/>
            <a:ext cx="8321675" cy="4629150"/>
          </a:xfrm>
        </p:spPr>
        <p:txBody>
          <a:bodyPr/>
          <a:lstStyle/>
          <a:p>
            <a:pPr>
              <a:buFont typeface="Courier New" panose="02070309020205020404" pitchFamily="49" charset="0"/>
              <a:buChar char="o"/>
            </a:pPr>
            <a:r>
              <a:rPr lang="en-US" dirty="0" smtClean="0"/>
              <a:t>Audit </a:t>
            </a:r>
            <a:r>
              <a:rPr lang="en-US" dirty="0"/>
              <a:t>logs </a:t>
            </a:r>
            <a:r>
              <a:rPr lang="en-US" dirty="0" smtClean="0"/>
              <a:t>of operations done by a Remote Account Admin can be seen at the Log Stash Server.</a:t>
            </a:r>
            <a:endParaRPr lang="en-US" dirty="0"/>
          </a:p>
          <a:p>
            <a:pPr marL="0" indent="0">
              <a:buNone/>
            </a:pPr>
            <a:endParaRPr lang="en-US" dirty="0"/>
          </a:p>
        </p:txBody>
      </p:sp>
      <p:sp>
        <p:nvSpPr>
          <p:cNvPr id="7" name="Title 2"/>
          <p:cNvSpPr txBox="1">
            <a:spLocks/>
          </p:cNvSpPr>
          <p:nvPr/>
        </p:nvSpPr>
        <p:spPr>
          <a:xfrm>
            <a:off x="381000" y="6858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2 – Remote Account Activity Auditing</a:t>
            </a:r>
            <a:endParaRPr lang="en-IN" dirty="0">
              <a:ea typeface="+mj-ea"/>
            </a:endParaRPr>
          </a:p>
        </p:txBody>
      </p:sp>
      <p:pic>
        <p:nvPicPr>
          <p:cNvPr id="3" name="Picture 2"/>
          <p:cNvPicPr>
            <a:picLocks noChangeAspect="1"/>
          </p:cNvPicPr>
          <p:nvPr/>
        </p:nvPicPr>
        <p:blipFill>
          <a:blip r:embed="rId3"/>
          <a:stretch>
            <a:fillRect/>
          </a:stretch>
        </p:blipFill>
        <p:spPr>
          <a:xfrm>
            <a:off x="1219200" y="2209800"/>
            <a:ext cx="6448425" cy="4057650"/>
          </a:xfrm>
          <a:prstGeom prst="rect">
            <a:avLst/>
          </a:prstGeom>
        </p:spPr>
      </p:pic>
    </p:spTree>
    <p:extLst>
      <p:ext uri="{BB962C8B-B14F-4D97-AF65-F5344CB8AC3E}">
        <p14:creationId xmlns:p14="http://schemas.microsoft.com/office/powerpoint/2010/main" val="1613141035"/>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838200"/>
            <a:ext cx="8321675" cy="5334000"/>
          </a:xfrm>
        </p:spPr>
        <p:txBody>
          <a:bodyPr/>
          <a:lstStyle/>
          <a:p>
            <a:pPr marL="0" indent="0">
              <a:buNone/>
            </a:pPr>
            <a:r>
              <a:rPr lang="en-US" dirty="0" smtClean="0"/>
              <a:t>CLI commands to configure a Remote </a:t>
            </a:r>
            <a:r>
              <a:rPr lang="en-US" dirty="0" err="1" smtClean="0"/>
              <a:t>LogStash</a:t>
            </a:r>
            <a:r>
              <a:rPr lang="en-US" dirty="0" smtClean="0"/>
              <a:t> Server:</a:t>
            </a:r>
          </a:p>
          <a:p>
            <a:pPr marL="0" indent="0">
              <a:buNone/>
            </a:pPr>
            <a:endParaRPr lang="en-US" sz="100" dirty="0" smtClean="0"/>
          </a:p>
          <a:p>
            <a:pPr>
              <a:buFont typeface="Courier New" panose="02070309020205020404" pitchFamily="49" charset="0"/>
              <a:buChar char="o"/>
            </a:pPr>
            <a:r>
              <a:rPr lang="en-IN" dirty="0" smtClean="0"/>
              <a:t>To configure the </a:t>
            </a:r>
            <a:r>
              <a:rPr lang="en-IN" dirty="0" err="1" smtClean="0"/>
              <a:t>LogStash</a:t>
            </a:r>
            <a:r>
              <a:rPr lang="en-IN" dirty="0" smtClean="0"/>
              <a:t> Server details</a:t>
            </a:r>
          </a:p>
          <a:p>
            <a:pPr marL="0" indent="0">
              <a:buNone/>
            </a:pPr>
            <a:r>
              <a:rPr lang="en-IN" dirty="0"/>
              <a:t>	</a:t>
            </a:r>
            <a:r>
              <a:rPr lang="en-IN" dirty="0" err="1" smtClean="0"/>
              <a:t>utils</a:t>
            </a:r>
            <a:r>
              <a:rPr lang="en-IN" dirty="0" smtClean="0"/>
              <a:t> </a:t>
            </a:r>
            <a:r>
              <a:rPr lang="en-IN" dirty="0" err="1"/>
              <a:t>filebeat</a:t>
            </a:r>
            <a:r>
              <a:rPr lang="en-IN" dirty="0"/>
              <a:t> </a:t>
            </a:r>
            <a:r>
              <a:rPr lang="en-IN" dirty="0" err="1" smtClean="0"/>
              <a:t>config</a:t>
            </a:r>
            <a:endParaRPr lang="en-IN" dirty="0"/>
          </a:p>
          <a:p>
            <a:pPr>
              <a:buFont typeface="Courier New" panose="02070309020205020404" pitchFamily="49" charset="0"/>
              <a:buChar char="o"/>
            </a:pPr>
            <a:r>
              <a:rPr lang="en-IN" dirty="0" smtClean="0"/>
              <a:t>To enable the remote account auditing</a:t>
            </a:r>
          </a:p>
          <a:p>
            <a:pPr marL="0" indent="0">
              <a:buNone/>
            </a:pPr>
            <a:r>
              <a:rPr lang="en-IN" dirty="0" smtClean="0"/>
              <a:t>	</a:t>
            </a:r>
            <a:r>
              <a:rPr lang="en-IN" dirty="0" err="1" smtClean="0"/>
              <a:t>utils</a:t>
            </a:r>
            <a:r>
              <a:rPr lang="en-IN" dirty="0"/>
              <a:t> </a:t>
            </a:r>
            <a:r>
              <a:rPr lang="en-IN" dirty="0" err="1"/>
              <a:t>filebeat</a:t>
            </a:r>
            <a:r>
              <a:rPr lang="en-IN" dirty="0"/>
              <a:t> enable</a:t>
            </a:r>
          </a:p>
          <a:p>
            <a:pPr>
              <a:buFont typeface="Courier New" panose="02070309020205020404" pitchFamily="49" charset="0"/>
              <a:buChar char="o"/>
            </a:pPr>
            <a:r>
              <a:rPr lang="en-IN" dirty="0" smtClean="0"/>
              <a:t>To disable the remote account auditing</a:t>
            </a:r>
          </a:p>
          <a:p>
            <a:pPr marL="0" indent="0">
              <a:buNone/>
            </a:pPr>
            <a:r>
              <a:rPr lang="en-IN" dirty="0"/>
              <a:t>	</a:t>
            </a:r>
            <a:r>
              <a:rPr lang="en-IN" dirty="0" err="1" smtClean="0"/>
              <a:t>utils</a:t>
            </a:r>
            <a:r>
              <a:rPr lang="en-IN" dirty="0"/>
              <a:t> </a:t>
            </a:r>
            <a:r>
              <a:rPr lang="en-IN" dirty="0" err="1"/>
              <a:t>filebeat</a:t>
            </a:r>
            <a:r>
              <a:rPr lang="en-IN" dirty="0"/>
              <a:t> disable</a:t>
            </a:r>
          </a:p>
          <a:p>
            <a:pPr>
              <a:buFont typeface="Courier New" panose="02070309020205020404" pitchFamily="49" charset="0"/>
              <a:buChar char="o"/>
            </a:pPr>
            <a:r>
              <a:rPr lang="en-IN" dirty="0" smtClean="0"/>
              <a:t>To check the status of remote account auditing</a:t>
            </a:r>
          </a:p>
          <a:p>
            <a:pPr marL="0" indent="0">
              <a:buNone/>
            </a:pPr>
            <a:r>
              <a:rPr lang="en-IN" dirty="0" smtClean="0"/>
              <a:t>	</a:t>
            </a:r>
            <a:r>
              <a:rPr lang="en-IN" dirty="0" err="1" smtClean="0"/>
              <a:t>utils</a:t>
            </a:r>
            <a:r>
              <a:rPr lang="en-IN" dirty="0"/>
              <a:t> </a:t>
            </a:r>
            <a:r>
              <a:rPr lang="en-IN" dirty="0" err="1"/>
              <a:t>filebeat</a:t>
            </a:r>
            <a:r>
              <a:rPr lang="en-IN" dirty="0"/>
              <a:t> status </a:t>
            </a:r>
          </a:p>
          <a:p>
            <a:pPr marL="0" indent="0">
              <a:buNone/>
            </a:pPr>
            <a:endParaRPr lang="en-IN" dirty="0" smtClean="0"/>
          </a:p>
          <a:p>
            <a:pPr marL="0" indent="0">
              <a:buNone/>
            </a:pPr>
            <a:r>
              <a:rPr lang="en-US" u="sng" dirty="0" smtClean="0"/>
              <a:t>Note: </a:t>
            </a:r>
            <a:r>
              <a:rPr lang="en-US" dirty="0" smtClean="0"/>
              <a:t>The operations done by TAC on system using </a:t>
            </a:r>
            <a:r>
              <a:rPr lang="en-US" dirty="0" err="1" smtClean="0"/>
              <a:t>remote_account</a:t>
            </a:r>
            <a:r>
              <a:rPr lang="en-US" dirty="0" smtClean="0"/>
              <a:t> </a:t>
            </a:r>
            <a:r>
              <a:rPr lang="en-US" dirty="0"/>
              <a:t>are now recorded and can be viewed only over LOG Stash Server. </a:t>
            </a:r>
          </a:p>
          <a:p>
            <a:pPr marL="0" indent="0">
              <a:buNone/>
            </a:pPr>
            <a:endParaRPr lang="en-IN" dirty="0" smtClean="0"/>
          </a:p>
          <a:p>
            <a:pPr>
              <a:buFont typeface="Courier New" panose="02070309020205020404" pitchFamily="49" charset="0"/>
              <a:buChar char="o"/>
            </a:pPr>
            <a:endParaRPr lang="en-US" dirty="0"/>
          </a:p>
        </p:txBody>
      </p:sp>
      <p:sp>
        <p:nvSpPr>
          <p:cNvPr id="7" name="Title 2"/>
          <p:cNvSpPr txBox="1">
            <a:spLocks/>
          </p:cNvSpPr>
          <p:nvPr/>
        </p:nvSpPr>
        <p:spPr>
          <a:xfrm>
            <a:off x="381000" y="2286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2 – Contd.</a:t>
            </a:r>
            <a:endParaRPr lang="en-IN" dirty="0">
              <a:ea typeface="+mj-ea"/>
            </a:endParaRPr>
          </a:p>
        </p:txBody>
      </p:sp>
    </p:spTree>
    <p:extLst>
      <p:ext uri="{BB962C8B-B14F-4D97-AF65-F5344CB8AC3E}">
        <p14:creationId xmlns:p14="http://schemas.microsoft.com/office/powerpoint/2010/main" val="2321610275"/>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1371600"/>
            <a:ext cx="8550275" cy="4648200"/>
          </a:xfrm>
        </p:spPr>
        <p:txBody>
          <a:bodyPr/>
          <a:lstStyle/>
          <a:p>
            <a:pPr>
              <a:buFont typeface="Courier New" panose="02070309020205020404" pitchFamily="49" charset="0"/>
              <a:buChar char="o"/>
            </a:pPr>
            <a:r>
              <a:rPr lang="en-US" dirty="0"/>
              <a:t>Transmission of </a:t>
            </a:r>
            <a:r>
              <a:rPr lang="en-US" dirty="0" smtClean="0"/>
              <a:t>Cisco </a:t>
            </a:r>
            <a:r>
              <a:rPr lang="en-US" dirty="0" err="1"/>
              <a:t>S</a:t>
            </a:r>
            <a:r>
              <a:rPr lang="en-US" dirty="0" err="1" smtClean="0"/>
              <a:t>yslogs</a:t>
            </a:r>
            <a:r>
              <a:rPr lang="en-US" dirty="0" smtClean="0"/>
              <a:t> </a:t>
            </a:r>
            <a:r>
              <a:rPr lang="en-US" dirty="0"/>
              <a:t>to a remote syslog server can be configured from </a:t>
            </a:r>
            <a:r>
              <a:rPr lang="en-US" dirty="0" smtClean="0"/>
              <a:t>Cisco Unity Connection Administration webpage.</a:t>
            </a:r>
          </a:p>
          <a:p>
            <a:pPr>
              <a:buFont typeface="Courier New" panose="02070309020205020404" pitchFamily="49" charset="0"/>
              <a:buChar char="o"/>
            </a:pPr>
            <a:r>
              <a:rPr lang="en-US" altLang="en-US" dirty="0"/>
              <a:t>Shutdown of a critical service say ‘Connection Mixer’, alarms are generated and transferred to the Syslog Remote server.</a:t>
            </a:r>
          </a:p>
          <a:p>
            <a:pPr>
              <a:buFont typeface="Courier New" panose="02070309020205020404" pitchFamily="49" charset="0"/>
              <a:buChar char="o"/>
            </a:pPr>
            <a:endParaRPr lang="en-US" dirty="0" smtClean="0"/>
          </a:p>
          <a:p>
            <a:pPr>
              <a:buFont typeface="Courier New" panose="02070309020205020404" pitchFamily="49" charset="0"/>
              <a:buChar char="o"/>
            </a:pPr>
            <a:endParaRPr lang="en-US" dirty="0"/>
          </a:p>
          <a:p>
            <a:pPr>
              <a:buFont typeface="Courier New" panose="02070309020205020404" pitchFamily="49" charset="0"/>
              <a:buChar char="o"/>
            </a:pPr>
            <a:endParaRPr lang="en-US" dirty="0" smtClean="0"/>
          </a:p>
          <a:p>
            <a:pPr>
              <a:buFont typeface="Courier New" panose="02070309020205020404" pitchFamily="49" charset="0"/>
              <a:buChar char="o"/>
            </a:pPr>
            <a:endParaRPr lang="en-US" dirty="0"/>
          </a:p>
          <a:p>
            <a:pPr>
              <a:buFont typeface="Courier New" panose="02070309020205020404" pitchFamily="49" charset="0"/>
              <a:buChar char="o"/>
            </a:pPr>
            <a:endParaRPr lang="en-US" dirty="0" smtClean="0"/>
          </a:p>
          <a:p>
            <a:pPr>
              <a:buFont typeface="Courier New" panose="02070309020205020404" pitchFamily="49" charset="0"/>
              <a:buChar char="o"/>
            </a:pPr>
            <a:endParaRPr lang="en-US" dirty="0"/>
          </a:p>
          <a:p>
            <a:pPr>
              <a:buFont typeface="Courier New" panose="02070309020205020404" pitchFamily="49" charset="0"/>
              <a:buChar char="o"/>
            </a:pPr>
            <a:endParaRPr lang="en-US" dirty="0" smtClean="0"/>
          </a:p>
          <a:p>
            <a:pPr>
              <a:buFont typeface="Courier New" panose="02070309020205020404" pitchFamily="49" charset="0"/>
              <a:buChar char="o"/>
            </a:pPr>
            <a:endParaRPr lang="en-US" dirty="0"/>
          </a:p>
          <a:p>
            <a:pPr>
              <a:buFont typeface="Courier New" panose="02070309020205020404" pitchFamily="49" charset="0"/>
              <a:buChar char="o"/>
            </a:pPr>
            <a:endParaRPr lang="en-US" dirty="0" smtClean="0"/>
          </a:p>
          <a:p>
            <a:pPr>
              <a:buFont typeface="Courier New" panose="02070309020205020404" pitchFamily="49" charset="0"/>
              <a:buChar char="o"/>
            </a:pPr>
            <a:endParaRPr lang="en-US" sz="200" dirty="0"/>
          </a:p>
        </p:txBody>
      </p:sp>
      <p:sp>
        <p:nvSpPr>
          <p:cNvPr id="7" name="Title 2"/>
          <p:cNvSpPr txBox="1">
            <a:spLocks/>
          </p:cNvSpPr>
          <p:nvPr/>
        </p:nvSpPr>
        <p:spPr>
          <a:xfrm>
            <a:off x="381000" y="6858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3 – When a Critical Service Goes Down</a:t>
            </a:r>
            <a:endParaRPr lang="en-IN" dirty="0">
              <a:ea typeface="+mj-ea"/>
            </a:endParaRPr>
          </a:p>
        </p:txBody>
      </p:sp>
      <p:pic>
        <p:nvPicPr>
          <p:cNvPr id="5" name="Picture 4"/>
          <p:cNvPicPr>
            <a:picLocks noChangeAspect="1"/>
          </p:cNvPicPr>
          <p:nvPr/>
        </p:nvPicPr>
        <p:blipFill>
          <a:blip r:embed="rId3"/>
          <a:stretch>
            <a:fillRect/>
          </a:stretch>
        </p:blipFill>
        <p:spPr>
          <a:xfrm>
            <a:off x="744415" y="2819400"/>
            <a:ext cx="7637585" cy="3548849"/>
          </a:xfrm>
          <a:prstGeom prst="rect">
            <a:avLst/>
          </a:prstGeom>
        </p:spPr>
      </p:pic>
    </p:spTree>
    <p:extLst>
      <p:ext uri="{BB962C8B-B14F-4D97-AF65-F5344CB8AC3E}">
        <p14:creationId xmlns:p14="http://schemas.microsoft.com/office/powerpoint/2010/main" val="1630396630"/>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990600"/>
            <a:ext cx="8550275" cy="5314950"/>
          </a:xfrm>
        </p:spPr>
        <p:txBody>
          <a:bodyPr/>
          <a:lstStyle/>
          <a:p>
            <a:pPr>
              <a:buFont typeface="Courier New" panose="02070309020205020404" pitchFamily="49" charset="0"/>
              <a:buChar char="o"/>
            </a:pPr>
            <a:r>
              <a:rPr lang="en-US" dirty="0" smtClean="0"/>
              <a:t>Audit alarm and alert generated when a critical service stops.</a:t>
            </a:r>
            <a:endParaRPr lang="en-US" dirty="0"/>
          </a:p>
        </p:txBody>
      </p:sp>
      <p:sp>
        <p:nvSpPr>
          <p:cNvPr id="7" name="Title 2"/>
          <p:cNvSpPr txBox="1">
            <a:spLocks/>
          </p:cNvSpPr>
          <p:nvPr/>
        </p:nvSpPr>
        <p:spPr>
          <a:xfrm>
            <a:off x="381000" y="2286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3 – Contd.</a:t>
            </a:r>
            <a:endParaRPr lang="en-IN" dirty="0">
              <a:ea typeface="+mj-ea"/>
            </a:endParaRPr>
          </a:p>
        </p:txBody>
      </p:sp>
      <p:sp>
        <p:nvSpPr>
          <p:cNvPr id="6" name="Rectangle 5"/>
          <p:cNvSpPr/>
          <p:nvPr/>
        </p:nvSpPr>
        <p:spPr>
          <a:xfrm>
            <a:off x="533400" y="1676400"/>
            <a:ext cx="8077200" cy="2199701"/>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dirty="0" smtClean="0"/>
              <a:t>Critical Service down Audit Log:</a:t>
            </a:r>
          </a:p>
          <a:p>
            <a:endParaRPr lang="en-US" dirty="0"/>
          </a:p>
          <a:p>
            <a:r>
              <a:rPr lang="en-US" dirty="0"/>
              <a:t>May 19 14:02:13 ucbu-aricent-vm88 local7 3 : 1: ucbu-aricent-vm88.cisco.com: May 19 2016 08:32:13 AM.535 UTC :  %UC_UCSRM-3-CriticalServiceDown: %[</a:t>
            </a:r>
            <a:r>
              <a:rPr lang="en-US" dirty="0" err="1"/>
              <a:t>AppID</a:t>
            </a:r>
            <a:r>
              <a:rPr lang="en-US" dirty="0"/>
              <a:t>=</a:t>
            </a:r>
            <a:r>
              <a:rPr lang="en-US" dirty="0" err="1"/>
              <a:t>CuSrm</a:t>
            </a:r>
            <a:r>
              <a:rPr lang="en-US" dirty="0"/>
              <a:t>][</a:t>
            </a:r>
            <a:r>
              <a:rPr lang="en-US" dirty="0" err="1"/>
              <a:t>ClusterID</a:t>
            </a:r>
            <a:r>
              <a:rPr lang="en-US" dirty="0"/>
              <a:t>=][</a:t>
            </a:r>
            <a:r>
              <a:rPr lang="en-US" dirty="0" err="1"/>
              <a:t>NodeID</a:t>
            </a:r>
            <a:r>
              <a:rPr lang="en-US" dirty="0"/>
              <a:t>=ucbu-aricent-vm88]: Critical Service Connection Mixer is down.</a:t>
            </a:r>
          </a:p>
        </p:txBody>
      </p:sp>
    </p:spTree>
    <p:extLst>
      <p:ext uri="{BB962C8B-B14F-4D97-AF65-F5344CB8AC3E}">
        <p14:creationId xmlns:p14="http://schemas.microsoft.com/office/powerpoint/2010/main" val="677686119"/>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41325" y="1466850"/>
            <a:ext cx="8550275" cy="4857750"/>
          </a:xfrm>
        </p:spPr>
        <p:txBody>
          <a:bodyPr/>
          <a:lstStyle/>
          <a:p>
            <a:pPr>
              <a:buFont typeface="Courier New" panose="02070309020205020404" pitchFamily="49" charset="0"/>
              <a:buChar char="o"/>
            </a:pPr>
            <a:r>
              <a:rPr lang="en-US" dirty="0" smtClean="0"/>
              <a:t>Audit alarms generate if audit logs fail to transmit on TCP to the remote server configured.</a:t>
            </a:r>
            <a:endParaRPr lang="en-US" dirty="0"/>
          </a:p>
        </p:txBody>
      </p:sp>
      <p:sp>
        <p:nvSpPr>
          <p:cNvPr id="7" name="Title 2"/>
          <p:cNvSpPr txBox="1">
            <a:spLocks/>
          </p:cNvSpPr>
          <p:nvPr/>
        </p:nvSpPr>
        <p:spPr>
          <a:xfrm>
            <a:off x="381000" y="228600"/>
            <a:ext cx="8588375" cy="11430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Use Case 4 – RTMT Alarm When Audit Logs Transmission Fails</a:t>
            </a:r>
            <a:endParaRPr lang="en-IN" dirty="0">
              <a:ea typeface="+mj-ea"/>
            </a:endParaRPr>
          </a:p>
        </p:txBody>
      </p:sp>
      <p:sp>
        <p:nvSpPr>
          <p:cNvPr id="6" name="Rectangle 5"/>
          <p:cNvSpPr/>
          <p:nvPr/>
        </p:nvSpPr>
        <p:spPr>
          <a:xfrm>
            <a:off x="685800" y="2514600"/>
            <a:ext cx="8077200" cy="3571301"/>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dirty="0" smtClean="0"/>
              <a:t>RTMT Alert Audit Log:</a:t>
            </a:r>
          </a:p>
          <a:p>
            <a:endParaRPr lang="en-US" dirty="0"/>
          </a:p>
          <a:p>
            <a:r>
              <a:rPr lang="en-US" dirty="0"/>
              <a:t>May 23 09:49:21 ucbu-aricent-vm88 local7 2 : 110: ucbu-aricent-vm88.cisco.com: May 23 2016 04:19:21 AM.698 UTC :  %UC_RTMT-2-RTMT_ALERT: %[</a:t>
            </a:r>
            <a:r>
              <a:rPr lang="en-US" dirty="0" err="1"/>
              <a:t>AlertName</a:t>
            </a:r>
            <a:r>
              <a:rPr lang="en-US" dirty="0"/>
              <a:t>=</a:t>
            </a:r>
            <a:r>
              <a:rPr lang="en-US" dirty="0" err="1"/>
              <a:t>TCPRemoteSyslogDeliveryFailed</a:t>
            </a:r>
            <a:r>
              <a:rPr lang="en-US" dirty="0"/>
              <a:t>][</a:t>
            </a:r>
            <a:r>
              <a:rPr lang="en-US" dirty="0" err="1"/>
              <a:t>AlertDetail</a:t>
            </a:r>
            <a:r>
              <a:rPr lang="en-US" dirty="0"/>
              <a:t>= At Mon May 23 09:49:21 IST 2016 on node ucbu-aricent-vm88, the following </a:t>
            </a:r>
            <a:r>
              <a:rPr lang="en-US" dirty="0" err="1"/>
              <a:t>TCPRemoteSyslogDeliveryFailed</a:t>
            </a:r>
            <a:r>
              <a:rPr lang="en-US" dirty="0"/>
              <a:t> events generated: #012RemoteSyslogServerIP : 10.76.215.161#012RecommendedTCPPort : 601#012Source : 1#012AppID : Cisco Syslog Agent#012ClusterID : #012NodeID : ucbu-aricent-vm88#012 </a:t>
            </a:r>
            <a:r>
              <a:rPr lang="en-US" dirty="0" err="1"/>
              <a:t>TimeStamp</a:t>
            </a:r>
            <a:r>
              <a:rPr lang="en-US" dirty="0"/>
              <a:t> : Mon May 23 09:49:13 IST 2016][</a:t>
            </a:r>
            <a:r>
              <a:rPr lang="en-US" dirty="0" err="1"/>
              <a:t>AppID</a:t>
            </a:r>
            <a:r>
              <a:rPr lang="en-US" dirty="0"/>
              <a:t>=Cisco AMC Service][</a:t>
            </a:r>
            <a:r>
              <a:rPr lang="en-US" dirty="0" err="1"/>
              <a:t>ClusterID</a:t>
            </a:r>
            <a:r>
              <a:rPr lang="en-US" dirty="0"/>
              <a:t>=][</a:t>
            </a:r>
            <a:r>
              <a:rPr lang="en-US" dirty="0" err="1"/>
              <a:t>NodeID</a:t>
            </a:r>
            <a:r>
              <a:rPr lang="en-US" dirty="0"/>
              <a:t>=ucbu-aricent-vm88]: RTMT Alert</a:t>
            </a:r>
          </a:p>
        </p:txBody>
      </p:sp>
    </p:spTree>
    <p:extLst>
      <p:ext uri="{BB962C8B-B14F-4D97-AF65-F5344CB8AC3E}">
        <p14:creationId xmlns:p14="http://schemas.microsoft.com/office/powerpoint/2010/main" val="208597477"/>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5084" y="3657600"/>
            <a:ext cx="9012716" cy="1022209"/>
          </a:xfrm>
        </p:spPr>
        <p:txBody>
          <a:bodyPr/>
          <a:lstStyle/>
          <a:p>
            <a:pPr fontAlgn="auto">
              <a:spcAft>
                <a:spcPts val="0"/>
              </a:spcAft>
              <a:defRPr/>
            </a:pPr>
            <a:r>
              <a:rPr sz="4800" dirty="0" smtClean="0"/>
              <a:t> References</a:t>
            </a:r>
            <a:endParaRPr sz="4800" dirty="0"/>
          </a:p>
        </p:txBody>
      </p:sp>
    </p:spTree>
    <p:extLst>
      <p:ext uri="{BB962C8B-B14F-4D97-AF65-F5344CB8AC3E}">
        <p14:creationId xmlns:p14="http://schemas.microsoft.com/office/powerpoint/2010/main" val="2016776761"/>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12750" y="1143000"/>
            <a:ext cx="8578850" cy="4965192"/>
          </a:xfrm>
        </p:spPr>
        <p:txBody>
          <a:bodyPr/>
          <a:lstStyle/>
          <a:p>
            <a:pPr>
              <a:spcBef>
                <a:spcPts val="1475"/>
              </a:spcBef>
              <a:buFont typeface="Arial" panose="020B0604020202020204" pitchFamily="34" charset="0"/>
              <a:buChar char="•"/>
              <a:defRPr/>
            </a:pPr>
            <a:r>
              <a:rPr lang="en-US" sz="2000" dirty="0"/>
              <a:t>Annotated logs wiki</a:t>
            </a:r>
            <a:r>
              <a:rPr lang="en-US" sz="2000" dirty="0" smtClean="0"/>
              <a:t>:</a:t>
            </a:r>
          </a:p>
          <a:p>
            <a:pPr>
              <a:spcBef>
                <a:spcPts val="1475"/>
              </a:spcBef>
              <a:buFont typeface="Arial" panose="020B0604020202020204" pitchFamily="34" charset="0"/>
              <a:buChar char="•"/>
              <a:defRPr/>
            </a:pPr>
            <a:endParaRPr lang="en-US" sz="2000" dirty="0" smtClean="0"/>
          </a:p>
          <a:p>
            <a:pPr>
              <a:spcBef>
                <a:spcPts val="1475"/>
              </a:spcBef>
              <a:buFont typeface="Arial" panose="020B0604020202020204" pitchFamily="34" charset="0"/>
              <a:buChar char="•"/>
              <a:defRPr/>
            </a:pPr>
            <a:endParaRPr lang="en-US" sz="2000" u="sng" dirty="0"/>
          </a:p>
          <a:p>
            <a:pPr>
              <a:spcBef>
                <a:spcPts val="1475"/>
              </a:spcBef>
              <a:buFont typeface="Arial" panose="020B0604020202020204" pitchFamily="34" charset="0"/>
              <a:buChar char="•"/>
              <a:defRPr/>
            </a:pPr>
            <a:endParaRPr lang="en-US" sz="2400" u="sng" dirty="0"/>
          </a:p>
          <a:p>
            <a:pPr marL="0" indent="0">
              <a:spcBef>
                <a:spcPts val="1475"/>
              </a:spcBef>
              <a:buNone/>
              <a:defRPr/>
            </a:pPr>
            <a:endParaRPr lang="en-US" sz="2000" dirty="0" smtClean="0"/>
          </a:p>
          <a:p>
            <a:pPr>
              <a:spcBef>
                <a:spcPts val="1475"/>
              </a:spcBef>
              <a:buFont typeface="Arial" panose="020B0604020202020204" pitchFamily="34" charset="0"/>
              <a:buChar char="•"/>
              <a:defRPr/>
            </a:pPr>
            <a:r>
              <a:rPr lang="en-US" sz="2000" dirty="0" smtClean="0"/>
              <a:t>Troubleshooting </a:t>
            </a:r>
            <a:r>
              <a:rPr lang="en-US" sz="2000" dirty="0"/>
              <a:t>Guide for </a:t>
            </a:r>
            <a:r>
              <a:rPr lang="en-US" sz="2000" dirty="0" smtClean="0"/>
              <a:t>Cisco </a:t>
            </a:r>
            <a:r>
              <a:rPr lang="en-US" sz="2000" dirty="0"/>
              <a:t>Unity Connection</a:t>
            </a:r>
            <a:r>
              <a:rPr lang="en-US" sz="2400" dirty="0" smtClean="0"/>
              <a:t>:</a:t>
            </a:r>
          </a:p>
          <a:p>
            <a:pPr>
              <a:spcBef>
                <a:spcPts val="1475"/>
              </a:spcBef>
              <a:buFont typeface="Arial" panose="020B0604020202020204" pitchFamily="34" charset="0"/>
              <a:buChar char="•"/>
              <a:defRPr/>
            </a:pPr>
            <a:endParaRPr lang="en-US" sz="2400" b="1" u="sng" dirty="0" smtClean="0"/>
          </a:p>
          <a:p>
            <a:pPr>
              <a:spcBef>
                <a:spcPts val="1475"/>
              </a:spcBef>
              <a:buFont typeface="Arial" panose="020B0604020202020204" pitchFamily="34" charset="0"/>
              <a:buChar char="•"/>
              <a:defRPr/>
            </a:pPr>
            <a:endParaRPr lang="en-US" sz="2400" b="1" u="sng" dirty="0"/>
          </a:p>
          <a:p>
            <a:pPr>
              <a:spcBef>
                <a:spcPts val="1475"/>
              </a:spcBef>
              <a:buFont typeface="Arial" panose="020B0604020202020204" pitchFamily="34" charset="0"/>
              <a:buChar char="•"/>
              <a:defRPr/>
            </a:pPr>
            <a:endParaRPr lang="en-US" dirty="0"/>
          </a:p>
        </p:txBody>
      </p:sp>
      <p:sp>
        <p:nvSpPr>
          <p:cNvPr id="6" name="Rectangle 5"/>
          <p:cNvSpPr/>
          <p:nvPr/>
        </p:nvSpPr>
        <p:spPr>
          <a:xfrm>
            <a:off x="685800" y="1828800"/>
            <a:ext cx="7772400" cy="6858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US" u="sng" dirty="0"/>
              <a:t>https://wiki.cisco.com/display/12341/CUC+Audit+logs</a:t>
            </a:r>
            <a:endParaRPr lang="en-US" dirty="0"/>
          </a:p>
        </p:txBody>
      </p:sp>
      <p:sp>
        <p:nvSpPr>
          <p:cNvPr id="9" name="Rectangle 8"/>
          <p:cNvSpPr/>
          <p:nvPr/>
        </p:nvSpPr>
        <p:spPr>
          <a:xfrm>
            <a:off x="762000" y="4343400"/>
            <a:ext cx="7696200" cy="9144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r>
              <a:rPr lang="en-IN" u="sng" dirty="0"/>
              <a:t>http://www.cisco.com/c/en/us/td/docs/voice_ip_comm/connection/10x/troubleshooting/guide/10xcuctsgx.pdf</a:t>
            </a:r>
            <a:endParaRPr lang="en-US" dirty="0"/>
          </a:p>
        </p:txBody>
      </p:sp>
      <p:sp>
        <p:nvSpPr>
          <p:cNvPr id="7" name="Title 2"/>
          <p:cNvSpPr txBox="1">
            <a:spLocks/>
          </p:cNvSpPr>
          <p:nvPr/>
        </p:nvSpPr>
        <p:spPr>
          <a:xfrm>
            <a:off x="381000" y="228600"/>
            <a:ext cx="8588375" cy="685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pPr eaLnBrk="1" hangingPunct="1">
              <a:defRPr/>
            </a:pPr>
            <a:r>
              <a:rPr lang="en-IN" dirty="0" smtClean="0">
                <a:ea typeface="+mj-ea"/>
              </a:rPr>
              <a:t>References</a:t>
            </a:r>
            <a:endParaRPr lang="en-IN" dirty="0">
              <a:ea typeface="+mj-ea"/>
            </a:endParaRPr>
          </a:p>
        </p:txBody>
      </p:sp>
    </p:spTree>
    <p:extLst>
      <p:ext uri="{BB962C8B-B14F-4D97-AF65-F5344CB8AC3E}">
        <p14:creationId xmlns:p14="http://schemas.microsoft.com/office/powerpoint/2010/main" val="1360126915"/>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1485334"/>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1371600"/>
            <a:ext cx="5791200" cy="4419600"/>
          </a:xfrm>
        </p:spPr>
        <p:txBody>
          <a:bodyPr/>
          <a:lstStyle/>
          <a:p>
            <a:pPr marL="406400" indent="-406400">
              <a:buFont typeface="Wingdings" pitchFamily="2" charset="2"/>
              <a:buChar char="v"/>
            </a:pPr>
            <a:r>
              <a:rPr altLang="en-US" dirty="0" smtClean="0"/>
              <a:t>Introduction</a:t>
            </a:r>
          </a:p>
          <a:p>
            <a:pPr marL="406400" indent="-406400">
              <a:buFont typeface="Wingdings" pitchFamily="2" charset="2"/>
              <a:buChar char="v"/>
            </a:pPr>
            <a:r>
              <a:rPr altLang="en-US" dirty="0" smtClean="0"/>
              <a:t>What</a:t>
            </a:r>
            <a:r>
              <a:rPr lang="en-US" altLang="en-US" dirty="0"/>
              <a:t>'</a:t>
            </a:r>
            <a:r>
              <a:rPr altLang="ja-JP" dirty="0" smtClean="0"/>
              <a:t>s new</a:t>
            </a:r>
          </a:p>
          <a:p>
            <a:pPr marL="406400" indent="-406400">
              <a:buFont typeface="Wingdings" pitchFamily="2" charset="2"/>
              <a:buChar char="v"/>
            </a:pPr>
            <a:r>
              <a:rPr lang="en-US" altLang="en-US" dirty="0" smtClean="0"/>
              <a:t>Use cases</a:t>
            </a:r>
          </a:p>
          <a:p>
            <a:pPr marL="406400" indent="-406400">
              <a:buFont typeface="Wingdings" pitchFamily="2" charset="2"/>
              <a:buChar char="v"/>
            </a:pPr>
            <a:r>
              <a:rPr lang="en-US" altLang="en-US" dirty="0" smtClean="0"/>
              <a:t>References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5084" y="3657600"/>
            <a:ext cx="9012716" cy="1022209"/>
          </a:xfrm>
        </p:spPr>
        <p:txBody>
          <a:bodyPr/>
          <a:lstStyle/>
          <a:p>
            <a:pPr fontAlgn="auto">
              <a:spcAft>
                <a:spcPts val="0"/>
              </a:spcAft>
              <a:defRPr/>
            </a:pPr>
            <a:r>
              <a:rPr sz="4800" dirty="0" smtClean="0"/>
              <a:t> Introduction</a:t>
            </a:r>
            <a:endParaRPr sz="4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Introduction</a:t>
            </a:r>
            <a:endParaRPr dirty="0">
              <a:ea typeface="+mj-ea"/>
            </a:endParaRPr>
          </a:p>
        </p:txBody>
      </p:sp>
      <p:sp>
        <p:nvSpPr>
          <p:cNvPr id="28675" name="Content Placeholder 3"/>
          <p:cNvSpPr>
            <a:spLocks noGrp="1"/>
          </p:cNvSpPr>
          <p:nvPr>
            <p:ph idx="1"/>
          </p:nvPr>
        </p:nvSpPr>
        <p:spPr>
          <a:xfrm>
            <a:off x="403225" y="1066800"/>
            <a:ext cx="8512175" cy="4724400"/>
          </a:xfrm>
        </p:spPr>
        <p:txBody>
          <a:bodyPr/>
          <a:lstStyle/>
          <a:p>
            <a:pPr marL="0" indent="0">
              <a:buNone/>
            </a:pPr>
            <a:r>
              <a:rPr lang="en-IN" dirty="0" smtClean="0"/>
              <a:t>At </a:t>
            </a:r>
            <a:r>
              <a:rPr lang="en-IN" dirty="0"/>
              <a:t>Cisco Unity Connection, with audit logging we monitor and log any configuration change to the system by a user or as a result of the user action</a:t>
            </a:r>
            <a:r>
              <a:rPr lang="en-IN" dirty="0" smtClean="0"/>
              <a:t>.</a:t>
            </a:r>
          </a:p>
          <a:p>
            <a:pPr marL="0" indent="0">
              <a:buNone/>
            </a:pPr>
            <a:endParaRPr lang="en-IN" dirty="0" smtClean="0"/>
          </a:p>
          <a:p>
            <a:pPr>
              <a:defRPr/>
            </a:pPr>
            <a:r>
              <a:rPr lang="en-US" altLang="en-US" dirty="0" smtClean="0"/>
              <a:t>Supported audit events :–</a:t>
            </a:r>
          </a:p>
          <a:p>
            <a:pPr marL="635000" lvl="1" indent="-457200">
              <a:buAutoNum type="arabicParenR"/>
              <a:defRPr/>
            </a:pPr>
            <a:r>
              <a:rPr lang="en-US" altLang="en-US" sz="2000" dirty="0" smtClean="0"/>
              <a:t>Application audit log</a:t>
            </a:r>
          </a:p>
          <a:p>
            <a:pPr marL="635000" lvl="1" indent="-457200">
              <a:buAutoNum type="arabicParenR"/>
              <a:defRPr/>
            </a:pPr>
            <a:r>
              <a:rPr lang="en-US" altLang="en-US" sz="2000" dirty="0" smtClean="0"/>
              <a:t>DB audit log</a:t>
            </a:r>
          </a:p>
          <a:p>
            <a:pPr marL="635000" lvl="1" indent="-457200">
              <a:buAutoNum type="arabicParenR"/>
              <a:defRPr/>
            </a:pPr>
            <a:r>
              <a:rPr lang="en-US" altLang="en-US" sz="2000" dirty="0" smtClean="0"/>
              <a:t>VOS audit log</a:t>
            </a:r>
          </a:p>
          <a:p>
            <a:pPr marL="0" indent="0">
              <a:buNone/>
              <a:defRPr/>
            </a:pPr>
            <a:endParaRPr lang="en-US" altLang="en-US" dirty="0" smtClean="0"/>
          </a:p>
          <a:p>
            <a:pPr>
              <a:defRPr/>
            </a:pPr>
            <a:r>
              <a:rPr lang="en-US" altLang="en-US" dirty="0" smtClean="0"/>
              <a:t>System Administrator or Audit Administrator can configure above logs.</a:t>
            </a:r>
          </a:p>
          <a:p>
            <a:pPr>
              <a:defRPr/>
            </a:pPr>
            <a:endParaRPr lang="en-US" altLang="en-US" dirty="0" smtClean="0"/>
          </a:p>
          <a:p>
            <a:pPr>
              <a:defRPr/>
            </a:pPr>
            <a:r>
              <a:rPr lang="en-US" altLang="en-US" dirty="0" smtClean="0"/>
              <a:t>Audit events can be redirected to an RTMT or a Remote Syslog server.</a:t>
            </a:r>
            <a:endParaRPr lang="en-US" altLang="en-US" dirty="0"/>
          </a:p>
        </p:txBody>
      </p:sp>
    </p:spTree>
    <p:extLst>
      <p:ext uri="{BB962C8B-B14F-4D97-AF65-F5344CB8AC3E}">
        <p14:creationId xmlns:p14="http://schemas.microsoft.com/office/powerpoint/2010/main" val="97992880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5084" y="3657600"/>
            <a:ext cx="9012716" cy="1022209"/>
          </a:xfrm>
        </p:spPr>
        <p:txBody>
          <a:bodyPr/>
          <a:lstStyle/>
          <a:p>
            <a:pPr fontAlgn="auto">
              <a:spcAft>
                <a:spcPts val="0"/>
              </a:spcAft>
              <a:defRPr/>
            </a:pPr>
            <a:r>
              <a:rPr sz="4800" dirty="0" smtClean="0"/>
              <a:t> What's New</a:t>
            </a:r>
            <a:endParaRPr sz="4800" dirty="0"/>
          </a:p>
        </p:txBody>
      </p:sp>
    </p:spTree>
    <p:extLst>
      <p:ext uri="{BB962C8B-B14F-4D97-AF65-F5344CB8AC3E}">
        <p14:creationId xmlns:p14="http://schemas.microsoft.com/office/powerpoint/2010/main" val="71220086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What's NEW</a:t>
            </a:r>
            <a:endParaRPr dirty="0">
              <a:ea typeface="+mj-ea"/>
            </a:endParaRPr>
          </a:p>
        </p:txBody>
      </p:sp>
      <p:sp>
        <p:nvSpPr>
          <p:cNvPr id="28675" name="Content Placeholder 3"/>
          <p:cNvSpPr>
            <a:spLocks noGrp="1"/>
          </p:cNvSpPr>
          <p:nvPr>
            <p:ph idx="1"/>
          </p:nvPr>
        </p:nvSpPr>
        <p:spPr>
          <a:xfrm>
            <a:off x="403225" y="1066800"/>
            <a:ext cx="8512175" cy="4724400"/>
          </a:xfrm>
        </p:spPr>
        <p:txBody>
          <a:bodyPr/>
          <a:lstStyle/>
          <a:p>
            <a:pPr marL="0" indent="0">
              <a:buNone/>
            </a:pPr>
            <a:r>
              <a:rPr lang="en-US" dirty="0" smtClean="0"/>
              <a:t>Enhancements made in Unity Connection Release 11.5 and onwards:</a:t>
            </a:r>
          </a:p>
          <a:p>
            <a:pPr marL="0" indent="0">
              <a:buNone/>
            </a:pPr>
            <a:endParaRPr lang="en-US" dirty="0" smtClean="0"/>
          </a:p>
          <a:p>
            <a:pPr>
              <a:buFont typeface="Arial" panose="020B0604020202020204" pitchFamily="34" charset="0"/>
              <a:buChar char="•"/>
            </a:pPr>
            <a:r>
              <a:rPr lang="en-US" altLang="en-US" dirty="0"/>
              <a:t> </a:t>
            </a:r>
            <a:r>
              <a:rPr lang="en-US" altLang="en-US" dirty="0" smtClean="0"/>
              <a:t>Audit </a:t>
            </a:r>
            <a:r>
              <a:rPr lang="en-US" altLang="en-US" dirty="0"/>
              <a:t>logging </a:t>
            </a:r>
            <a:r>
              <a:rPr lang="en-US" altLang="en-US" dirty="0" smtClean="0"/>
              <a:t>of a Remote Account Admin user</a:t>
            </a:r>
          </a:p>
          <a:p>
            <a:pPr>
              <a:buFont typeface="Arial" panose="020B0604020202020204" pitchFamily="34" charset="0"/>
              <a:buChar char="•"/>
            </a:pPr>
            <a:endParaRPr lang="en-US" altLang="en-US" dirty="0" smtClean="0"/>
          </a:p>
          <a:p>
            <a:pPr>
              <a:buFont typeface="Arial" panose="020B0604020202020204" pitchFamily="34" charset="0"/>
              <a:buChar char="•"/>
            </a:pPr>
            <a:r>
              <a:rPr lang="en-US" altLang="en-US" dirty="0" smtClean="0"/>
              <a:t>Audit logs transmission to remote syslog server over TCP</a:t>
            </a:r>
          </a:p>
          <a:p>
            <a:pPr>
              <a:buFont typeface="Arial" panose="020B0604020202020204" pitchFamily="34" charset="0"/>
              <a:buChar char="•"/>
            </a:pPr>
            <a:endParaRPr lang="en-US" altLang="en-US" dirty="0" smtClean="0"/>
          </a:p>
          <a:p>
            <a:pPr>
              <a:buFont typeface="Arial" panose="020B0604020202020204" pitchFamily="34" charset="0"/>
              <a:buChar char="•"/>
            </a:pPr>
            <a:r>
              <a:rPr lang="en-US" altLang="en-US" dirty="0" smtClean="0"/>
              <a:t> Audit alerts triggered on failure of audit log transfer through TCP mode</a:t>
            </a:r>
          </a:p>
          <a:p>
            <a:pPr>
              <a:buFont typeface="Arial" panose="020B0604020202020204" pitchFamily="34" charset="0"/>
              <a:buChar char="•"/>
            </a:pPr>
            <a:endParaRPr lang="en-US" altLang="en-US" dirty="0" smtClean="0"/>
          </a:p>
          <a:p>
            <a:pPr>
              <a:buFont typeface="Arial" panose="020B0604020202020204" pitchFamily="34" charset="0"/>
              <a:buChar char="•"/>
            </a:pPr>
            <a:r>
              <a:rPr lang="en-US" altLang="en-US" dirty="0"/>
              <a:t>Audit Logging for Remote Admin account can be logged over </a:t>
            </a:r>
            <a:r>
              <a:rPr lang="en-US" altLang="en-US" dirty="0" smtClean="0"/>
              <a:t>Log Stash Server</a:t>
            </a:r>
            <a:endParaRPr lang="en-US" altLang="en-US" dirty="0"/>
          </a:p>
        </p:txBody>
      </p:sp>
    </p:spTree>
    <p:extLst>
      <p:ext uri="{BB962C8B-B14F-4D97-AF65-F5344CB8AC3E}">
        <p14:creationId xmlns:p14="http://schemas.microsoft.com/office/powerpoint/2010/main" val="158514182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CLIs for Audit Logs</a:t>
            </a:r>
            <a:endParaRPr dirty="0">
              <a:ea typeface="+mj-ea"/>
            </a:endParaRPr>
          </a:p>
        </p:txBody>
      </p:sp>
      <p:sp>
        <p:nvSpPr>
          <p:cNvPr id="5" name="Content Placeholder 3"/>
          <p:cNvSpPr txBox="1">
            <a:spLocks/>
          </p:cNvSpPr>
          <p:nvPr/>
        </p:nvSpPr>
        <p:spPr bwMode="auto">
          <a:xfrm>
            <a:off x="365125" y="1009650"/>
            <a:ext cx="8550275" cy="531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endParaRPr lang="en-IN" dirty="0" smtClean="0"/>
          </a:p>
          <a:p>
            <a:r>
              <a:rPr lang="en-IN" dirty="0" smtClean="0"/>
              <a:t>To check transmission mode of audit logs to remote server:</a:t>
            </a:r>
          </a:p>
          <a:p>
            <a:pPr marL="0" indent="0">
              <a:buFont typeface="Arial" charset="0"/>
              <a:buNone/>
            </a:pPr>
            <a:r>
              <a:rPr lang="en-IN" dirty="0" smtClean="0"/>
              <a:t>	</a:t>
            </a:r>
            <a:r>
              <a:rPr lang="en-IN" dirty="0" err="1" smtClean="0"/>
              <a:t>utils</a:t>
            </a:r>
            <a:r>
              <a:rPr lang="en-IN" dirty="0" smtClean="0"/>
              <a:t> </a:t>
            </a:r>
            <a:r>
              <a:rPr lang="en-IN" dirty="0" err="1" smtClean="0"/>
              <a:t>remotesyslog</a:t>
            </a:r>
            <a:r>
              <a:rPr lang="en-IN" dirty="0" smtClean="0"/>
              <a:t> show protocol</a:t>
            </a:r>
            <a:endParaRPr lang="en-IN" sz="1600" dirty="0"/>
          </a:p>
          <a:p>
            <a:pPr marL="0" indent="0">
              <a:buFont typeface="Arial" charset="0"/>
              <a:buNone/>
            </a:pPr>
            <a:endParaRPr lang="en-IN" dirty="0" smtClean="0"/>
          </a:p>
          <a:p>
            <a:r>
              <a:rPr lang="en-IN" dirty="0" smtClean="0"/>
              <a:t>To change the transmission mode of audit logs to UDP protocol:</a:t>
            </a:r>
          </a:p>
          <a:p>
            <a:pPr marL="0" indent="0">
              <a:buFont typeface="Arial" charset="0"/>
              <a:buNone/>
            </a:pPr>
            <a:r>
              <a:rPr lang="en-IN" dirty="0" smtClean="0"/>
              <a:t>	</a:t>
            </a:r>
            <a:r>
              <a:rPr lang="en-IN" dirty="0" err="1" smtClean="0"/>
              <a:t>utils</a:t>
            </a:r>
            <a:r>
              <a:rPr lang="en-IN" dirty="0" smtClean="0"/>
              <a:t> </a:t>
            </a:r>
            <a:r>
              <a:rPr lang="en-IN" dirty="0" err="1" smtClean="0"/>
              <a:t>remotesyslog</a:t>
            </a:r>
            <a:r>
              <a:rPr lang="en-IN" dirty="0" smtClean="0"/>
              <a:t> set protocol </a:t>
            </a:r>
            <a:r>
              <a:rPr lang="en-IN" dirty="0" err="1" smtClean="0"/>
              <a:t>udp</a:t>
            </a:r>
            <a:endParaRPr lang="en-IN" dirty="0" smtClean="0"/>
          </a:p>
          <a:p>
            <a:pPr marL="0" indent="0">
              <a:buFont typeface="Arial" charset="0"/>
              <a:buNone/>
            </a:pPr>
            <a:endParaRPr lang="en-IN" dirty="0" smtClean="0"/>
          </a:p>
          <a:p>
            <a:r>
              <a:rPr lang="en-IN" dirty="0" smtClean="0"/>
              <a:t>To change the transmission mode of audit logs to TCP protocol:</a:t>
            </a:r>
          </a:p>
          <a:p>
            <a:pPr lvl="1"/>
            <a:r>
              <a:rPr lang="en-IN" dirty="0" smtClean="0"/>
              <a:t>	</a:t>
            </a:r>
            <a:r>
              <a:rPr lang="en-IN" sz="2000" dirty="0" err="1" smtClean="0"/>
              <a:t>utils</a:t>
            </a:r>
            <a:r>
              <a:rPr lang="en-IN" sz="2000" dirty="0" smtClean="0"/>
              <a:t> </a:t>
            </a:r>
            <a:r>
              <a:rPr lang="en-IN" sz="2000" dirty="0" err="1" smtClean="0"/>
              <a:t>remotesyslog</a:t>
            </a:r>
            <a:r>
              <a:rPr lang="en-IN" sz="2000" dirty="0" smtClean="0"/>
              <a:t> set protocol </a:t>
            </a:r>
            <a:r>
              <a:rPr lang="en-IN" sz="2000" dirty="0" err="1" smtClean="0"/>
              <a:t>tcp</a:t>
            </a:r>
            <a:endParaRPr lang="en-IN" sz="2000" dirty="0" smtClean="0"/>
          </a:p>
          <a:p>
            <a:pPr lvl="1"/>
            <a:endParaRPr lang="en-IN" sz="2000" dirty="0"/>
          </a:p>
          <a:p>
            <a:pPr lvl="1"/>
            <a:r>
              <a:rPr lang="en-IN" sz="2000" b="1" u="sng" dirty="0" smtClean="0"/>
              <a:t>Note</a:t>
            </a:r>
            <a:r>
              <a:rPr lang="en-IN" sz="2000" dirty="0" smtClean="0"/>
              <a:t>: Default mode of communication is UDP. In </a:t>
            </a:r>
            <a:r>
              <a:rPr lang="en-IN" sz="2000" dirty="0" err="1" smtClean="0"/>
              <a:t>EnhancedSecurity</a:t>
            </a:r>
            <a:r>
              <a:rPr lang="en-IN" sz="2000" dirty="0" smtClean="0"/>
              <a:t> Mode</a:t>
            </a:r>
            <a:r>
              <a:rPr lang="en-IN" sz="2000" dirty="0"/>
              <a:t>, </a:t>
            </a:r>
            <a:r>
              <a:rPr lang="en-IN" sz="2000" dirty="0" smtClean="0"/>
              <a:t>it changes to TCP</a:t>
            </a:r>
            <a:endParaRPr lang="en-IN" sz="2000" dirty="0"/>
          </a:p>
        </p:txBody>
      </p:sp>
    </p:spTree>
    <p:extLst>
      <p:ext uri="{BB962C8B-B14F-4D97-AF65-F5344CB8AC3E}">
        <p14:creationId xmlns:p14="http://schemas.microsoft.com/office/powerpoint/2010/main" val="2679327374"/>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5084" y="3657600"/>
            <a:ext cx="9012716" cy="1022209"/>
          </a:xfrm>
        </p:spPr>
        <p:txBody>
          <a:bodyPr/>
          <a:lstStyle/>
          <a:p>
            <a:pPr fontAlgn="auto">
              <a:spcAft>
                <a:spcPts val="0"/>
              </a:spcAft>
              <a:defRPr/>
            </a:pPr>
            <a:r>
              <a:rPr sz="4800" dirty="0" smtClean="0"/>
              <a:t> Use Cases</a:t>
            </a:r>
            <a:endParaRPr sz="4800" dirty="0"/>
          </a:p>
        </p:txBody>
      </p:sp>
    </p:spTree>
    <p:extLst>
      <p:ext uri="{BB962C8B-B14F-4D97-AF65-F5344CB8AC3E}">
        <p14:creationId xmlns:p14="http://schemas.microsoft.com/office/powerpoint/2010/main" val="10473817"/>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57708</TotalTime>
  <Words>597</Words>
  <Application>Microsoft Office PowerPoint</Application>
  <PresentationFormat>On-screen Show (4:3)</PresentationFormat>
  <Paragraphs>126</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Cisco Arial 4x3 template_dark</vt:lpstr>
      <vt:lpstr>PowerPoint Presentation</vt:lpstr>
      <vt:lpstr>PowerPoint Presentation</vt:lpstr>
      <vt:lpstr>  Agenda</vt:lpstr>
      <vt:lpstr> Introduction</vt:lpstr>
      <vt:lpstr>  Introduction</vt:lpstr>
      <vt:lpstr> What's New</vt:lpstr>
      <vt:lpstr>  What's NEW</vt:lpstr>
      <vt:lpstr> CLIs for Audit Logs</vt:lpstr>
      <vt:lpstr> Use Cases</vt:lpstr>
      <vt:lpstr>Use Case 1 – Application Auditing</vt:lpstr>
      <vt:lpstr>PowerPoint Presentation</vt:lpstr>
      <vt:lpstr>PowerPoint Presentation</vt:lpstr>
      <vt:lpstr>PowerPoint Presentation</vt:lpstr>
      <vt:lpstr>PowerPoint Presentation</vt:lpstr>
      <vt:lpstr>PowerPoint Presentation</vt:lpstr>
      <vt:lpstr>PowerPoint Presentation</vt:lpstr>
      <vt:lpstr> References</vt:lpstr>
      <vt:lpstr>PowerPoint Presentation</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apamitta</cp:lastModifiedBy>
  <cp:revision>1670</cp:revision>
  <dcterms:created xsi:type="dcterms:W3CDTF">2012-08-27T10:18:31Z</dcterms:created>
  <dcterms:modified xsi:type="dcterms:W3CDTF">2016-08-19T15:28:36Z</dcterms:modified>
</cp:coreProperties>
</file>