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7"/>
  </p:notesMasterIdLst>
  <p:sldIdLst>
    <p:sldId id="300" r:id="rId2"/>
    <p:sldId id="301" r:id="rId3"/>
    <p:sldId id="331" r:id="rId4"/>
    <p:sldId id="332" r:id="rId5"/>
    <p:sldId id="335" r:id="rId6"/>
    <p:sldId id="329" r:id="rId7"/>
    <p:sldId id="308" r:id="rId8"/>
    <p:sldId id="309" r:id="rId9"/>
    <p:sldId id="310" r:id="rId10"/>
    <p:sldId id="311" r:id="rId11"/>
    <p:sldId id="323" r:id="rId12"/>
    <p:sldId id="324" r:id="rId13"/>
    <p:sldId id="325" r:id="rId14"/>
    <p:sldId id="326" r:id="rId15"/>
    <p:sldId id="327" r:id="rId16"/>
    <p:sldId id="334" r:id="rId17"/>
    <p:sldId id="333" r:id="rId18"/>
    <p:sldId id="315" r:id="rId19"/>
    <p:sldId id="316" r:id="rId20"/>
    <p:sldId id="322" r:id="rId21"/>
    <p:sldId id="317" r:id="rId22"/>
    <p:sldId id="318" r:id="rId23"/>
    <p:sldId id="319" r:id="rId24"/>
    <p:sldId id="320" r:id="rId25"/>
    <p:sldId id="32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EE4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85" autoAdjust="0"/>
    <p:restoredTop sz="86323" autoAdjust="0"/>
  </p:normalViewPr>
  <p:slideViewPr>
    <p:cSldViewPr>
      <p:cViewPr varScale="1">
        <p:scale>
          <a:sx n="118" d="100"/>
          <a:sy n="118" d="100"/>
        </p:scale>
        <p:origin x="1122" y="96"/>
      </p:cViewPr>
      <p:guideLst>
        <p:guide orient="horz" pos="2160"/>
        <p:guide pos="2880"/>
      </p:guideLst>
    </p:cSldViewPr>
  </p:slideViewPr>
  <p:outlineViewPr>
    <p:cViewPr>
      <p:scale>
        <a:sx n="33" d="100"/>
        <a:sy n="33" d="100"/>
      </p:scale>
      <p:origin x="228" y="29994"/>
    </p:cViewPr>
  </p:outlin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C9088CB-3492-45B9-8DF2-52EE4A04D9E1}" type="datetimeFigureOut">
              <a:rPr lang="en-US"/>
              <a:pPr>
                <a:defRPr/>
              </a:pPr>
              <a:t>5/11/2016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C03BEE1-3464-49ED-AAE0-A1F3E5401674}" type="slidenum">
              <a:rPr lang="en-US"/>
              <a:pPr>
                <a:defRPr/>
              </a:pPr>
              <a:t>‹#›</a:t>
            </a:fld>
            <a:endParaRPr lang="en-US"/>
          </a:p>
        </p:txBody>
      </p:sp>
    </p:spTree>
    <p:extLst>
      <p:ext uri="{BB962C8B-B14F-4D97-AF65-F5344CB8AC3E}">
        <p14:creationId xmlns:p14="http://schemas.microsoft.com/office/powerpoint/2010/main" val="39495193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a:defRPr/>
            </a:pPr>
            <a:fld id="{AC03BEE1-3464-49ED-AAE0-A1F3E5401674}" type="slidenum">
              <a:rPr lang="en-US" smtClean="0"/>
              <a:pPr>
                <a:defRPr/>
              </a:pPr>
              <a:t>25</a:t>
            </a:fld>
            <a:endParaRPr lang="en-US"/>
          </a:p>
        </p:txBody>
      </p:sp>
    </p:spTree>
    <p:extLst>
      <p:ext uri="{BB962C8B-B14F-4D97-AF65-F5344CB8AC3E}">
        <p14:creationId xmlns:p14="http://schemas.microsoft.com/office/powerpoint/2010/main" val="1723959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a:solidFill>
                  <a:srgbClr val="FFFFFF"/>
                </a:solidFill>
              </a:rPr>
              <a:t>© 2013 Cisco System Inc. All rights reserved</a:t>
            </a:r>
            <a:r>
              <a:rPr lang="en-US" sz="60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626AEC90-4E35-4970-B2B7-572F976BD468}"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2839220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43746156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373671454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28185828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161646575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474714851"/>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651836263"/>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7"/>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70383753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8989575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115836210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193755142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a:solidFill>
                  <a:srgbClr val="FFFFFF"/>
                </a:solidFill>
              </a:rPr>
              <a:t>© 2013 Cisco System Inc. All rights reserved</a:t>
            </a:r>
            <a:r>
              <a:rPr lang="en-US" sz="60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A1CA4743-B0F0-4DBA-B5A8-1133F2CDBB09}"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814895630"/>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4351ADFB-9AF2-4BB2-ADD0-105D1978651A}" type="slidenum">
              <a:rPr lang="en-US" sz="600">
                <a:solidFill>
                  <a:srgbClr val="FFFFFF"/>
                </a:solidFill>
              </a:rPr>
              <a:pPr algn="r" defTabSz="814388"/>
              <a:t>‹#›</a:t>
            </a:fld>
            <a:endParaRPr lang="en-US" sz="60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6795165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p:nvPr userDrawn="1"/>
        </p:nvSpPr>
        <p:spPr>
          <a:xfrm>
            <a:off x="1892300" y="4794250"/>
            <a:ext cx="5346700" cy="996950"/>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270440956"/>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3466710889"/>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3459340032"/>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180026637"/>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B6845129-6AAE-4EA9-A0B9-028DDBDFEC9F}" type="slidenum">
              <a:rPr lang="en-US" sz="600">
                <a:solidFill>
                  <a:srgbClr val="C0C0C0"/>
                </a:solidFill>
              </a:rPr>
              <a:pPr algn="r" defTabSz="814388"/>
              <a:t>‹#›</a:t>
            </a:fld>
            <a:endParaRPr lang="en-US" sz="60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158437899"/>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0471945"/>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6858000"/>
          </a:xfrm>
          <a:prstGeom prst="rect">
            <a:avLst/>
          </a:prstGeom>
          <a:blipFill dpi="0" rotWithShape="1">
            <a:blip r:embed="rId3" cstate="print">
              <a:alphaModFix amt="29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70968591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9157105"/>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F4F3E6F3-D36A-43E5-822F-5B0CD7BE492B}" type="slidenum">
              <a:rPr lang="en-US" sz="600">
                <a:solidFill>
                  <a:srgbClr val="C0C0C0"/>
                </a:solidFill>
              </a:rPr>
              <a:pPr algn="r" defTabSz="814388"/>
              <a:t>‹#›</a:t>
            </a:fld>
            <a:endParaRPr lang="en-US" sz="600">
              <a:solidFill>
                <a:srgbClr val="C0C0C0"/>
              </a:solidFill>
            </a:endParaRPr>
          </a:p>
        </p:txBody>
      </p:sp>
    </p:spTree>
    <p:extLst>
      <p:ext uri="{BB962C8B-B14F-4D97-AF65-F5344CB8AC3E}">
        <p14:creationId xmlns:p14="http://schemas.microsoft.com/office/powerpoint/2010/main" val="69712750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F419ECC1-D806-4D11-90C6-8761FA81A679}" type="slidenum">
              <a:rPr lang="en-US" sz="600">
                <a:solidFill>
                  <a:srgbClr val="FFFFFF"/>
                </a:solidFill>
              </a:rPr>
              <a:pPr algn="r" defTabSz="814388"/>
              <a:t>‹#›</a:t>
            </a:fld>
            <a:endParaRPr lang="en-US" sz="60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9488996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17351746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rPr>
              <a:t>Thank you.</a:t>
            </a:r>
          </a:p>
        </p:txBody>
      </p:sp>
    </p:spTree>
    <p:extLst>
      <p:ext uri="{BB962C8B-B14F-4D97-AF65-F5344CB8AC3E}">
        <p14:creationId xmlns:p14="http://schemas.microsoft.com/office/powerpoint/2010/main" val="3621380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40509645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2427830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586740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9F3FCF6-B47C-4F64-92DD-70EBB8A13779}" type="datetimeFigureOut">
              <a:rPr lang="en-US"/>
              <a:pPr>
                <a:defRPr/>
              </a:pPr>
              <a:t>5/11/2016</a:t>
            </a:fld>
            <a:endParaRPr lang="en-US" dirty="0"/>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cs typeface="+mn-cs"/>
              </a:defRPr>
            </a:lvl1pPr>
          </a:lstStyle>
          <a:p>
            <a:pPr>
              <a:defRPr/>
            </a:pPr>
            <a:fld id="{03125D30-7101-4533-BF5A-E53D4C5DCCCB}" type="slidenum">
              <a:rPr lang="en-US"/>
              <a:pPr>
                <a:defRPr/>
              </a:pPr>
              <a:t>‹#›</a:t>
            </a:fld>
            <a:endParaRPr lang="en-US"/>
          </a:p>
        </p:txBody>
      </p:sp>
    </p:spTree>
    <p:extLst>
      <p:ext uri="{BB962C8B-B14F-4D97-AF65-F5344CB8AC3E}">
        <p14:creationId xmlns:p14="http://schemas.microsoft.com/office/powerpoint/2010/main" val="1645172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D871BF6-CB93-4EAA-BE69-7B1B6C907CD2}" type="slidenum">
              <a:rPr lang="en-US" sz="600">
                <a:solidFill>
                  <a:srgbClr val="FFFFFF"/>
                </a:solidFill>
              </a:rPr>
              <a:pPr algn="r" defTabSz="814388"/>
              <a:t>‹#›</a:t>
            </a:fld>
            <a:endParaRPr lang="en-US" sz="60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53787725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9863715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F3A4EB4-4C63-4BF3-BBE1-127459FF237B}"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509510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9271179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772043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D0A9C19F-31BA-40D4-845A-FD3935D826A3}" type="slidenum">
              <a:rPr lang="en-US" sz="600">
                <a:solidFill>
                  <a:srgbClr val="C0C0C0"/>
                </a:solidFill>
              </a:rPr>
              <a:pPr algn="r" defTabSz="814388"/>
              <a:t>‹#›</a:t>
            </a:fld>
            <a:endParaRPr lang="en-US" sz="60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205160303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endParaRPr lang="en-US" sz="60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1706759C-C811-4FCF-B2F9-580844DF7BA3}" type="slidenum">
              <a:rPr lang="en-US" sz="600">
                <a:solidFill>
                  <a:srgbClr val="C0C0C0"/>
                </a:solidFill>
              </a:rPr>
              <a:pPr algn="r" defTabSz="814388"/>
              <a:t>‹#›</a:t>
            </a:fld>
            <a:endParaRPr lang="en-US" sz="600">
              <a:solidFill>
                <a:srgbClr val="C0C0C0"/>
              </a:solidFill>
            </a:endParaRPr>
          </a:p>
        </p:txBody>
      </p:sp>
      <p:pic>
        <p:nvPicPr>
          <p:cNvPr id="1031" name="Picture 7" descr="bottom bar.jpg"/>
          <p:cNvPicPr>
            <a:picLocks noChangeAspect="1"/>
          </p:cNvPicPr>
          <p:nvPr/>
        </p:nvPicPr>
        <p:blipFill>
          <a:blip r:embed="rId36">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078" r:id="rId1"/>
    <p:sldLayoutId id="2147488079" r:id="rId2"/>
    <p:sldLayoutId id="2147488080" r:id="rId3"/>
    <p:sldLayoutId id="2147488081" r:id="rId4"/>
    <p:sldLayoutId id="2147488082" r:id="rId5"/>
    <p:sldLayoutId id="2147488083" r:id="rId6"/>
    <p:sldLayoutId id="2147488067" r:id="rId7"/>
    <p:sldLayoutId id="2147488068" r:id="rId8"/>
    <p:sldLayoutId id="2147488084" r:id="rId9"/>
    <p:sldLayoutId id="2147488069" r:id="rId10"/>
    <p:sldLayoutId id="2147488070" r:id="rId11"/>
    <p:sldLayoutId id="2147488071" r:id="rId12"/>
    <p:sldLayoutId id="2147488072" r:id="rId13"/>
    <p:sldLayoutId id="2147488073" r:id="rId14"/>
    <p:sldLayoutId id="2147488074" r:id="rId15"/>
    <p:sldLayoutId id="2147488085" r:id="rId16"/>
    <p:sldLayoutId id="2147488086" r:id="rId17"/>
    <p:sldLayoutId id="2147488075" r:id="rId18"/>
    <p:sldLayoutId id="2147488087" r:id="rId19"/>
    <p:sldLayoutId id="2147488088" r:id="rId20"/>
    <p:sldLayoutId id="2147488089" r:id="rId21"/>
    <p:sldLayoutId id="2147488090" r:id="rId22"/>
    <p:sldLayoutId id="2147488091" r:id="rId23"/>
    <p:sldLayoutId id="2147488092" r:id="rId24"/>
    <p:sldLayoutId id="2147488093" r:id="rId25"/>
    <p:sldLayoutId id="2147488076" r:id="rId26"/>
    <p:sldLayoutId id="2147488094" r:id="rId27"/>
    <p:sldLayoutId id="2147488095" r:id="rId28"/>
    <p:sldLayoutId id="2147488096" r:id="rId29"/>
    <p:sldLayoutId id="2147488097" r:id="rId30"/>
    <p:sldLayoutId id="2147488098" r:id="rId31"/>
    <p:sldLayoutId id="2147488099" r:id="rId32"/>
    <p:sldLayoutId id="2147488100" r:id="rId33"/>
    <p:sldLayoutId id="2147488101" r:id="rId34"/>
  </p:sldLayoutIdLst>
  <p:transition>
    <p:wipe dir="r"/>
  </p:transition>
  <p:timing>
    <p:tnLst>
      <p:par>
        <p:cTn id="1" dur="indefinite" restart="never" nodeType="tmRoot"/>
      </p:par>
    </p:tnLst>
  </p:timing>
  <p:txStyles>
    <p:titleStyle>
      <a:lvl1pPr algn="l" rtl="0" eaLnBrk="1" fontAlgn="base" hangingPunct="1">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1" fontAlgn="base" hangingPunct="1">
        <a:lnSpc>
          <a:spcPct val="80000"/>
        </a:lnSpc>
        <a:spcBef>
          <a:spcPct val="0"/>
        </a:spcBef>
        <a:spcAft>
          <a:spcPct val="0"/>
        </a:spcAft>
        <a:defRPr sz="3600">
          <a:solidFill>
            <a:schemeClr val="tx1"/>
          </a:solidFill>
          <a:latin typeface="Arial" charset="0"/>
        </a:defRPr>
      </a:lvl2pPr>
      <a:lvl3pPr algn="l" rtl="0" eaLnBrk="1" fontAlgn="base" hangingPunct="1">
        <a:lnSpc>
          <a:spcPct val="80000"/>
        </a:lnSpc>
        <a:spcBef>
          <a:spcPct val="0"/>
        </a:spcBef>
        <a:spcAft>
          <a:spcPct val="0"/>
        </a:spcAft>
        <a:defRPr sz="3600">
          <a:solidFill>
            <a:schemeClr val="tx1"/>
          </a:solidFill>
          <a:latin typeface="Arial" charset="0"/>
        </a:defRPr>
      </a:lvl3pPr>
      <a:lvl4pPr algn="l" rtl="0" eaLnBrk="1" fontAlgn="base" hangingPunct="1">
        <a:lnSpc>
          <a:spcPct val="80000"/>
        </a:lnSpc>
        <a:spcBef>
          <a:spcPct val="0"/>
        </a:spcBef>
        <a:spcAft>
          <a:spcPct val="0"/>
        </a:spcAft>
        <a:defRPr sz="3600">
          <a:solidFill>
            <a:schemeClr val="tx1"/>
          </a:solidFill>
          <a:latin typeface="Arial" charset="0"/>
        </a:defRPr>
      </a:lvl4pPr>
      <a:lvl5pPr algn="l" rtl="0" eaLnBrk="1" fontAlgn="base" hangingPunct="1">
        <a:lnSpc>
          <a:spcPct val="80000"/>
        </a:lnSpc>
        <a:spcBef>
          <a:spcPct val="0"/>
        </a:spcBef>
        <a:spcAft>
          <a:spcPct val="0"/>
        </a:spcAft>
        <a:defRPr sz="3600">
          <a:solidFill>
            <a:schemeClr val="tx1"/>
          </a:solidFill>
          <a:latin typeface="Arial" charset="0"/>
        </a:defRPr>
      </a:lvl5pPr>
      <a:lvl6pPr marL="457200" algn="l" rtl="0" eaLnBrk="1" fontAlgn="base" hangingPunct="1">
        <a:lnSpc>
          <a:spcPct val="80000"/>
        </a:lnSpc>
        <a:spcBef>
          <a:spcPct val="0"/>
        </a:spcBef>
        <a:spcAft>
          <a:spcPct val="0"/>
        </a:spcAft>
        <a:defRPr sz="3600">
          <a:solidFill>
            <a:schemeClr val="tx1"/>
          </a:solidFill>
          <a:latin typeface="Arial" charset="0"/>
        </a:defRPr>
      </a:lvl6pPr>
      <a:lvl7pPr marL="914400" algn="l" rtl="0" eaLnBrk="1" fontAlgn="base" hangingPunct="1">
        <a:lnSpc>
          <a:spcPct val="80000"/>
        </a:lnSpc>
        <a:spcBef>
          <a:spcPct val="0"/>
        </a:spcBef>
        <a:spcAft>
          <a:spcPct val="0"/>
        </a:spcAft>
        <a:defRPr sz="3600">
          <a:solidFill>
            <a:schemeClr val="tx1"/>
          </a:solidFill>
          <a:latin typeface="Arial" charset="0"/>
        </a:defRPr>
      </a:lvl7pPr>
      <a:lvl8pPr marL="1371600" algn="l" rtl="0" eaLnBrk="1" fontAlgn="base" hangingPunct="1">
        <a:lnSpc>
          <a:spcPct val="80000"/>
        </a:lnSpc>
        <a:spcBef>
          <a:spcPct val="0"/>
        </a:spcBef>
        <a:spcAft>
          <a:spcPct val="0"/>
        </a:spcAft>
        <a:defRPr sz="3600">
          <a:solidFill>
            <a:schemeClr val="tx1"/>
          </a:solidFill>
          <a:latin typeface="Arial" charset="0"/>
        </a:defRPr>
      </a:lvl8pPr>
      <a:lvl9pPr marL="1828800" algn="l" rtl="0" eaLnBrk="1" fontAlgn="base" hangingPunct="1">
        <a:lnSpc>
          <a:spcPct val="80000"/>
        </a:lnSpc>
        <a:spcBef>
          <a:spcPct val="0"/>
        </a:spcBef>
        <a:spcAft>
          <a:spcPct val="0"/>
        </a:spcAft>
        <a:defRPr sz="3600">
          <a:solidFill>
            <a:schemeClr val="tx1"/>
          </a:solidFill>
          <a:latin typeface="Arial" charset="0"/>
        </a:defRPr>
      </a:lvl9pPr>
    </p:titleStyle>
    <p:bodyStyle>
      <a:lvl1pPr marL="228600" indent="-228600" algn="l" rtl="0" eaLnBrk="1" fontAlgn="base" hangingPunct="1">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1" fontAlgn="base" hangingPunct="1">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1" fontAlgn="base" hangingPunct="1">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1" fontAlgn="base" hangingPunct="1">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1" fontAlgn="base" hangingPunct="1">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hyperlink" Target="https://techzone.cisco.com/t5/Platform/CONNECTION-ADVANCE-REPLICATION-ESTABLISHMENT-CARE-Use-Cases/td-p/924418"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2" Type="http://schemas.openxmlformats.org/officeDocument/2006/relationships/hyperlink" Target="https://wiki.cisco.com/display/UCET/Replication+fails+with+error+-+Due+to+excess+cdr_deltab+table+creation" TargetMode="External"/><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2" Type="http://schemas.openxmlformats.org/officeDocument/2006/relationships/hyperlink" Target="https://wiki.cisco.com/display/UNITYTRANS/CARE+Console+Logs+wiki" TargetMode="External"/><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685800" y="3471565"/>
            <a:ext cx="7619999" cy="685800"/>
          </a:xfrm>
        </p:spPr>
        <p:txBody>
          <a:bodyPr/>
          <a:lstStyle/>
          <a:p>
            <a:pPr algn="ctr"/>
            <a:r>
              <a:rPr lang="en-US" sz="2000" b="1" dirty="0" smtClean="0">
                <a:solidFill>
                  <a:schemeClr val="bg2"/>
                </a:solidFill>
              </a:rPr>
              <a:t>CONNECTION ADVANCE REPLICATION ESTABLISHMENT</a:t>
            </a:r>
          </a:p>
          <a:p>
            <a:r>
              <a:rPr lang="en-US" sz="2000" b="1" dirty="0">
                <a:solidFill>
                  <a:schemeClr val="bg2"/>
                </a:solidFill>
              </a:rPr>
              <a:t>	</a:t>
            </a:r>
            <a:r>
              <a:rPr lang="en-US" sz="2000" b="1" dirty="0" smtClean="0">
                <a:solidFill>
                  <a:schemeClr val="bg2"/>
                </a:solidFill>
              </a:rPr>
              <a:t>		</a:t>
            </a:r>
          </a:p>
          <a:p>
            <a:r>
              <a:rPr lang="en-US" sz="2000" b="1" dirty="0">
                <a:solidFill>
                  <a:schemeClr val="bg2"/>
                </a:solidFill>
              </a:rPr>
              <a:t>	</a:t>
            </a:r>
            <a:r>
              <a:rPr lang="en-US" sz="2000" b="1" dirty="0" smtClean="0">
                <a:solidFill>
                  <a:schemeClr val="bg2"/>
                </a:solidFill>
              </a:rPr>
              <a:t>		</a:t>
            </a:r>
            <a:r>
              <a:rPr lang="en-IN" sz="1800" b="1" dirty="0" smtClean="0"/>
              <a:t>EDCS-1563089</a:t>
            </a:r>
            <a:endParaRPr lang="en-US" sz="1800" dirty="0"/>
          </a:p>
          <a:p>
            <a:pPr algn="ctr"/>
            <a:endParaRPr lang="en-US" sz="1800" b="1" dirty="0" smtClean="0">
              <a:solidFill>
                <a:schemeClr val="bg2"/>
              </a:solidFill>
            </a:endParaRPr>
          </a:p>
        </p:txBody>
      </p:sp>
      <p:sp>
        <p:nvSpPr>
          <p:cNvPr id="4" name="Rectangle 3"/>
          <p:cNvSpPr/>
          <p:nvPr/>
        </p:nvSpPr>
        <p:spPr>
          <a:xfrm>
            <a:off x="3048000" y="2576113"/>
            <a:ext cx="2300630" cy="923330"/>
          </a:xfrm>
          <a:prstGeom prst="rect">
            <a:avLst/>
          </a:prstGeom>
          <a:noFill/>
        </p:spPr>
        <p:txBody>
          <a:bodyPr wrap="none" lIns="91440" tIns="45720" rIns="91440" bIns="45720">
            <a:spAutoFit/>
          </a:bodyPr>
          <a:lstStyle/>
          <a:p>
            <a:pPr algn="ctr"/>
            <a:r>
              <a:rPr lang="en-US" sz="5400" b="0" u="sng" cap="none" spc="0" dirty="0" smtClean="0">
                <a:ln w="0"/>
                <a:solidFill>
                  <a:schemeClr val="bg2"/>
                </a:solidFill>
                <a:effectLst>
                  <a:outerShdw blurRad="38100" dist="19050" dir="2700000" algn="tl" rotWithShape="0">
                    <a:schemeClr val="dk1">
                      <a:alpha val="40000"/>
                    </a:schemeClr>
                  </a:outerShdw>
                </a:effectLst>
                <a:latin typeface="Arial Black" panose="020B0A04020102020204" pitchFamily="34" charset="0"/>
              </a:rPr>
              <a:t>CARE</a:t>
            </a:r>
            <a:endParaRPr lang="en-US" sz="5400" b="0" cap="none" spc="0" dirty="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952447"/>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13" y="432215"/>
            <a:ext cx="8578850" cy="838200"/>
          </a:xfrm>
        </p:spPr>
        <p:txBody>
          <a:bodyPr/>
          <a:lstStyle/>
          <a:p>
            <a:r>
              <a:rPr lang="en-US" dirty="0"/>
              <a:t> </a:t>
            </a:r>
            <a:r>
              <a:rPr lang="en-US" sz="3200" dirty="0" err="1"/>
              <a:t>utils</a:t>
            </a:r>
            <a:r>
              <a:rPr lang="en-US" sz="3200" dirty="0"/>
              <a:t> </a:t>
            </a:r>
            <a:r>
              <a:rPr lang="en-US" sz="3200" dirty="0" err="1"/>
              <a:t>cuc</a:t>
            </a:r>
            <a:r>
              <a:rPr lang="en-US" sz="3200" dirty="0"/>
              <a:t> </a:t>
            </a:r>
            <a:r>
              <a:rPr lang="en-US" sz="3200" dirty="0" err="1"/>
              <a:t>dbreplication</a:t>
            </a:r>
            <a:r>
              <a:rPr lang="en-US" sz="3200" dirty="0"/>
              <a:t> 04_sync_database</a:t>
            </a:r>
          </a:p>
        </p:txBody>
      </p:sp>
      <p:sp>
        <p:nvSpPr>
          <p:cNvPr id="3" name="Text Placeholder 2"/>
          <p:cNvSpPr>
            <a:spLocks noGrp="1"/>
          </p:cNvSpPr>
          <p:nvPr>
            <p:ph type="body" sz="quarter" idx="10"/>
          </p:nvPr>
        </p:nvSpPr>
        <p:spPr>
          <a:xfrm>
            <a:off x="239713" y="1828800"/>
            <a:ext cx="8578850" cy="2209800"/>
          </a:xfrm>
        </p:spPr>
        <p:txBody>
          <a:bodyPr/>
          <a:lstStyle/>
          <a:p>
            <a:r>
              <a:rPr lang="en-US" dirty="0" smtClean="0">
                <a:latin typeface="Calibri" panose="020F0502020204030204" pitchFamily="34" charset="0"/>
              </a:rPr>
              <a:t>This Command Line feature syncs the database from the remote server to the local server on which the CLI is run.</a:t>
            </a:r>
          </a:p>
          <a:p>
            <a:r>
              <a:rPr lang="en-US" dirty="0" smtClean="0">
                <a:latin typeface="Calibri" panose="020F0502020204030204" pitchFamily="34" charset="0"/>
              </a:rPr>
              <a:t>The replication command CLIs need to be run on the server that has obsolete data so that the sync database copies the recent data and replaces the old data on current server.</a:t>
            </a:r>
          </a:p>
          <a:p>
            <a:endParaRPr lang="en-US" dirty="0"/>
          </a:p>
        </p:txBody>
      </p:sp>
    </p:spTree>
    <p:extLst>
      <p:ext uri="{BB962C8B-B14F-4D97-AF65-F5344CB8AC3E}">
        <p14:creationId xmlns:p14="http://schemas.microsoft.com/office/powerpoint/2010/main" val="614289601"/>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t>
            </a:r>
            <a:endParaRPr lang="en-US" dirty="0"/>
          </a:p>
        </p:txBody>
      </p:sp>
      <p:sp>
        <p:nvSpPr>
          <p:cNvPr id="3" name="Content Placeholder 2"/>
          <p:cNvSpPr>
            <a:spLocks noGrp="1"/>
          </p:cNvSpPr>
          <p:nvPr>
            <p:ph idx="1"/>
          </p:nvPr>
        </p:nvSpPr>
        <p:spPr/>
        <p:txBody>
          <a:bodyPr/>
          <a:lstStyle/>
          <a:p>
            <a:pPr marL="0" indent="0">
              <a:buNone/>
            </a:pPr>
            <a:r>
              <a:rPr lang="en-US" b="1" dirty="0" smtClean="0"/>
              <a:t>Use case 1 : Switch version failure :</a:t>
            </a:r>
          </a:p>
          <a:p>
            <a:pPr lvl="1"/>
            <a:endParaRPr lang="en-US" dirty="0" smtClean="0"/>
          </a:p>
          <a:p>
            <a:pPr lvl="1"/>
            <a:r>
              <a:rPr lang="en-US" dirty="0" smtClean="0"/>
              <a:t>During switch version failure if you see the below error message </a:t>
            </a:r>
            <a:r>
              <a:rPr lang="en-US" dirty="0" smtClean="0"/>
              <a:t>on Sub :</a:t>
            </a:r>
            <a:endParaRPr lang="en-US" dirty="0" smtClean="0"/>
          </a:p>
          <a:p>
            <a:endParaRPr lang="en-US" dirty="0"/>
          </a:p>
          <a:p>
            <a:pPr marL="0" indent="0">
              <a:buNone/>
            </a:pPr>
            <a:endParaRPr lang="en-US" dirty="0" smtClean="0"/>
          </a:p>
          <a:p>
            <a:pPr marL="0" indent="0">
              <a:buNone/>
            </a:pPr>
            <a:r>
              <a:rPr lang="en-US" dirty="0" smtClean="0"/>
              <a:t>				OR</a:t>
            </a:r>
          </a:p>
          <a:p>
            <a:pPr marL="0" indent="0">
              <a:buNone/>
            </a:pPr>
            <a:endParaRPr lang="en-US" dirty="0" smtClean="0"/>
          </a:p>
          <a:p>
            <a:pPr lvl="1"/>
            <a:endParaRPr lang="en-US" dirty="0" smtClean="0"/>
          </a:p>
          <a:p>
            <a:pPr lvl="1"/>
            <a:endParaRPr lang="en-US" dirty="0"/>
          </a:p>
          <a:p>
            <a:pPr lvl="1"/>
            <a:endParaRPr lang="en-US" dirty="0"/>
          </a:p>
          <a:p>
            <a:pPr lvl="1"/>
            <a:r>
              <a:rPr lang="en-US" dirty="0" smtClean="0"/>
              <a:t>This implies that the </a:t>
            </a:r>
            <a:r>
              <a:rPr lang="en-US" dirty="0" err="1" smtClean="0"/>
              <a:t>define_server</a:t>
            </a:r>
            <a:r>
              <a:rPr lang="en-US" dirty="0" smtClean="0"/>
              <a:t> has failed and needs a CUC replication reset. 		</a:t>
            </a:r>
            <a:endParaRPr lang="en-US" dirty="0"/>
          </a:p>
        </p:txBody>
      </p:sp>
      <p:pic>
        <p:nvPicPr>
          <p:cNvPr id="7" name="Picture 6"/>
          <p:cNvPicPr>
            <a:picLocks noChangeAspect="1"/>
          </p:cNvPicPr>
          <p:nvPr/>
        </p:nvPicPr>
        <p:blipFill>
          <a:blip r:embed="rId2"/>
          <a:stretch>
            <a:fillRect/>
          </a:stretch>
        </p:blipFill>
        <p:spPr>
          <a:xfrm>
            <a:off x="245428" y="2496511"/>
            <a:ext cx="8511667" cy="785812"/>
          </a:xfrm>
          <a:prstGeom prst="rect">
            <a:avLst/>
          </a:prstGeom>
        </p:spPr>
      </p:pic>
      <p:pic>
        <p:nvPicPr>
          <p:cNvPr id="8" name="Picture 7"/>
          <p:cNvPicPr>
            <a:picLocks noChangeAspect="1"/>
          </p:cNvPicPr>
          <p:nvPr/>
        </p:nvPicPr>
        <p:blipFill>
          <a:blip r:embed="rId3"/>
          <a:stretch>
            <a:fillRect/>
          </a:stretch>
        </p:blipFill>
        <p:spPr>
          <a:xfrm>
            <a:off x="217996" y="3962400"/>
            <a:ext cx="8511667" cy="1270167"/>
          </a:xfrm>
          <a:prstGeom prst="rect">
            <a:avLst/>
          </a:prstGeom>
        </p:spPr>
      </p:pic>
    </p:spTree>
    <p:extLst>
      <p:ext uri="{BB962C8B-B14F-4D97-AF65-F5344CB8AC3E}">
        <p14:creationId xmlns:p14="http://schemas.microsoft.com/office/powerpoint/2010/main" val="765143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Before attempting to switch version again please try following steps </a:t>
            </a:r>
            <a:r>
              <a:rPr lang="en-US" dirty="0" smtClean="0"/>
              <a:t>:</a:t>
            </a:r>
          </a:p>
          <a:p>
            <a:pPr lvl="1"/>
            <a:r>
              <a:rPr lang="en-US" dirty="0" smtClean="0"/>
              <a:t>Verify using </a:t>
            </a:r>
            <a:r>
              <a:rPr lang="en-US" dirty="0" smtClean="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show </a:t>
            </a:r>
            <a:r>
              <a:rPr lang="en-US" dirty="0" err="1" smtClean="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dirty="0" smtClean="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cluster status </a:t>
            </a:r>
            <a:r>
              <a:rPr lang="en-US" dirty="0" smtClean="0"/>
              <a:t>, what is the status of the CDR queue and server connectivity</a:t>
            </a:r>
          </a:p>
          <a:p>
            <a:pPr lvl="1"/>
            <a:endParaRPr lang="en-US" dirty="0" smtClean="0"/>
          </a:p>
          <a:p>
            <a:pPr lvl="1"/>
            <a:r>
              <a:rPr lang="en-US" dirty="0" smtClean="0"/>
              <a:t>To break the </a:t>
            </a:r>
            <a:r>
              <a:rPr lang="en-US" dirty="0" smtClean="0"/>
              <a:t>replication </a:t>
            </a:r>
            <a:r>
              <a:rPr lang="en-US" dirty="0" smtClean="0"/>
              <a:t> and clear CDR queues we </a:t>
            </a:r>
            <a:r>
              <a:rPr lang="en-US" dirty="0" smtClean="0"/>
              <a:t>would need to run </a:t>
            </a:r>
            <a:r>
              <a:rPr lang="en-US" dirty="0" smtClean="0"/>
              <a:t>: </a:t>
            </a:r>
            <a:endParaRPr lang="en-US" dirty="0" smtClean="0"/>
          </a:p>
          <a:p>
            <a:pPr lvl="1"/>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utils</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dbreplication</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01_tear_down</a:t>
            </a:r>
          </a:p>
          <a:p>
            <a:pPr lvl="1"/>
            <a:r>
              <a:rPr lang="en-US" dirty="0" smtClean="0"/>
              <a:t>Proceed </a:t>
            </a:r>
            <a:r>
              <a:rPr lang="en-US" dirty="0" smtClean="0"/>
              <a:t>with switch version after verifying that the </a:t>
            </a:r>
            <a:r>
              <a:rPr lang="en-US" dirty="0" err="1" smtClean="0"/>
              <a:t>cdr</a:t>
            </a:r>
            <a:r>
              <a:rPr lang="en-US" dirty="0" smtClean="0"/>
              <a:t> queues have </a:t>
            </a:r>
            <a:r>
              <a:rPr lang="en-US" dirty="0" smtClean="0"/>
              <a:t>been </a:t>
            </a:r>
            <a:r>
              <a:rPr lang="en-US" dirty="0"/>
              <a:t>cleaned and the servers are not connected anymore by </a:t>
            </a:r>
            <a:r>
              <a:rPr lang="en-US" dirty="0" smtClean="0"/>
              <a:t>running CLI </a:t>
            </a:r>
            <a:r>
              <a:rPr lang="en-US" dirty="0" smtClean="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show </a:t>
            </a:r>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cluster </a:t>
            </a:r>
            <a:r>
              <a:rPr lang="en-US" dirty="0" smtClean="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status</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dirty="0"/>
              <a:t>.</a:t>
            </a:r>
            <a:endParaRPr lang="en-US" dirty="0"/>
          </a:p>
          <a:p>
            <a:pPr lvl="1"/>
            <a:endParaRPr lang="en-US" dirty="0"/>
          </a:p>
          <a:p>
            <a:pPr lvl="1"/>
            <a:endParaRPr lang="en-US" dirty="0"/>
          </a:p>
        </p:txBody>
      </p:sp>
      <p:pic>
        <p:nvPicPr>
          <p:cNvPr id="2" name="Picture 1"/>
          <p:cNvPicPr>
            <a:picLocks noChangeAspect="1"/>
          </p:cNvPicPr>
          <p:nvPr/>
        </p:nvPicPr>
        <p:blipFill>
          <a:blip r:embed="rId2"/>
          <a:stretch>
            <a:fillRect/>
          </a:stretch>
        </p:blipFill>
        <p:spPr>
          <a:xfrm>
            <a:off x="762000" y="4419600"/>
            <a:ext cx="5924550" cy="1495425"/>
          </a:xfrm>
          <a:prstGeom prst="rect">
            <a:avLst/>
          </a:prstGeom>
        </p:spPr>
      </p:pic>
    </p:spTree>
    <p:extLst>
      <p:ext uri="{BB962C8B-B14F-4D97-AF65-F5344CB8AC3E}">
        <p14:creationId xmlns:p14="http://schemas.microsoft.com/office/powerpoint/2010/main" val="3898058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Use case 2 : Subscriber / Publisher out of sync due to unplanned shutdown/outage :</a:t>
            </a:r>
          </a:p>
          <a:p>
            <a:pPr lvl="1"/>
            <a:endParaRPr lang="en-US" dirty="0"/>
          </a:p>
          <a:p>
            <a:pPr lvl="1"/>
            <a:r>
              <a:rPr lang="en-US" dirty="0" smtClean="0"/>
              <a:t>In case of an unplanned shutdown or outage if either publisher or subscriber goes down . </a:t>
            </a:r>
            <a:r>
              <a:rPr lang="en-US" b="1" dirty="0" smtClean="0"/>
              <a:t>There can be two situations </a:t>
            </a:r>
            <a:r>
              <a:rPr lang="en-US" dirty="0" smtClean="0"/>
              <a:t>: </a:t>
            </a:r>
          </a:p>
          <a:p>
            <a:pPr marL="749300" lvl="1" indent="-342900">
              <a:buFont typeface="Arial" panose="020B0604020202020204" pitchFamily="34" charset="0"/>
              <a:buChar char="•"/>
            </a:pPr>
            <a:r>
              <a:rPr lang="en-US" b="1" dirty="0" smtClean="0"/>
              <a:t>The CDR queue </a:t>
            </a:r>
            <a:r>
              <a:rPr lang="en-US" b="1" dirty="0" smtClean="0"/>
              <a:t>grows very large </a:t>
            </a:r>
            <a:r>
              <a:rPr lang="en-US" b="1" dirty="0" smtClean="0"/>
              <a:t>:</a:t>
            </a:r>
          </a:p>
          <a:p>
            <a:pPr marL="749300" lvl="1" indent="-342900">
              <a:buFont typeface="Arial" panose="020B0604020202020204" pitchFamily="34" charset="0"/>
              <a:buChar char="•"/>
            </a:pPr>
            <a:endParaRPr lang="en-US" dirty="0"/>
          </a:p>
          <a:p>
            <a:pPr marL="749300" lvl="1" indent="-342900">
              <a:buFont typeface="Arial" panose="020B0604020202020204" pitchFamily="34" charset="0"/>
              <a:buChar char="•"/>
            </a:pPr>
            <a:endParaRPr lang="en-US" dirty="0" smtClean="0"/>
          </a:p>
          <a:p>
            <a:pPr lvl="2" indent="0"/>
            <a:endParaRPr lang="en-US" dirty="0"/>
          </a:p>
          <a:p>
            <a:pPr lvl="2" indent="0"/>
            <a:r>
              <a:rPr lang="en-US" dirty="0"/>
              <a:t>Please</a:t>
            </a:r>
            <a:r>
              <a:rPr lang="en-US" dirty="0" smtClean="0"/>
              <a:t> </a:t>
            </a:r>
            <a:r>
              <a:rPr lang="en-US" dirty="0"/>
              <a:t>verify if the </a:t>
            </a:r>
            <a:r>
              <a:rPr lang="en-US" dirty="0" err="1"/>
              <a:t>cdr</a:t>
            </a:r>
            <a:r>
              <a:rPr lang="en-US" dirty="0"/>
              <a:t> queue is filled up and server shows as </a:t>
            </a:r>
            <a:r>
              <a:rPr lang="en-US" dirty="0" smtClean="0"/>
              <a:t>disconnected.</a:t>
            </a:r>
            <a:endParaRPr lang="en-US" dirty="0" smtClean="0"/>
          </a:p>
          <a:p>
            <a:pPr lvl="2" indent="0"/>
            <a:r>
              <a:rPr lang="en-US" dirty="0" smtClean="0"/>
              <a:t>To </a:t>
            </a:r>
            <a:r>
              <a:rPr lang="en-US" dirty="0"/>
              <a:t>clean up the queues and reinstate the replication we can run the command </a:t>
            </a:r>
            <a:endParaRPr lang="en-US" dirty="0" smtClean="0"/>
          </a:p>
          <a:p>
            <a:pPr lvl="2" indent="0"/>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utils</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dbreplication</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reset_all</a:t>
            </a:r>
            <a:r>
              <a:rPr lang="en-US"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dirty="0" smtClean="0"/>
              <a:t>to </a:t>
            </a:r>
            <a:r>
              <a:rPr lang="en-US" dirty="0"/>
              <a:t>reset all the replication and re establish the </a:t>
            </a:r>
            <a:endParaRPr lang="en-US" dirty="0" smtClean="0"/>
          </a:p>
          <a:p>
            <a:pPr lvl="2" indent="0"/>
            <a:r>
              <a:rPr lang="en-US" dirty="0" smtClean="0"/>
              <a:t>replication </a:t>
            </a:r>
            <a:r>
              <a:rPr lang="en-US" dirty="0"/>
              <a:t>with the subscriber /publisher server.</a:t>
            </a:r>
          </a:p>
        </p:txBody>
      </p:sp>
      <p:pic>
        <p:nvPicPr>
          <p:cNvPr id="4" name="Picture 3"/>
          <p:cNvPicPr>
            <a:picLocks noChangeAspect="1"/>
          </p:cNvPicPr>
          <p:nvPr/>
        </p:nvPicPr>
        <p:blipFill>
          <a:blip r:embed="rId2"/>
          <a:stretch>
            <a:fillRect/>
          </a:stretch>
        </p:blipFill>
        <p:spPr>
          <a:xfrm>
            <a:off x="914400" y="3505200"/>
            <a:ext cx="5495925" cy="866775"/>
          </a:xfrm>
          <a:prstGeom prst="rect">
            <a:avLst/>
          </a:prstGeom>
        </p:spPr>
      </p:pic>
    </p:spTree>
    <p:extLst>
      <p:ext uri="{BB962C8B-B14F-4D97-AF65-F5344CB8AC3E}">
        <p14:creationId xmlns:p14="http://schemas.microsoft.com/office/powerpoint/2010/main" val="37234649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3" indent="0"/>
            <a:r>
              <a:rPr lang="en-US" sz="1600" dirty="0"/>
              <a:t>In case the reset all attempt fails the commands need to be run individually as per the below sequence to record the point of failure :</a:t>
            </a:r>
          </a:p>
          <a:p>
            <a:pPr marL="1144588" lvl="4" indent="-342900">
              <a:buFont typeface="Arial" panose="020B0604020202020204" pitchFamily="34" charset="0"/>
              <a:buChar char="•"/>
            </a:pP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utils</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dbreplication</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01_tear_down</a:t>
            </a:r>
          </a:p>
          <a:p>
            <a:pPr marL="1144588" lvl="4" indent="-342900">
              <a:buFont typeface="Arial" panose="020B0604020202020204" pitchFamily="34" charset="0"/>
              <a:buChar char="•"/>
            </a:pP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utils</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dbreplication</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02_define_servers</a:t>
            </a:r>
          </a:p>
          <a:p>
            <a:pPr marL="1144588" lvl="4" indent="-342900">
              <a:buFont typeface="Arial" panose="020B0604020202020204" pitchFamily="34" charset="0"/>
              <a:buChar char="•"/>
            </a:pP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utils</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dbreplication</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03_define_db_template</a:t>
            </a:r>
          </a:p>
          <a:p>
            <a:pPr marL="1144588" lvl="4" indent="-342900">
              <a:buFont typeface="Arial" panose="020B0604020202020204" pitchFamily="34" charset="0"/>
              <a:buChar char="•"/>
            </a:pP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utils</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dbreplication</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04_sync_database</a:t>
            </a:r>
          </a:p>
          <a:p>
            <a:pPr lvl="3" indent="0"/>
            <a:endParaRPr lang="en-US" sz="1600" dirty="0" smtClean="0"/>
          </a:p>
          <a:p>
            <a:pPr lvl="3" indent="0"/>
            <a:endParaRPr lang="en-US" sz="1600" dirty="0"/>
          </a:p>
          <a:p>
            <a:pPr lvl="3" indent="0"/>
            <a:endParaRPr lang="en-US" sz="1600" dirty="0" smtClean="0"/>
          </a:p>
          <a:p>
            <a:pPr lvl="3" indent="0"/>
            <a:r>
              <a:rPr lang="en-US" sz="1600" b="1" dirty="0" smtClean="0"/>
              <a:t>NOTE </a:t>
            </a:r>
            <a:r>
              <a:rPr lang="en-US" sz="1600" b="1" dirty="0"/>
              <a:t>: The commands should not be run when the servers are in SBR mode . Please wait for the SBR to resolve after the server comes back up.</a:t>
            </a:r>
          </a:p>
        </p:txBody>
      </p:sp>
    </p:spTree>
    <p:extLst>
      <p:ext uri="{BB962C8B-B14F-4D97-AF65-F5344CB8AC3E}">
        <p14:creationId xmlns:p14="http://schemas.microsoft.com/office/powerpoint/2010/main" val="3572194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0188" y="1358900"/>
            <a:ext cx="8550275" cy="4965700"/>
          </a:xfrm>
        </p:spPr>
        <p:txBody>
          <a:bodyPr/>
          <a:lstStyle/>
          <a:p>
            <a:r>
              <a:rPr lang="en-US" dirty="0" smtClean="0"/>
              <a:t>When servers </a:t>
            </a:r>
            <a:r>
              <a:rPr lang="en-US" dirty="0"/>
              <a:t>are out of sync and data is not consistent </a:t>
            </a:r>
            <a:r>
              <a:rPr lang="en-US" dirty="0" smtClean="0"/>
              <a:t>:</a:t>
            </a:r>
          </a:p>
          <a:p>
            <a:pPr lvl="1" indent="0"/>
            <a:r>
              <a:rPr lang="en-US" dirty="0" smtClean="0"/>
              <a:t>Before a manual sync can be initiated we would need to verify the state of the servers , proceed </a:t>
            </a:r>
            <a:r>
              <a:rPr lang="en-US" dirty="0" smtClean="0"/>
              <a:t>only if </a:t>
            </a:r>
            <a:r>
              <a:rPr lang="en-US" dirty="0" smtClean="0"/>
              <a:t>state shows as below in the result of </a:t>
            </a:r>
            <a:r>
              <a:rPr lang="en-US" sz="1600" dirty="0" smtClean="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show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cluster </a:t>
            </a:r>
            <a:r>
              <a:rPr lang="en-US" sz="1600" dirty="0" smtClean="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status </a:t>
            </a:r>
            <a:r>
              <a:rPr lang="en-US" dirty="0" smtClean="0"/>
              <a:t>CLI: </a:t>
            </a:r>
            <a:endParaRPr lang="en-US" dirty="0" smtClean="0"/>
          </a:p>
          <a:p>
            <a:endParaRPr lang="en-US" dirty="0" smtClean="0"/>
          </a:p>
          <a:p>
            <a:endParaRPr lang="en-US" dirty="0"/>
          </a:p>
          <a:p>
            <a:endParaRPr lang="en-US" dirty="0" smtClean="0"/>
          </a:p>
          <a:p>
            <a:endParaRPr lang="en-US" dirty="0"/>
          </a:p>
          <a:p>
            <a:endParaRPr lang="en-US" dirty="0" smtClean="0"/>
          </a:p>
          <a:p>
            <a:pPr marL="0" lvl="1" indent="0">
              <a:spcBef>
                <a:spcPts val="1438"/>
              </a:spcBef>
              <a:buClr>
                <a:srgbClr val="96CA4B"/>
              </a:buClr>
              <a:buSzPct val="90000"/>
            </a:pPr>
            <a:r>
              <a:rPr lang="en-US" dirty="0" smtClean="0"/>
              <a:t>To </a:t>
            </a:r>
            <a:r>
              <a:rPr lang="en-US" dirty="0"/>
              <a:t>do a manual sync of the servers we can run the command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utils</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cuc</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a:t>
            </a:r>
            <a:r>
              <a:rPr lang="en-US" sz="1600" dirty="0" err="1">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dbreplication</a:t>
            </a:r>
            <a:r>
              <a:rPr lang="en-US" sz="1600" dirty="0">
                <a:gradFill>
                  <a:gsLst>
                    <a:gs pos="0">
                      <a:srgbClr val="00B2F0"/>
                    </a:gs>
                    <a:gs pos="44000">
                      <a:srgbClr val="40FFFE"/>
                    </a:gs>
                    <a:gs pos="100000">
                      <a:srgbClr val="96CA4B"/>
                    </a:gs>
                  </a:gsLst>
                  <a:lin ang="4800000" scaled="0"/>
                </a:gradFill>
                <a:latin typeface="Calibri" panose="020F0502020204030204" pitchFamily="34" charset="0"/>
                <a:cs typeface="Calibri" panose="020F0502020204030204" pitchFamily="34" charset="0"/>
              </a:rPr>
              <a:t> 04_sync_database </a:t>
            </a:r>
            <a:r>
              <a:rPr lang="en-US" dirty="0">
                <a:latin typeface="Calibri" panose="020F0502020204030204" pitchFamily="34" charset="0"/>
              </a:rPr>
              <a:t>: this command should always be run on the node having the obsolete data. </a:t>
            </a:r>
            <a:r>
              <a:rPr lang="en-US" dirty="0" smtClean="0">
                <a:latin typeface="Calibri" panose="020F0502020204030204" pitchFamily="34" charset="0"/>
              </a:rPr>
              <a:t>It copies the data from the server with latest information on to the server that was down during the outage.</a:t>
            </a:r>
            <a:endParaRPr lang="en-US" dirty="0"/>
          </a:p>
          <a:p>
            <a:endParaRPr lang="en-US" dirty="0" smtClean="0"/>
          </a:p>
        </p:txBody>
      </p:sp>
      <p:pic>
        <p:nvPicPr>
          <p:cNvPr id="6" name="Picture 5"/>
          <p:cNvPicPr>
            <a:picLocks noChangeAspect="1"/>
          </p:cNvPicPr>
          <p:nvPr/>
        </p:nvPicPr>
        <p:blipFill>
          <a:blip r:embed="rId2"/>
          <a:stretch>
            <a:fillRect/>
          </a:stretch>
        </p:blipFill>
        <p:spPr>
          <a:xfrm>
            <a:off x="685800" y="2590800"/>
            <a:ext cx="3581400" cy="2458026"/>
          </a:xfrm>
          <a:prstGeom prst="rect">
            <a:avLst/>
          </a:prstGeom>
        </p:spPr>
      </p:pic>
    </p:spTree>
    <p:extLst>
      <p:ext uri="{BB962C8B-B14F-4D97-AF65-F5344CB8AC3E}">
        <p14:creationId xmlns:p14="http://schemas.microsoft.com/office/powerpoint/2010/main" val="1543601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229" y="381000"/>
            <a:ext cx="8588861" cy="838200"/>
          </a:xfrm>
        </p:spPr>
        <p:txBody>
          <a:bodyPr/>
          <a:lstStyle/>
          <a:p>
            <a:r>
              <a:rPr lang="en-US" sz="3200" dirty="0" smtClean="0"/>
              <a:t>Situations</a:t>
            </a:r>
            <a:endParaRPr lang="en-US" sz="3200" dirty="0"/>
          </a:p>
        </p:txBody>
      </p:sp>
      <p:sp>
        <p:nvSpPr>
          <p:cNvPr id="3" name="Text Placeholder 2"/>
          <p:cNvSpPr>
            <a:spLocks noGrp="1"/>
          </p:cNvSpPr>
          <p:nvPr>
            <p:ph type="body" sz="quarter" idx="10"/>
          </p:nvPr>
        </p:nvSpPr>
        <p:spPr>
          <a:xfrm>
            <a:off x="375234" y="1524000"/>
            <a:ext cx="8578850" cy="4953000"/>
          </a:xfrm>
        </p:spPr>
        <p:txBody>
          <a:bodyPr/>
          <a:lstStyle/>
          <a:p>
            <a:pPr>
              <a:buFont typeface="Arial" panose="020B0604020202020204" pitchFamily="34" charset="0"/>
              <a:buChar char="•"/>
            </a:pPr>
            <a:r>
              <a:rPr lang="en-US" dirty="0" smtClean="0">
                <a:latin typeface="Calibri" panose="020F0502020204030204" pitchFamily="34" charset="0"/>
              </a:rPr>
              <a:t>CARE can be used to </a:t>
            </a:r>
            <a:r>
              <a:rPr lang="en-US" dirty="0" smtClean="0">
                <a:latin typeface="Calibri" panose="020F0502020204030204" pitchFamily="34" charset="0"/>
              </a:rPr>
              <a:t>fix DB </a:t>
            </a:r>
            <a:r>
              <a:rPr lang="en-US" dirty="0">
                <a:latin typeface="Calibri" panose="020F0502020204030204" pitchFamily="34" charset="0"/>
              </a:rPr>
              <a:t>Replication </a:t>
            </a:r>
            <a:r>
              <a:rPr lang="en-US" dirty="0" smtClean="0">
                <a:latin typeface="Calibri" panose="020F0502020204030204" pitchFamily="34" charset="0"/>
              </a:rPr>
              <a:t>issues pertaining </a:t>
            </a:r>
            <a:r>
              <a:rPr lang="en-US" dirty="0" smtClean="0">
                <a:latin typeface="Calibri" panose="020F0502020204030204" pitchFamily="34" charset="0"/>
              </a:rPr>
              <a:t>to :</a:t>
            </a:r>
            <a:endParaRPr lang="en-US" dirty="0">
              <a:latin typeface="Calibri" panose="020F0502020204030204" pitchFamily="34" charset="0"/>
            </a:endParaRPr>
          </a:p>
          <a:p>
            <a:pPr marL="692150" lvl="1" indent="-285750">
              <a:buFont typeface="Arial" panose="020B0604020202020204" pitchFamily="34" charset="0"/>
              <a:buChar char="•"/>
            </a:pPr>
            <a:r>
              <a:rPr lang="en-US" sz="2200" dirty="0" smtClean="0">
                <a:latin typeface="Calibri" panose="020F0502020204030204" pitchFamily="34" charset="0"/>
              </a:rPr>
              <a:t>Sub/Pub Rebuild failure</a:t>
            </a:r>
          </a:p>
          <a:p>
            <a:pPr marL="692150" lvl="1" indent="-285750">
              <a:buFont typeface="Arial" panose="020B0604020202020204" pitchFamily="34" charset="0"/>
              <a:buChar char="•"/>
            </a:pPr>
            <a:r>
              <a:rPr lang="en-US" sz="2200" dirty="0" smtClean="0">
                <a:latin typeface="Calibri" panose="020F0502020204030204" pitchFamily="34" charset="0"/>
              </a:rPr>
              <a:t>CUC Upgrade failure</a:t>
            </a:r>
            <a:endParaRPr lang="en-US" sz="2200" dirty="0">
              <a:latin typeface="Calibri" panose="020F0502020204030204" pitchFamily="34" charset="0"/>
            </a:endParaRPr>
          </a:p>
          <a:p>
            <a:pPr marL="692150" lvl="1" indent="-285750">
              <a:buFont typeface="Arial" panose="020B0604020202020204" pitchFamily="34" charset="0"/>
              <a:buChar char="•"/>
            </a:pPr>
            <a:r>
              <a:rPr lang="en-US" sz="2200" dirty="0">
                <a:latin typeface="Calibri" panose="020F0502020204030204" pitchFamily="34" charset="0"/>
              </a:rPr>
              <a:t>Switch </a:t>
            </a:r>
            <a:r>
              <a:rPr lang="en-US" sz="2200" dirty="0" smtClean="0">
                <a:latin typeface="Calibri" panose="020F0502020204030204" pitchFamily="34" charset="0"/>
              </a:rPr>
              <a:t>Version failure</a:t>
            </a:r>
            <a:endParaRPr lang="en-US" sz="2200" dirty="0">
              <a:latin typeface="Calibri" panose="020F0502020204030204" pitchFamily="34" charset="0"/>
            </a:endParaRPr>
          </a:p>
          <a:p>
            <a:pPr marL="692150" lvl="1" indent="-285750">
              <a:buFont typeface="Arial" panose="020B0604020202020204" pitchFamily="34" charset="0"/>
              <a:buChar char="•"/>
            </a:pPr>
            <a:r>
              <a:rPr lang="en-US" sz="2200" dirty="0">
                <a:latin typeface="Calibri" panose="020F0502020204030204" pitchFamily="34" charset="0"/>
              </a:rPr>
              <a:t>CDR queue build up </a:t>
            </a:r>
            <a:r>
              <a:rPr lang="en-US" sz="2200" dirty="0" smtClean="0">
                <a:latin typeface="Calibri" panose="020F0502020204030204" pitchFamily="34" charset="0"/>
              </a:rPr>
              <a:t>causing </a:t>
            </a:r>
            <a:r>
              <a:rPr lang="en-US" sz="2200" dirty="0">
                <a:latin typeface="Calibri" panose="020F0502020204030204" pitchFamily="34" charset="0"/>
              </a:rPr>
              <a:t>high </a:t>
            </a:r>
            <a:r>
              <a:rPr lang="en-US" sz="2200" dirty="0" smtClean="0">
                <a:latin typeface="Calibri" panose="020F0502020204030204" pitchFamily="34" charset="0"/>
              </a:rPr>
              <a:t>CPU</a:t>
            </a:r>
          </a:p>
          <a:p>
            <a:pPr marL="692150" lvl="1" indent="-285750">
              <a:buFont typeface="Arial" panose="020B0604020202020204" pitchFamily="34" charset="0"/>
              <a:buChar char="•"/>
            </a:pPr>
            <a:r>
              <a:rPr lang="en-US" sz="2200" dirty="0" smtClean="0">
                <a:latin typeface="Calibri" panose="020F0502020204030204" pitchFamily="34" charset="0"/>
              </a:rPr>
              <a:t>Overwrite DB failure</a:t>
            </a:r>
          </a:p>
          <a:p>
            <a:pPr marL="692150" lvl="1" indent="-285750">
              <a:buFont typeface="Arial" panose="020B0604020202020204" pitchFamily="34" charset="0"/>
              <a:buChar char="•"/>
            </a:pPr>
            <a:r>
              <a:rPr lang="en-US" sz="2200" dirty="0" smtClean="0">
                <a:latin typeface="Calibri" panose="020F0502020204030204" pitchFamily="34" charset="0"/>
              </a:rPr>
              <a:t>Renegotiate failure</a:t>
            </a:r>
          </a:p>
          <a:p>
            <a:pPr marL="692150" lvl="1" indent="-285750">
              <a:buFont typeface="Arial" panose="020B0604020202020204" pitchFamily="34" charset="0"/>
              <a:buChar char="•"/>
            </a:pPr>
            <a:r>
              <a:rPr lang="en-US" sz="2200" dirty="0" smtClean="0">
                <a:latin typeface="Calibri" panose="020F0502020204030204" pitchFamily="34" charset="0"/>
              </a:rPr>
              <a:t>DRS restore failures</a:t>
            </a:r>
          </a:p>
          <a:p>
            <a:pPr marL="692150" lvl="1" indent="-285750">
              <a:buFont typeface="Arial" panose="020B0604020202020204" pitchFamily="34" charset="0"/>
              <a:buChar char="•"/>
            </a:pPr>
            <a:r>
              <a:rPr lang="en-US" sz="2200" dirty="0" smtClean="0">
                <a:latin typeface="Calibri" panose="020F0502020204030204" pitchFamily="34" charset="0"/>
              </a:rPr>
              <a:t>UC hardware or network outage</a:t>
            </a:r>
            <a:endParaRPr lang="en-US" sz="2200" dirty="0">
              <a:latin typeface="Calibri" panose="020F0502020204030204" pitchFamily="34" charset="0"/>
            </a:endParaRPr>
          </a:p>
          <a:p>
            <a:pPr lvl="1" indent="0"/>
            <a:endParaRPr lang="en-US" dirty="0" smtClean="0"/>
          </a:p>
          <a:p>
            <a:pPr lvl="1" indent="0"/>
            <a:r>
              <a:rPr lang="en-US" dirty="0" smtClean="0"/>
              <a:t>Follow the below </a:t>
            </a:r>
            <a:r>
              <a:rPr lang="en-US" dirty="0" err="1" smtClean="0"/>
              <a:t>techzone</a:t>
            </a:r>
            <a:r>
              <a:rPr lang="en-US" dirty="0" smtClean="0"/>
              <a:t> for a list of USE case scenarios and solutions :</a:t>
            </a:r>
            <a:endParaRPr lang="en-US" dirty="0" smtClean="0"/>
          </a:p>
          <a:p>
            <a:pPr lvl="1" indent="0"/>
            <a:r>
              <a:rPr lang="en-US" sz="1200" b="1" u="sng" dirty="0" smtClean="0">
                <a:solidFill>
                  <a:schemeClr val="bg2"/>
                </a:solidFill>
                <a:hlinkClick r:id="rId2"/>
              </a:rPr>
              <a:t>https</a:t>
            </a:r>
            <a:r>
              <a:rPr lang="en-US" sz="1200" b="1" u="sng" dirty="0">
                <a:solidFill>
                  <a:schemeClr val="bg2"/>
                </a:solidFill>
                <a:hlinkClick r:id="rId2"/>
              </a:rPr>
              <a:t>://</a:t>
            </a:r>
            <a:r>
              <a:rPr lang="en-US" sz="1200" b="1" u="sng" dirty="0" smtClean="0">
                <a:solidFill>
                  <a:schemeClr val="bg2"/>
                </a:solidFill>
                <a:hlinkClick r:id="rId2"/>
              </a:rPr>
              <a:t>techzone.cisco.com/t5/Platform/CONNECTION-ADVANCE-REPLICATION-ESTABLISHMENT-CARE-Use-Cases/td-p/924418</a:t>
            </a:r>
            <a:endParaRPr lang="en-US" sz="1200" b="1" u="sng" dirty="0" smtClean="0">
              <a:solidFill>
                <a:schemeClr val="bg2"/>
              </a:solidFill>
            </a:endParaRPr>
          </a:p>
          <a:p>
            <a:pPr lvl="1" indent="0"/>
            <a:endParaRPr lang="en-US" dirty="0"/>
          </a:p>
          <a:p>
            <a:pPr lvl="1" indent="0"/>
            <a:endParaRPr lang="en-US" dirty="0" smtClean="0"/>
          </a:p>
        </p:txBody>
      </p:sp>
    </p:spTree>
    <p:extLst>
      <p:ext uri="{BB962C8B-B14F-4D97-AF65-F5344CB8AC3E}">
        <p14:creationId xmlns:p14="http://schemas.microsoft.com/office/powerpoint/2010/main" val="1248625959"/>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Troubleshooting</a:t>
            </a:r>
            <a:endParaRPr lang="en-US" dirty="0"/>
          </a:p>
        </p:txBody>
      </p:sp>
    </p:spTree>
    <p:extLst>
      <p:ext uri="{BB962C8B-B14F-4D97-AF65-F5344CB8AC3E}">
        <p14:creationId xmlns:p14="http://schemas.microsoft.com/office/powerpoint/2010/main" val="601403315"/>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cs typeface="Calibri" panose="020F0502020204030204" pitchFamily="34" charset="0"/>
              </a:rPr>
              <a:t>Troubleshooting</a:t>
            </a:r>
            <a:endParaRPr lang="en-US" sz="3200" dirty="0">
              <a:cs typeface="Calibri" panose="020F0502020204030204" pitchFamily="34" charset="0"/>
            </a:endParaRPr>
          </a:p>
        </p:txBody>
      </p:sp>
      <p:sp>
        <p:nvSpPr>
          <p:cNvPr id="3" name="Content Placeholder 2"/>
          <p:cNvSpPr>
            <a:spLocks noGrp="1"/>
          </p:cNvSpPr>
          <p:nvPr>
            <p:ph idx="1"/>
          </p:nvPr>
        </p:nvSpPr>
        <p:spPr>
          <a:xfrm>
            <a:off x="230189" y="1339850"/>
            <a:ext cx="7847011" cy="4451350"/>
          </a:xfrm>
        </p:spPr>
        <p:txBody>
          <a:bodyPr/>
          <a:lstStyle/>
          <a:p>
            <a:pPr>
              <a:lnSpc>
                <a:spcPct val="80000"/>
              </a:lnSpc>
              <a:spcBef>
                <a:spcPct val="0"/>
              </a:spcBef>
              <a:buFont typeface="Arial" panose="020B0604020202020204" pitchFamily="34" charset="0"/>
              <a:buChar char="•"/>
            </a:pP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utils</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cuc</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dbreplication</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01_tear_down</a:t>
            </a:r>
          </a:p>
          <a:p>
            <a:pPr>
              <a:lnSpc>
                <a:spcPct val="80000"/>
              </a:lnSpc>
              <a:spcBef>
                <a:spcPct val="0"/>
              </a:spcBef>
              <a:buFont typeface="Arial" panose="020B0604020202020204" pitchFamily="34" charset="0"/>
              <a:buChar char="•"/>
            </a:pPr>
            <a:endParaRPr lang="en-US" dirty="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In </a:t>
            </a:r>
            <a:r>
              <a:rPr lang="en-US" sz="2200" dirty="0">
                <a:latin typeface="Calibri" panose="020F0502020204030204" pitchFamily="34" charset="0"/>
              </a:rPr>
              <a:t>SBR this command </a:t>
            </a:r>
            <a:r>
              <a:rPr lang="en-US" sz="2200" dirty="0" smtClean="0">
                <a:latin typeface="Calibri" panose="020F0502020204030204" pitchFamily="34" charset="0"/>
              </a:rPr>
              <a:t>would </a:t>
            </a:r>
            <a:r>
              <a:rPr lang="en-US" sz="2200" dirty="0">
                <a:latin typeface="Calibri" panose="020F0502020204030204" pitchFamily="34" charset="0"/>
              </a:rPr>
              <a:t>report back 908 SQL connect </a:t>
            </a:r>
            <a:r>
              <a:rPr lang="en-US" sz="2200" dirty="0" smtClean="0">
                <a:latin typeface="Calibri" panose="020F0502020204030204" pitchFamily="34" charset="0"/>
              </a:rPr>
              <a:t>	error </a:t>
            </a:r>
            <a:r>
              <a:rPr lang="en-US" sz="2200" dirty="0">
                <a:latin typeface="Calibri" panose="020F0502020204030204" pitchFamily="34" charset="0"/>
              </a:rPr>
              <a:t>as database is in quiescent mode. Please ensure that </a:t>
            </a:r>
            <a:r>
              <a:rPr lang="en-US" sz="2200" dirty="0" smtClean="0">
                <a:latin typeface="Calibri" panose="020F0502020204030204" pitchFamily="34" charset="0"/>
              </a:rPr>
              <a:t>	SBR </a:t>
            </a:r>
            <a:r>
              <a:rPr lang="en-US" sz="2200" dirty="0">
                <a:latin typeface="Calibri" panose="020F0502020204030204" pitchFamily="34" charset="0"/>
              </a:rPr>
              <a:t>gets resolved </a:t>
            </a:r>
            <a:r>
              <a:rPr lang="en-US" sz="2200" dirty="0" smtClean="0">
                <a:latin typeface="Calibri" panose="020F0502020204030204" pitchFamily="34" charset="0"/>
              </a:rPr>
              <a:t>from </a:t>
            </a:r>
            <a:r>
              <a:rPr lang="en-US" sz="2200" dirty="0" smtClean="0">
                <a:solidFill>
                  <a:srgbClr val="FFFF00"/>
                </a:solidFill>
                <a:latin typeface="Calibri" panose="020F0502020204030204" pitchFamily="34" charset="0"/>
              </a:rPr>
              <a:t>SRM logs </a:t>
            </a:r>
            <a:r>
              <a:rPr lang="en-US" sz="2200" dirty="0" smtClean="0">
                <a:latin typeface="Calibri" panose="020F0502020204030204" pitchFamily="34" charset="0"/>
              </a:rPr>
              <a:t>before </a:t>
            </a:r>
            <a:r>
              <a:rPr lang="en-US" sz="2200" dirty="0">
                <a:latin typeface="Calibri" panose="020F0502020204030204" pitchFamily="34" charset="0"/>
              </a:rPr>
              <a:t>this command can be </a:t>
            </a:r>
            <a:r>
              <a:rPr lang="en-US" sz="2200" dirty="0" smtClean="0">
                <a:latin typeface="Calibri" panose="020F0502020204030204" pitchFamily="34" charset="0"/>
              </a:rPr>
              <a:t>run.</a:t>
            </a: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Before </a:t>
            </a:r>
            <a:r>
              <a:rPr lang="en-US" sz="2200" dirty="0">
                <a:latin typeface="Calibri" panose="020F0502020204030204" pitchFamily="34" charset="0"/>
              </a:rPr>
              <a:t>Tear down command make sure that the servers are reachable through network to each other</a:t>
            </a:r>
            <a:r>
              <a:rPr lang="en-US" sz="2200" dirty="0" smtClean="0">
                <a:latin typeface="Calibri" panose="020F0502020204030204" pitchFamily="34" charset="0"/>
              </a:rPr>
              <a:t>. Check </a:t>
            </a:r>
            <a:r>
              <a:rPr lang="en-US" sz="2200" dirty="0" smtClean="0">
                <a:solidFill>
                  <a:srgbClr val="FFFF00"/>
                </a:solidFill>
                <a:latin typeface="Calibri" panose="020F0502020204030204" pitchFamily="34" charset="0"/>
              </a:rPr>
              <a:t>messages and syslog logs</a:t>
            </a:r>
            <a:r>
              <a:rPr lang="en-US" sz="2200" dirty="0" smtClean="0">
                <a:latin typeface="Calibri" panose="020F0502020204030204" pitchFamily="34" charset="0"/>
              </a:rPr>
              <a:t> for network troubleshooting.</a:t>
            </a:r>
            <a:endParaRPr lang="en-US" sz="2200" dirty="0">
              <a:latin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Ensure </a:t>
            </a:r>
            <a:r>
              <a:rPr lang="en-US" sz="2200" dirty="0">
                <a:latin typeface="Calibri" panose="020F0502020204030204" pitchFamily="34" charset="0"/>
              </a:rPr>
              <a:t>connection DB service is online so that tear down CLI doesn’t fail due to DB connectivity</a:t>
            </a:r>
            <a:r>
              <a:rPr lang="en-US" sz="2200" dirty="0" smtClean="0">
                <a:latin typeface="Calibri" panose="020F0502020204030204" pitchFamily="34" charset="0"/>
              </a:rPr>
              <a:t>. Check </a:t>
            </a:r>
            <a:r>
              <a:rPr lang="en-US" sz="2200" dirty="0" smtClean="0">
                <a:solidFill>
                  <a:srgbClr val="FFFF00"/>
                </a:solidFill>
                <a:latin typeface="Calibri" panose="020F0502020204030204" pitchFamily="34" charset="0"/>
              </a:rPr>
              <a:t>Informix logs </a:t>
            </a:r>
            <a:r>
              <a:rPr lang="en-US" sz="2200" dirty="0" smtClean="0">
                <a:latin typeface="Calibri" panose="020F0502020204030204" pitchFamily="34" charset="0"/>
              </a:rPr>
              <a:t>in case the DB is not online.</a:t>
            </a:r>
            <a:endParaRPr lang="en-US" sz="2200" dirty="0">
              <a:latin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DO </a:t>
            </a:r>
            <a:r>
              <a:rPr lang="en-US" sz="2200" dirty="0">
                <a:latin typeface="Calibri" panose="020F0502020204030204" pitchFamily="34" charset="0"/>
              </a:rPr>
              <a:t>NOT STOP THE PROCESS DURING THE PROCESSING OF THE CLI. If ctrl C is pressed accidently please reboot server and run tear down CLI again.</a:t>
            </a:r>
          </a:p>
          <a:p>
            <a:endParaRPr lang="en-US" dirty="0" smtClean="0">
              <a:latin typeface="Calibri" panose="020F0502020204030204" pitchFamily="34" charset="0"/>
            </a:endParaRPr>
          </a:p>
        </p:txBody>
      </p:sp>
    </p:spTree>
    <p:extLst>
      <p:ext uri="{BB962C8B-B14F-4D97-AF65-F5344CB8AC3E}">
        <p14:creationId xmlns:p14="http://schemas.microsoft.com/office/powerpoint/2010/main" val="3063259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cs typeface="Calibri" panose="020F0502020204030204" pitchFamily="34" charset="0"/>
              </a:rPr>
              <a:t>Troubleshooting</a:t>
            </a:r>
            <a:endParaRPr lang="en-US" sz="3200" dirty="0">
              <a:cs typeface="Calibri" panose="020F0502020204030204" pitchFamily="34" charset="0"/>
            </a:endParaRPr>
          </a:p>
        </p:txBody>
      </p:sp>
      <p:sp>
        <p:nvSpPr>
          <p:cNvPr id="3" name="Content Placeholder 2"/>
          <p:cNvSpPr>
            <a:spLocks noGrp="1"/>
          </p:cNvSpPr>
          <p:nvPr>
            <p:ph idx="1"/>
          </p:nvPr>
        </p:nvSpPr>
        <p:spPr>
          <a:xfrm>
            <a:off x="230189" y="1339850"/>
            <a:ext cx="8588374" cy="3841750"/>
          </a:xfrm>
        </p:spPr>
        <p:txBody>
          <a:bodyPr/>
          <a:lstStyle/>
          <a:p>
            <a:pPr lvl="0">
              <a:lnSpc>
                <a:spcPct val="80000"/>
              </a:lnSpc>
              <a:spcBef>
                <a:spcPct val="0"/>
              </a:spcBef>
              <a:buFont typeface="Arial" panose="020B0604020202020204" pitchFamily="34" charset="0"/>
              <a:buChar char="•"/>
            </a:pP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utils</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cuc</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dbreplication</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02_define_servers </a:t>
            </a:r>
          </a:p>
          <a:p>
            <a:pPr lvl="0">
              <a:lnSpc>
                <a:spcPct val="80000"/>
              </a:lnSpc>
              <a:spcBef>
                <a:spcPct val="0"/>
              </a:spcBef>
              <a:buFont typeface="Arial" panose="020B0604020202020204" pitchFamily="34" charset="0"/>
              <a:buChar char="•"/>
            </a:pPr>
            <a:endParaRPr lang="en-US" sz="2400" dirty="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Firewall should have sufficient privileges for </a:t>
            </a:r>
            <a:r>
              <a:rPr lang="en-US" sz="2200" dirty="0">
                <a:latin typeface="Calibri" panose="020F0502020204030204" pitchFamily="34" charset="0"/>
              </a:rPr>
              <a:t>data to flow from publisher to subscriber and vice-versa</a:t>
            </a:r>
            <a:r>
              <a:rPr lang="en-US" sz="2200" dirty="0" smtClean="0">
                <a:latin typeface="Calibri" panose="020F0502020204030204" pitchFamily="34" charset="0"/>
              </a:rPr>
              <a:t>. Check </a:t>
            </a:r>
            <a:r>
              <a:rPr lang="en-US" sz="2200" dirty="0" smtClean="0">
                <a:solidFill>
                  <a:srgbClr val="FFFF00"/>
                </a:solidFill>
                <a:latin typeface="Calibri" panose="020F0502020204030204" pitchFamily="34" charset="0"/>
              </a:rPr>
              <a:t>messages/</a:t>
            </a:r>
            <a:r>
              <a:rPr lang="en-US" sz="2200" dirty="0" err="1" smtClean="0">
                <a:solidFill>
                  <a:srgbClr val="FFFF00"/>
                </a:solidFill>
                <a:latin typeface="Calibri" panose="020F0502020204030204" pitchFamily="34" charset="0"/>
              </a:rPr>
              <a:t>Ciscosyslog</a:t>
            </a:r>
            <a:r>
              <a:rPr lang="en-US" sz="2200" dirty="0" smtClean="0">
                <a:solidFill>
                  <a:srgbClr val="FFFF00"/>
                </a:solidFill>
                <a:latin typeface="Calibri" panose="020F0502020204030204" pitchFamily="34" charset="0"/>
              </a:rPr>
              <a:t> logs</a:t>
            </a:r>
            <a:r>
              <a:rPr lang="en-US" sz="2200" dirty="0" smtClean="0">
                <a:latin typeface="Calibri" panose="020F0502020204030204" pitchFamily="34" charset="0"/>
              </a:rPr>
              <a:t>.</a:t>
            </a:r>
            <a:endParaRPr lang="en-US" sz="2200" dirty="0">
              <a:latin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Ensure </a:t>
            </a:r>
            <a:r>
              <a:rPr lang="en-US" sz="2200" dirty="0">
                <a:latin typeface="Calibri" panose="020F0502020204030204" pitchFamily="34" charset="0"/>
              </a:rPr>
              <a:t>the servers are reachable through network. We can run CLI "utils diagnose module validate_network" to check their connectivity</a:t>
            </a:r>
            <a:r>
              <a:rPr lang="en-US" sz="2200" dirty="0" smtClean="0">
                <a:latin typeface="Calibri" panose="020F0502020204030204" pitchFamily="34" charset="0"/>
              </a:rPr>
              <a:t>. Check </a:t>
            </a:r>
            <a:r>
              <a:rPr lang="en-US" sz="2200" dirty="0" smtClean="0">
                <a:solidFill>
                  <a:srgbClr val="FFFF00"/>
                </a:solidFill>
                <a:latin typeface="Calibri" panose="020F0502020204030204" pitchFamily="34" charset="0"/>
              </a:rPr>
              <a:t>platform CLI logs </a:t>
            </a:r>
            <a:r>
              <a:rPr lang="en-US" sz="2200" dirty="0" smtClean="0">
                <a:latin typeface="Calibri" panose="020F0502020204030204" pitchFamily="34" charset="0"/>
              </a:rPr>
              <a:t>in case of any exceptions or errors.</a:t>
            </a:r>
            <a:endParaRPr lang="en-US" sz="2200" dirty="0">
              <a:latin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Make </a:t>
            </a:r>
            <a:r>
              <a:rPr lang="en-US" sz="2200" dirty="0">
                <a:latin typeface="Calibri" panose="020F0502020204030204" pitchFamily="34" charset="0"/>
              </a:rPr>
              <a:t>sure DB has correct and legit entries for the Publisher and subscriber server. </a:t>
            </a:r>
            <a:r>
              <a:rPr lang="en-US" sz="2200" dirty="0">
                <a:solidFill>
                  <a:srgbClr val="FFFF00"/>
                </a:solidFill>
                <a:latin typeface="Calibri" panose="020F0502020204030204" pitchFamily="34" charset="0"/>
              </a:rPr>
              <a:t>Entries in tbl_vmsserver </a:t>
            </a:r>
            <a:r>
              <a:rPr lang="en-US" sz="2200" dirty="0">
                <a:latin typeface="Calibri" panose="020F0502020204030204" pitchFamily="34" charset="0"/>
              </a:rPr>
              <a:t>, unitydirdb in Connection database must correspond to </a:t>
            </a:r>
            <a:r>
              <a:rPr lang="en-US" sz="2200" dirty="0">
                <a:solidFill>
                  <a:srgbClr val="FFFF00"/>
                </a:solidFill>
                <a:latin typeface="Calibri" panose="020F0502020204030204" pitchFamily="34" charset="0"/>
              </a:rPr>
              <a:t>entries in table processnode </a:t>
            </a:r>
            <a:r>
              <a:rPr lang="en-US" sz="2200" dirty="0">
                <a:latin typeface="Calibri" panose="020F0502020204030204" pitchFamily="34" charset="0"/>
              </a:rPr>
              <a:t>in Ccm Database</a:t>
            </a:r>
            <a:r>
              <a:rPr lang="en-US" sz="2200" dirty="0" smtClean="0">
                <a:latin typeface="Calibri" panose="020F0502020204030204" pitchFamily="34" charset="0"/>
              </a:rPr>
              <a:t>.</a:t>
            </a:r>
          </a:p>
          <a:p>
            <a:pPr lvl="0"/>
            <a:endParaRPr lang="en-US" dirty="0"/>
          </a:p>
          <a:p>
            <a:pPr marL="0" lvl="0" indent="0" algn="r">
              <a:buNone/>
            </a:pPr>
            <a:r>
              <a:rPr lang="en-US" sz="3600" dirty="0" smtClean="0">
                <a:gradFill>
                  <a:gsLst>
                    <a:gs pos="0">
                      <a:srgbClr val="00B2F0"/>
                    </a:gs>
                    <a:gs pos="44000">
                      <a:srgbClr val="40FFFE"/>
                    </a:gs>
                    <a:gs pos="100000">
                      <a:srgbClr val="96CA4B"/>
                    </a:gs>
                  </a:gsLst>
                  <a:lin ang="4800000" scaled="0"/>
                </a:gradFill>
                <a:ea typeface="+mj-ea"/>
                <a:cs typeface="+mj-cs"/>
              </a:rPr>
              <a:t>…</a:t>
            </a:r>
            <a:endParaRPr lang="en-US" dirty="0"/>
          </a:p>
        </p:txBody>
      </p:sp>
    </p:spTree>
    <p:extLst>
      <p:ext uri="{BB962C8B-B14F-4D97-AF65-F5344CB8AC3E}">
        <p14:creationId xmlns:p14="http://schemas.microsoft.com/office/powerpoint/2010/main" val="3718569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1447800"/>
            <a:ext cx="8610600" cy="3276600"/>
          </a:xfrm>
        </p:spPr>
        <p:txBody>
          <a:bodyPr/>
          <a:lstStyle/>
          <a:p>
            <a:pPr lvl="0">
              <a:buFont typeface="Arial" panose="020B0604020202020204" pitchFamily="34" charset="0"/>
              <a:buChar char="•"/>
            </a:pPr>
            <a:r>
              <a:rPr lang="en-US" dirty="0" smtClean="0">
                <a:latin typeface="Calibri" panose="020F0502020204030204" pitchFamily="34" charset="0"/>
              </a:rPr>
              <a:t>Unity Connection currently does not contain CLI’s through which </a:t>
            </a:r>
            <a:r>
              <a:rPr lang="en-US" dirty="0">
                <a:solidFill>
                  <a:srgbClr val="FFFFFF"/>
                </a:solidFill>
              </a:rPr>
              <a:t>connection</a:t>
            </a:r>
            <a:r>
              <a:rPr lang="en-US" dirty="0" smtClean="0">
                <a:latin typeface="Calibri" panose="020F0502020204030204" pitchFamily="34" charset="0"/>
              </a:rPr>
              <a:t> replication can be defined or corrected</a:t>
            </a:r>
            <a:r>
              <a:rPr lang="en-US" dirty="0" smtClean="0">
                <a:latin typeface="Calibri" panose="020F0502020204030204" pitchFamily="34" charset="0"/>
              </a:rPr>
              <a:t>.</a:t>
            </a:r>
            <a:r>
              <a:rPr lang="en-US" dirty="0">
                <a:solidFill>
                  <a:srgbClr val="FFFFFF"/>
                </a:solidFill>
              </a:rPr>
              <a:t> </a:t>
            </a:r>
            <a:endParaRPr lang="en-US" dirty="0" smtClean="0">
              <a:solidFill>
                <a:srgbClr val="FFFFFF"/>
              </a:solidFill>
            </a:endParaRPr>
          </a:p>
          <a:p>
            <a:pPr lvl="0">
              <a:buFont typeface="Arial" panose="020B0604020202020204" pitchFamily="34" charset="0"/>
              <a:buChar char="•"/>
            </a:pPr>
            <a:r>
              <a:rPr lang="en-US" dirty="0" smtClean="0">
                <a:solidFill>
                  <a:srgbClr val="FFFFFF"/>
                </a:solidFill>
              </a:rPr>
              <a:t>Significantly </a:t>
            </a:r>
            <a:r>
              <a:rPr lang="en-US" dirty="0">
                <a:solidFill>
                  <a:srgbClr val="FFFFFF"/>
                </a:solidFill>
              </a:rPr>
              <a:t>high number of GAMES are received in an year in relation to this issue which needs BU intervention. This can be avoided by implementation of this feature.</a:t>
            </a:r>
          </a:p>
          <a:p>
            <a:pPr>
              <a:buFont typeface="Arial" panose="020B0604020202020204" pitchFamily="34" charset="0"/>
              <a:buChar char="•"/>
            </a:pPr>
            <a:endParaRPr lang="en-US" dirty="0" smtClean="0">
              <a:latin typeface="Calibri" panose="020F0502020204030204" pitchFamily="34" charset="0"/>
            </a:endParaRPr>
          </a:p>
          <a:p>
            <a:pPr>
              <a:buFont typeface="Wingdings" panose="05000000000000000000" pitchFamily="2" charset="2"/>
              <a:buChar char="Ø"/>
            </a:pPr>
            <a:endParaRPr lang="en-US" sz="2800" dirty="0" smtClean="0"/>
          </a:p>
          <a:p>
            <a:pPr>
              <a:buFont typeface="Wingdings" panose="05000000000000000000" pitchFamily="2" charset="2"/>
              <a:buChar char="Ø"/>
            </a:pPr>
            <a:endParaRPr lang="en-US" sz="2800" dirty="0" smtClean="0"/>
          </a:p>
          <a:p>
            <a:pPr>
              <a:buFont typeface="Wingdings" panose="05000000000000000000" pitchFamily="2" charset="2"/>
              <a:buChar char="§"/>
            </a:pPr>
            <a:endParaRPr lang="en-US" sz="1300" dirty="0" smtClean="0"/>
          </a:p>
          <a:p>
            <a:pPr marL="0" indent="0">
              <a:buNone/>
            </a:pPr>
            <a:r>
              <a:rPr lang="en-US" sz="3600" dirty="0"/>
              <a:t/>
            </a:r>
            <a:br>
              <a:rPr lang="en-US" sz="3600" dirty="0"/>
            </a:br>
            <a:endParaRPr lang="en-US" sz="3600" dirty="0"/>
          </a:p>
        </p:txBody>
      </p:sp>
      <p:sp>
        <p:nvSpPr>
          <p:cNvPr id="4" name="Text Placeholder 2"/>
          <p:cNvSpPr txBox="1">
            <a:spLocks/>
          </p:cNvSpPr>
          <p:nvPr/>
        </p:nvSpPr>
        <p:spPr bwMode="auto">
          <a:xfrm>
            <a:off x="457200" y="457200"/>
            <a:ext cx="6629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5000"/>
              </a:lnSpc>
              <a:spcBef>
                <a:spcPts val="1480"/>
              </a:spcBef>
              <a:spcAft>
                <a:spcPct val="0"/>
              </a:spcAft>
              <a:buClr>
                <a:srgbClr val="96CA4B"/>
              </a:buClr>
              <a:buSzPct val="90000"/>
              <a:buFont typeface="Arial" charset="0"/>
              <a:buChar char="•"/>
              <a:defRPr lang="en-US" sz="2200" kern="1200">
                <a:solidFill>
                  <a:schemeClr val="bg1"/>
                </a:solidFill>
                <a:latin typeface="+mj-lt"/>
                <a:ea typeface="+mn-ea"/>
                <a:cs typeface="+mn-cs"/>
              </a:defRPr>
            </a:lvl1pPr>
            <a:lvl2pPr marL="406400" indent="50800" algn="l" rtl="0" eaLnBrk="1" fontAlgn="base" hangingPunct="1">
              <a:lnSpc>
                <a:spcPct val="95000"/>
              </a:lnSpc>
              <a:spcBef>
                <a:spcPts val="600"/>
              </a:spcBef>
              <a:spcAft>
                <a:spcPct val="0"/>
              </a:spcAft>
              <a:buClr>
                <a:schemeClr val="tx2"/>
              </a:buClr>
              <a:defRPr lang="en-US" kern="1200">
                <a:solidFill>
                  <a:schemeClr val="bg1"/>
                </a:solidFill>
                <a:latin typeface="+mj-lt"/>
                <a:ea typeface="+mn-ea"/>
                <a:cs typeface="+mn-cs"/>
              </a:defRPr>
            </a:lvl2pPr>
            <a:lvl3pPr marL="571500" indent="-1588" algn="l" rtl="0" eaLnBrk="1" fontAlgn="base" hangingPunct="1">
              <a:lnSpc>
                <a:spcPct val="95000"/>
              </a:lnSpc>
              <a:spcBef>
                <a:spcPts val="838"/>
              </a:spcBef>
              <a:spcAft>
                <a:spcPct val="0"/>
              </a:spcAft>
              <a:buFont typeface="Arial" charset="0"/>
              <a:defRPr lang="en-US" sz="1600" kern="1200">
                <a:solidFill>
                  <a:schemeClr val="bg1"/>
                </a:solidFill>
                <a:latin typeface="+mj-lt"/>
                <a:ea typeface="+mn-ea"/>
                <a:cs typeface="+mn-cs"/>
              </a:defRPr>
            </a:lvl3pPr>
            <a:lvl4pPr marL="688975" indent="682625" algn="l" rtl="0" eaLnBrk="1" fontAlgn="base" hangingPunct="1">
              <a:lnSpc>
                <a:spcPct val="95000"/>
              </a:lnSpc>
              <a:spcBef>
                <a:spcPts val="838"/>
              </a:spcBef>
              <a:spcAft>
                <a:spcPct val="0"/>
              </a:spcAft>
              <a:buFont typeface="Arial" charset="0"/>
              <a:defRPr lang="en-US" sz="1400" kern="1200">
                <a:solidFill>
                  <a:schemeClr val="bg1"/>
                </a:solidFill>
                <a:latin typeface="+mj-lt"/>
                <a:ea typeface="+mn-ea"/>
                <a:cs typeface="+mn-cs"/>
              </a:defRPr>
            </a:lvl4pPr>
            <a:lvl5pPr marL="801688" indent="1027113" algn="l" rtl="0" eaLnBrk="1" fontAlgn="base" hangingPunct="1">
              <a:lnSpc>
                <a:spcPct val="95000"/>
              </a:lnSpc>
              <a:spcBef>
                <a:spcPts val="838"/>
              </a:spcBef>
              <a:spcAft>
                <a:spcPct val="0"/>
              </a:spcAft>
              <a:buFont typeface="Arial" charset="0"/>
              <a:defRPr lang="en-US" sz="14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3200" dirty="0" smtClean="0">
                <a:gradFill>
                  <a:gsLst>
                    <a:gs pos="0">
                      <a:srgbClr val="00B2F0"/>
                    </a:gs>
                    <a:gs pos="44000">
                      <a:srgbClr val="40FFFE"/>
                    </a:gs>
                    <a:gs pos="100000">
                      <a:srgbClr val="96CA4B"/>
                    </a:gs>
                  </a:gsLst>
                  <a:lin ang="4800000" scaled="0"/>
                </a:gradFill>
                <a:ea typeface="+mj-ea"/>
                <a:cs typeface="+mj-cs"/>
              </a:rPr>
              <a:t>Need</a:t>
            </a:r>
            <a:r>
              <a:rPr lang="en-US" sz="3600" dirty="0" smtClean="0"/>
              <a:t/>
            </a:r>
            <a:br>
              <a:rPr lang="en-US" sz="3600" dirty="0" smtClean="0"/>
            </a:br>
            <a:endParaRPr lang="en-US" sz="3600" dirty="0"/>
          </a:p>
        </p:txBody>
      </p:sp>
    </p:spTree>
    <p:extLst>
      <p:ext uri="{BB962C8B-B14F-4D97-AF65-F5344CB8AC3E}">
        <p14:creationId xmlns:p14="http://schemas.microsoft.com/office/powerpoint/2010/main" val="737195817"/>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Continued </a:t>
            </a:r>
            <a:endParaRPr lang="en-US" sz="3200" dirty="0"/>
          </a:p>
        </p:txBody>
      </p:sp>
      <p:sp>
        <p:nvSpPr>
          <p:cNvPr id="3" name="Content Placeholder 2"/>
          <p:cNvSpPr>
            <a:spLocks noGrp="1"/>
          </p:cNvSpPr>
          <p:nvPr>
            <p:ph idx="1"/>
          </p:nvPr>
        </p:nvSpPr>
        <p:spPr>
          <a:xfrm>
            <a:off x="230188" y="1339850"/>
            <a:ext cx="8550275" cy="4679950"/>
          </a:xfrm>
        </p:spPr>
        <p:txBody>
          <a:bodyPr/>
          <a:lstStyle/>
          <a:p>
            <a:pPr lvl="0">
              <a:buFont typeface="Wingdings" panose="05000000000000000000" pitchFamily="2" charset="2"/>
              <a:buChar char="q"/>
            </a:pPr>
            <a:r>
              <a:rPr lang="en-US" sz="2200" dirty="0" smtClean="0">
                <a:latin typeface="Calibri" panose="020F0502020204030204" pitchFamily="34" charset="0"/>
              </a:rPr>
              <a:t> Ensure </a:t>
            </a:r>
            <a:r>
              <a:rPr lang="en-US" sz="2200" dirty="0">
                <a:latin typeface="Calibri" panose="020F0502020204030204" pitchFamily="34" charset="0"/>
              </a:rPr>
              <a:t>that the host files have correct hostname and IP address of the servers in the cluster. Check below host </a:t>
            </a:r>
            <a:r>
              <a:rPr lang="en-US" sz="2200" dirty="0" smtClean="0">
                <a:latin typeface="Calibri" panose="020F0502020204030204" pitchFamily="34" charset="0"/>
              </a:rPr>
              <a:t>files</a:t>
            </a:r>
            <a:endParaRPr lang="en-US" sz="2200" dirty="0">
              <a:solidFill>
                <a:srgbClr val="FFFF00"/>
              </a:solidFill>
              <a:latin typeface="Calibri" panose="020F0502020204030204" pitchFamily="34" charset="0"/>
            </a:endParaRPr>
          </a:p>
          <a:p>
            <a:pPr marL="857250" lvl="2" indent="-285750">
              <a:buFont typeface="Arial" panose="020B0604020202020204" pitchFamily="34" charset="0"/>
              <a:buChar char="•"/>
            </a:pPr>
            <a:r>
              <a:rPr lang="en-US" sz="2200" dirty="0">
                <a:solidFill>
                  <a:srgbClr val="FFFF00"/>
                </a:solidFill>
                <a:latin typeface="Calibri" panose="020F0502020204030204" pitchFamily="34" charset="0"/>
              </a:rPr>
              <a:t>/home/</a:t>
            </a:r>
            <a:r>
              <a:rPr lang="en-US" sz="2200" dirty="0" err="1">
                <a:solidFill>
                  <a:srgbClr val="FFFF00"/>
                </a:solidFill>
                <a:latin typeface="Calibri" panose="020F0502020204030204" pitchFamily="34" charset="0"/>
              </a:rPr>
              <a:t>informix</a:t>
            </a:r>
            <a:r>
              <a:rPr lang="en-US" sz="2200" dirty="0">
                <a:solidFill>
                  <a:srgbClr val="FFFF00"/>
                </a:solidFill>
                <a:latin typeface="Calibri" panose="020F0502020204030204" pitchFamily="34" charset="0"/>
              </a:rPr>
              <a:t>/.</a:t>
            </a:r>
            <a:r>
              <a:rPr lang="en-US" sz="2200" dirty="0" err="1">
                <a:solidFill>
                  <a:srgbClr val="FFFF00"/>
                </a:solidFill>
                <a:latin typeface="Calibri" panose="020F0502020204030204" pitchFamily="34" charset="0"/>
              </a:rPr>
              <a:t>rhosts</a:t>
            </a:r>
            <a:r>
              <a:rPr lang="en-US" sz="2200" dirty="0">
                <a:solidFill>
                  <a:srgbClr val="FFFF00"/>
                </a:solidFill>
                <a:latin typeface="Calibri" panose="020F0502020204030204" pitchFamily="34" charset="0"/>
              </a:rPr>
              <a:t>       </a:t>
            </a:r>
            <a:endParaRPr lang="en-US" sz="2200" dirty="0" smtClean="0">
              <a:solidFill>
                <a:srgbClr val="FFFF00"/>
              </a:solidFill>
              <a:latin typeface="Calibri" panose="020F0502020204030204" pitchFamily="34" charset="0"/>
            </a:endParaRPr>
          </a:p>
          <a:p>
            <a:pPr marL="857250" lvl="2" indent="-285750">
              <a:buFont typeface="Arial" panose="020B0604020202020204" pitchFamily="34" charset="0"/>
              <a:buChar char="•"/>
            </a:pPr>
            <a:r>
              <a:rPr lang="en-US" sz="2200" dirty="0" smtClean="0">
                <a:solidFill>
                  <a:srgbClr val="FFFF00"/>
                </a:solidFill>
                <a:latin typeface="Calibri" panose="020F0502020204030204" pitchFamily="34" charset="0"/>
              </a:rPr>
              <a:t>/</a:t>
            </a:r>
            <a:r>
              <a:rPr lang="en-US" sz="2200" dirty="0" err="1">
                <a:solidFill>
                  <a:srgbClr val="FFFF00"/>
                </a:solidFill>
                <a:latin typeface="Calibri" panose="020F0502020204030204" pitchFamily="34" charset="0"/>
              </a:rPr>
              <a:t>usr</a:t>
            </a:r>
            <a:r>
              <a:rPr lang="en-US" sz="2200" dirty="0">
                <a:solidFill>
                  <a:srgbClr val="FFFF00"/>
                </a:solidFill>
                <a:latin typeface="Calibri" panose="020F0502020204030204" pitchFamily="34" charset="0"/>
              </a:rPr>
              <a:t>/local/cm/</a:t>
            </a:r>
            <a:r>
              <a:rPr lang="en-US" sz="2200" dirty="0" err="1">
                <a:solidFill>
                  <a:srgbClr val="FFFF00"/>
                </a:solidFill>
                <a:latin typeface="Calibri" panose="020F0502020204030204" pitchFamily="34" charset="0"/>
              </a:rPr>
              <a:t>db</a:t>
            </a:r>
            <a:r>
              <a:rPr lang="en-US" sz="2200" dirty="0">
                <a:solidFill>
                  <a:srgbClr val="FFFF00"/>
                </a:solidFill>
                <a:latin typeface="Calibri" panose="020F0502020204030204" pitchFamily="34" charset="0"/>
              </a:rPr>
              <a:t>/</a:t>
            </a:r>
            <a:r>
              <a:rPr lang="en-US" sz="2200" dirty="0" err="1">
                <a:solidFill>
                  <a:srgbClr val="FFFF00"/>
                </a:solidFill>
                <a:latin typeface="Calibri" panose="020F0502020204030204" pitchFamily="34" charset="0"/>
              </a:rPr>
              <a:t>informix</a:t>
            </a:r>
            <a:r>
              <a:rPr lang="en-US" sz="2200" dirty="0">
                <a:solidFill>
                  <a:srgbClr val="FFFF00"/>
                </a:solidFill>
                <a:latin typeface="Calibri" panose="020F0502020204030204" pitchFamily="34" charset="0"/>
              </a:rPr>
              <a:t>/</a:t>
            </a:r>
            <a:r>
              <a:rPr lang="en-US" sz="2200" dirty="0" err="1">
                <a:solidFill>
                  <a:srgbClr val="FFFF00"/>
                </a:solidFill>
                <a:latin typeface="Calibri" panose="020F0502020204030204" pitchFamily="34" charset="0"/>
              </a:rPr>
              <a:t>etc</a:t>
            </a:r>
            <a:r>
              <a:rPr lang="en-US" sz="2200" dirty="0">
                <a:solidFill>
                  <a:srgbClr val="FFFF00"/>
                </a:solidFill>
                <a:latin typeface="Calibri" panose="020F0502020204030204" pitchFamily="34" charset="0"/>
              </a:rPr>
              <a:t>/</a:t>
            </a:r>
            <a:r>
              <a:rPr lang="en-US" sz="2200" dirty="0" err="1">
                <a:solidFill>
                  <a:srgbClr val="FFFF00"/>
                </a:solidFill>
                <a:latin typeface="Calibri" panose="020F0502020204030204" pitchFamily="34" charset="0"/>
              </a:rPr>
              <a:t>sqlhosts</a:t>
            </a:r>
            <a:r>
              <a:rPr lang="en-US" sz="2200" dirty="0">
                <a:solidFill>
                  <a:srgbClr val="FFFF00"/>
                </a:solidFill>
                <a:latin typeface="Calibri" panose="020F0502020204030204" pitchFamily="34" charset="0"/>
              </a:rPr>
              <a:t> </a:t>
            </a:r>
            <a:r>
              <a:rPr lang="en-US" sz="2200" dirty="0" smtClean="0">
                <a:solidFill>
                  <a:srgbClr val="FFFF00"/>
                </a:solidFill>
                <a:latin typeface="Calibri" panose="020F0502020204030204" pitchFamily="34" charset="0"/>
              </a:rPr>
              <a:t>      </a:t>
            </a:r>
            <a:endParaRPr lang="en-US" sz="2200" dirty="0">
              <a:solidFill>
                <a:srgbClr val="FFFF00"/>
              </a:solidFill>
              <a:latin typeface="Calibri" panose="020F0502020204030204" pitchFamily="34" charset="0"/>
            </a:endParaRPr>
          </a:p>
          <a:p>
            <a:pPr marL="857250" lvl="2" indent="-285750">
              <a:buFont typeface="Arial" panose="020B0604020202020204" pitchFamily="34" charset="0"/>
              <a:buChar char="•"/>
            </a:pPr>
            <a:r>
              <a:rPr lang="en-US" sz="2200" dirty="0">
                <a:solidFill>
                  <a:srgbClr val="FFFF00"/>
                </a:solidFill>
                <a:latin typeface="Calibri" panose="020F0502020204030204" pitchFamily="34" charset="0"/>
              </a:rPr>
              <a:t>/home/tomcat/.</a:t>
            </a:r>
            <a:r>
              <a:rPr lang="en-US" sz="2200" dirty="0" err="1">
                <a:solidFill>
                  <a:srgbClr val="FFFF00"/>
                </a:solidFill>
                <a:latin typeface="Calibri" panose="020F0502020204030204" pitchFamily="34" charset="0"/>
              </a:rPr>
              <a:t>rhosts</a:t>
            </a:r>
            <a:r>
              <a:rPr lang="en-US" sz="2200" dirty="0">
                <a:solidFill>
                  <a:srgbClr val="FFFF00"/>
                </a:solidFill>
                <a:latin typeface="Calibri" panose="020F0502020204030204" pitchFamily="34" charset="0"/>
              </a:rPr>
              <a:t>                     </a:t>
            </a:r>
          </a:p>
          <a:p>
            <a:pPr marL="857250" lvl="2" indent="-285750">
              <a:buFont typeface="Arial" panose="020B0604020202020204" pitchFamily="34" charset="0"/>
              <a:buChar char="•"/>
            </a:pPr>
            <a:r>
              <a:rPr lang="en-US" sz="2200" dirty="0">
                <a:solidFill>
                  <a:srgbClr val="FFFF00"/>
                </a:solidFill>
                <a:latin typeface="Calibri" panose="020F0502020204030204" pitchFamily="34" charset="0"/>
              </a:rPr>
              <a:t>/opt/cisco/connection/.</a:t>
            </a:r>
            <a:r>
              <a:rPr lang="en-US" sz="2200" dirty="0" err="1">
                <a:solidFill>
                  <a:srgbClr val="FFFF00"/>
                </a:solidFill>
                <a:latin typeface="Calibri" panose="020F0502020204030204" pitchFamily="34" charset="0"/>
              </a:rPr>
              <a:t>rhosts</a:t>
            </a:r>
            <a:r>
              <a:rPr lang="en-US" sz="2200" dirty="0">
                <a:solidFill>
                  <a:srgbClr val="FFFF00"/>
                </a:solidFill>
                <a:latin typeface="Calibri" panose="020F0502020204030204" pitchFamily="34" charset="0"/>
              </a:rPr>
              <a:t>            </a:t>
            </a:r>
          </a:p>
          <a:p>
            <a:pPr marL="857250" lvl="2" indent="-285750">
              <a:buFont typeface="Arial" panose="020B0604020202020204" pitchFamily="34" charset="0"/>
              <a:buChar char="•"/>
            </a:pPr>
            <a:r>
              <a:rPr lang="en-US" sz="2200" dirty="0">
                <a:solidFill>
                  <a:srgbClr val="FFFF00"/>
                </a:solidFill>
                <a:latin typeface="Calibri" panose="020F0502020204030204" pitchFamily="34" charset="0"/>
              </a:rPr>
              <a:t>/</a:t>
            </a:r>
            <a:r>
              <a:rPr lang="en-US" sz="2200" dirty="0" err="1">
                <a:solidFill>
                  <a:srgbClr val="FFFF00"/>
                </a:solidFill>
                <a:latin typeface="Calibri" panose="020F0502020204030204" pitchFamily="34" charset="0"/>
              </a:rPr>
              <a:t>etc</a:t>
            </a:r>
            <a:r>
              <a:rPr lang="en-US" sz="2200" dirty="0">
                <a:solidFill>
                  <a:srgbClr val="FFFF00"/>
                </a:solidFill>
                <a:latin typeface="Calibri" panose="020F0502020204030204" pitchFamily="34" charset="0"/>
              </a:rPr>
              <a:t>/hosts                               </a:t>
            </a:r>
          </a:p>
          <a:p>
            <a:pPr marL="857250" lvl="2" indent="-285750">
              <a:buFont typeface="Arial" panose="020B0604020202020204" pitchFamily="34" charset="0"/>
              <a:buChar char="•"/>
            </a:pPr>
            <a:r>
              <a:rPr lang="en-US" sz="2200" dirty="0">
                <a:solidFill>
                  <a:srgbClr val="FFFF00"/>
                </a:solidFill>
                <a:latin typeface="Calibri" panose="020F0502020204030204" pitchFamily="34" charset="0"/>
              </a:rPr>
              <a:t>/opt/cisco/connection/.</a:t>
            </a:r>
            <a:r>
              <a:rPr lang="en-US" sz="2200" dirty="0" err="1">
                <a:solidFill>
                  <a:srgbClr val="FFFF00"/>
                </a:solidFill>
                <a:latin typeface="Calibri" panose="020F0502020204030204" pitchFamily="34" charset="0"/>
              </a:rPr>
              <a:t>ssh</a:t>
            </a:r>
            <a:r>
              <a:rPr lang="en-US" sz="2200" dirty="0">
                <a:solidFill>
                  <a:srgbClr val="FFFF00"/>
                </a:solidFill>
                <a:latin typeface="Calibri" panose="020F0502020204030204" pitchFamily="34" charset="0"/>
              </a:rPr>
              <a:t>/</a:t>
            </a:r>
            <a:r>
              <a:rPr lang="en-US" sz="2200" dirty="0" err="1">
                <a:solidFill>
                  <a:srgbClr val="FFFF00"/>
                </a:solidFill>
                <a:latin typeface="Calibri" panose="020F0502020204030204" pitchFamily="34" charset="0"/>
              </a:rPr>
              <a:t>known_hosts</a:t>
            </a:r>
            <a:endParaRPr lang="en-US" sz="2200" dirty="0">
              <a:solidFill>
                <a:srgbClr val="FFFF00"/>
              </a:solidFill>
              <a:latin typeface="Calibri" panose="020F0502020204030204" pitchFamily="34" charset="0"/>
            </a:endParaRPr>
          </a:p>
          <a:p>
            <a:pPr lvl="0">
              <a:buFont typeface="Wingdings" panose="05000000000000000000" pitchFamily="2" charset="2"/>
              <a:buChar char="q"/>
            </a:pPr>
            <a:r>
              <a:rPr lang="en-US" sz="2200" dirty="0" smtClean="0">
                <a:latin typeface="Calibri" panose="020F0502020204030204" pitchFamily="34" charset="0"/>
              </a:rPr>
              <a:t> Make </a:t>
            </a:r>
            <a:r>
              <a:rPr lang="en-US" sz="2200" dirty="0">
                <a:latin typeface="Calibri" panose="020F0502020204030204" pitchFamily="34" charset="0"/>
              </a:rPr>
              <a:t>sure that the </a:t>
            </a:r>
            <a:r>
              <a:rPr lang="en-US" sz="2200" dirty="0" err="1">
                <a:latin typeface="Calibri" panose="020F0502020204030204" pitchFamily="34" charset="0"/>
              </a:rPr>
              <a:t>cuc_er_dbspace</a:t>
            </a:r>
            <a:r>
              <a:rPr lang="en-US" sz="2200" dirty="0">
                <a:latin typeface="Calibri" panose="020F0502020204030204" pitchFamily="34" charset="0"/>
              </a:rPr>
              <a:t> and </a:t>
            </a:r>
            <a:r>
              <a:rPr lang="en-US" sz="2200" dirty="0" err="1">
                <a:latin typeface="Calibri" panose="020F0502020204030204" pitchFamily="34" charset="0"/>
              </a:rPr>
              <a:t>cuc_er_sbspace</a:t>
            </a:r>
            <a:r>
              <a:rPr lang="en-US" sz="2200" dirty="0">
                <a:latin typeface="Calibri" panose="020F0502020204030204" pitchFamily="34" charset="0"/>
              </a:rPr>
              <a:t> have free space. This can be determined by command "</a:t>
            </a:r>
            <a:r>
              <a:rPr lang="en-US" sz="2200" dirty="0">
                <a:solidFill>
                  <a:srgbClr val="FFFF00"/>
                </a:solidFill>
                <a:latin typeface="Calibri" panose="020F0502020204030204" pitchFamily="34" charset="0"/>
              </a:rPr>
              <a:t>show </a:t>
            </a:r>
            <a:r>
              <a:rPr lang="en-US" sz="2200" dirty="0" err="1">
                <a:solidFill>
                  <a:srgbClr val="FFFF00"/>
                </a:solidFill>
                <a:latin typeface="Calibri" panose="020F0502020204030204" pitchFamily="34" charset="0"/>
              </a:rPr>
              <a:t>cuc</a:t>
            </a:r>
            <a:r>
              <a:rPr lang="en-US" sz="2200" dirty="0">
                <a:solidFill>
                  <a:srgbClr val="FFFF00"/>
                </a:solidFill>
                <a:latin typeface="Calibri" panose="020F0502020204030204" pitchFamily="34" charset="0"/>
              </a:rPr>
              <a:t> </a:t>
            </a:r>
            <a:r>
              <a:rPr lang="en-US" sz="2200" dirty="0" err="1">
                <a:solidFill>
                  <a:srgbClr val="FFFF00"/>
                </a:solidFill>
                <a:latin typeface="Calibri" panose="020F0502020204030204" pitchFamily="34" charset="0"/>
              </a:rPr>
              <a:t>dbserver</a:t>
            </a:r>
            <a:r>
              <a:rPr lang="en-US" sz="2200" dirty="0">
                <a:solidFill>
                  <a:srgbClr val="FFFF00"/>
                </a:solidFill>
                <a:latin typeface="Calibri" panose="020F0502020204030204" pitchFamily="34" charset="0"/>
              </a:rPr>
              <a:t> disk</a:t>
            </a:r>
            <a:r>
              <a:rPr lang="en-US" sz="2200" dirty="0">
                <a:latin typeface="Calibri" panose="020F0502020204030204" pitchFamily="34" charset="0"/>
              </a:rPr>
              <a:t>" from admin CLI</a:t>
            </a:r>
            <a:r>
              <a:rPr lang="en-US" sz="2200" dirty="0" smtClean="0">
                <a:latin typeface="Calibri" panose="020F0502020204030204" pitchFamily="34" charset="0"/>
              </a:rPr>
              <a:t>. Check </a:t>
            </a:r>
            <a:r>
              <a:rPr lang="en-US" sz="2200" dirty="0" smtClean="0">
                <a:solidFill>
                  <a:srgbClr val="FFFF00"/>
                </a:solidFill>
                <a:latin typeface="Calibri" panose="020F0502020204030204" pitchFamily="34" charset="0"/>
              </a:rPr>
              <a:t>platform CLI logs </a:t>
            </a:r>
            <a:r>
              <a:rPr lang="en-US" sz="2200" dirty="0" smtClean="0">
                <a:latin typeface="Calibri" panose="020F0502020204030204" pitchFamily="34" charset="0"/>
              </a:rPr>
              <a:t>in case the command fails.</a:t>
            </a:r>
            <a:endParaRPr lang="en-US" sz="2200" dirty="0">
              <a:latin typeface="Calibri" panose="020F0502020204030204" pitchFamily="34" charset="0"/>
            </a:endParaRPr>
          </a:p>
          <a:p>
            <a:endParaRPr lang="en-US" dirty="0">
              <a:latin typeface="Calibri" panose="020F0502020204030204" pitchFamily="34" charset="0"/>
            </a:endParaRPr>
          </a:p>
          <a:p>
            <a:endParaRPr lang="en-US" dirty="0"/>
          </a:p>
        </p:txBody>
      </p:sp>
    </p:spTree>
    <p:extLst>
      <p:ext uri="{BB962C8B-B14F-4D97-AF65-F5344CB8AC3E}">
        <p14:creationId xmlns:p14="http://schemas.microsoft.com/office/powerpoint/2010/main" val="17226946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cs typeface="Calibri" panose="020F0502020204030204" pitchFamily="34" charset="0"/>
              </a:rPr>
              <a:t>Troubleshooting</a:t>
            </a:r>
            <a:endParaRPr lang="en-US" sz="3200" dirty="0">
              <a:cs typeface="Calibri" panose="020F0502020204030204" pitchFamily="34" charset="0"/>
            </a:endParaRPr>
          </a:p>
        </p:txBody>
      </p:sp>
      <p:sp>
        <p:nvSpPr>
          <p:cNvPr id="3" name="Content Placeholder 2"/>
          <p:cNvSpPr>
            <a:spLocks noGrp="1"/>
          </p:cNvSpPr>
          <p:nvPr>
            <p:ph idx="1"/>
          </p:nvPr>
        </p:nvSpPr>
        <p:spPr>
          <a:xfrm>
            <a:off x="230189" y="1339850"/>
            <a:ext cx="7847011" cy="3003550"/>
          </a:xfrm>
        </p:spPr>
        <p:txBody>
          <a:bodyPr/>
          <a:lstStyle/>
          <a:p>
            <a:pPr>
              <a:lnSpc>
                <a:spcPct val="80000"/>
              </a:lnSpc>
              <a:spcBef>
                <a:spcPct val="0"/>
              </a:spcBef>
              <a:buFont typeface="Arial" panose="020B0604020202020204" pitchFamily="34" charset="0"/>
              <a:buChar char="•"/>
            </a:pP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utils</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cuc</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dbreplication</a:t>
            </a:r>
            <a:r>
              <a:rPr lang="en-US" sz="2400" dirty="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03_define_db_template</a:t>
            </a:r>
          </a:p>
          <a:p>
            <a:pPr marL="0" indent="0">
              <a:lnSpc>
                <a:spcPct val="80000"/>
              </a:lnSpc>
              <a:spcBef>
                <a:spcPct val="0"/>
              </a:spcBef>
              <a:buNone/>
            </a:pPr>
            <a:endParaRPr lang="en-US" sz="2200" dirty="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Ensure </a:t>
            </a:r>
            <a:r>
              <a:rPr lang="en-US" sz="2200" dirty="0">
                <a:latin typeface="Calibri" panose="020F0502020204030204" pitchFamily="34" charset="0"/>
              </a:rPr>
              <a:t>that the consistency of the databases is good using CLI "show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smtClean="0">
                <a:latin typeface="Calibri" panose="020F0502020204030204" pitchFamily="34" charset="0"/>
              </a:rPr>
              <a:t>dbconsistency</a:t>
            </a:r>
            <a:r>
              <a:rPr lang="en-US" sz="2200" dirty="0" smtClean="0">
                <a:latin typeface="Calibri" panose="020F0502020204030204" pitchFamily="34" charset="0"/>
              </a:rPr>
              <a:t>“. Check </a:t>
            </a:r>
            <a:r>
              <a:rPr lang="en-US" sz="2200" dirty="0" smtClean="0">
                <a:solidFill>
                  <a:srgbClr val="FFFF00"/>
                </a:solidFill>
                <a:latin typeface="Calibri" panose="020F0502020204030204" pitchFamily="34" charset="0"/>
              </a:rPr>
              <a:t>Platform CLI logs and SRM logs </a:t>
            </a:r>
            <a:r>
              <a:rPr lang="en-US" sz="2200" dirty="0" smtClean="0">
                <a:latin typeface="Calibri" panose="020F0502020204030204" pitchFamily="34" charset="0"/>
              </a:rPr>
              <a:t>in case of inconsistency.</a:t>
            </a:r>
          </a:p>
          <a:p>
            <a:pPr lvl="1" indent="0">
              <a:lnSpc>
                <a:spcPct val="80000"/>
              </a:lnSpc>
              <a:spcBef>
                <a:spcPct val="0"/>
              </a:spcBef>
            </a:pPr>
            <a:endParaRPr lang="en-US" sz="2200" dirty="0">
              <a:latin typeface="Calibri" panose="020F0502020204030204" pitchFamily="34" charset="0"/>
            </a:endParaRPr>
          </a:p>
          <a:p>
            <a:pPr marL="692150" lvl="1" indent="-285750">
              <a:lnSpc>
                <a:spcPct val="80000"/>
              </a:lnSpc>
              <a:spcBef>
                <a:spcPct val="0"/>
              </a:spcBef>
              <a:buFont typeface="Wingdings" panose="05000000000000000000" pitchFamily="2" charset="2"/>
              <a:buChar char="q"/>
            </a:pPr>
            <a:r>
              <a:rPr lang="en-US" sz="2200" dirty="0" smtClean="0">
                <a:latin typeface="Calibri" panose="020F0502020204030204" pitchFamily="34" charset="0"/>
              </a:rPr>
              <a:t>Ensure </a:t>
            </a:r>
            <a:r>
              <a:rPr lang="en-US" sz="2200" dirty="0">
                <a:latin typeface="Calibri" panose="020F0502020204030204" pitchFamily="34" charset="0"/>
              </a:rPr>
              <a:t>that the cluster is not hitting an issue where the cdr_deltab exceeds count and errors out with error code 57 : </a:t>
            </a:r>
            <a:r>
              <a:rPr lang="en-US" sz="2200" u="sng" dirty="0">
                <a:latin typeface="Calibri" panose="020F0502020204030204" pitchFamily="34" charset="0"/>
                <a:hlinkClick r:id="rId2"/>
              </a:rPr>
              <a:t>https://wiki.cisco.com/display/UCET/Replication+fails+with+error+-+</a:t>
            </a:r>
            <a:r>
              <a:rPr lang="en-US" sz="2200" u="sng" dirty="0" smtClean="0">
                <a:latin typeface="Calibri" panose="020F0502020204030204" pitchFamily="34" charset="0"/>
                <a:hlinkClick r:id="rId2"/>
              </a:rPr>
              <a:t>Due+to+excess+cdr_deltab+table+creation</a:t>
            </a:r>
            <a:endParaRPr lang="en-US" sz="2200" dirty="0">
              <a:latin typeface="Calibri" panose="020F0502020204030204" pitchFamily="34" charset="0"/>
            </a:endParaRPr>
          </a:p>
        </p:txBody>
      </p:sp>
    </p:spTree>
    <p:extLst>
      <p:ext uri="{BB962C8B-B14F-4D97-AF65-F5344CB8AC3E}">
        <p14:creationId xmlns:p14="http://schemas.microsoft.com/office/powerpoint/2010/main" val="28344136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cs typeface="Calibri" panose="020F0502020204030204" pitchFamily="34" charset="0"/>
              </a:rPr>
              <a:t>Troubleshooting</a:t>
            </a:r>
            <a:endParaRPr lang="en-US" sz="3200" dirty="0">
              <a:cs typeface="Calibri" panose="020F0502020204030204" pitchFamily="34" charset="0"/>
            </a:endParaRPr>
          </a:p>
        </p:txBody>
      </p:sp>
      <p:sp>
        <p:nvSpPr>
          <p:cNvPr id="3" name="Content Placeholder 2"/>
          <p:cNvSpPr>
            <a:spLocks noGrp="1"/>
          </p:cNvSpPr>
          <p:nvPr>
            <p:ph idx="1"/>
          </p:nvPr>
        </p:nvSpPr>
        <p:spPr>
          <a:xfrm>
            <a:off x="230189" y="1339850"/>
            <a:ext cx="7847011" cy="4965700"/>
          </a:xfrm>
        </p:spPr>
        <p:txBody>
          <a:bodyPr/>
          <a:lstStyle/>
          <a:p>
            <a:pPr lvl="0">
              <a:lnSpc>
                <a:spcPct val="80000"/>
              </a:lnSpc>
              <a:spcBef>
                <a:spcPct val="0"/>
              </a:spcBef>
              <a:buFont typeface="Arial" panose="020B0604020202020204" pitchFamily="34" charset="0"/>
              <a:buChar char="•"/>
            </a:pP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utils</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cuc</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dbreplication</a:t>
            </a:r>
            <a:r>
              <a:rPr lang="en-US" sz="2400" dirty="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4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04_sync_database</a:t>
            </a:r>
            <a:endParaRPr lang="en-US" sz="2400" dirty="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endParaRPr>
          </a:p>
          <a:p>
            <a:pPr lvl="1">
              <a:buFont typeface="Wingdings" panose="05000000000000000000" pitchFamily="2" charset="2"/>
              <a:buChar char="q"/>
            </a:pPr>
            <a:r>
              <a:rPr lang="en-US" dirty="0" smtClean="0"/>
              <a:t> </a:t>
            </a:r>
            <a:r>
              <a:rPr lang="en-US" sz="2200" dirty="0" smtClean="0">
                <a:latin typeface="Calibri" panose="020F0502020204030204" pitchFamily="34" charset="0"/>
              </a:rPr>
              <a:t>In </a:t>
            </a:r>
            <a:r>
              <a:rPr lang="en-US" sz="2200" dirty="0">
                <a:latin typeface="Calibri" panose="020F0502020204030204" pitchFamily="34" charset="0"/>
              </a:rPr>
              <a:t>case the sync is slow make sure that the network connectivity is good. Please check if </a:t>
            </a:r>
            <a:r>
              <a:rPr lang="en-US" sz="2200" dirty="0">
                <a:solidFill>
                  <a:srgbClr val="FFFF00"/>
                </a:solidFill>
                <a:latin typeface="Calibri" panose="020F0502020204030204" pitchFamily="34" charset="0"/>
              </a:rPr>
              <a:t>LRO and network adapter </a:t>
            </a:r>
            <a:r>
              <a:rPr lang="en-US" sz="2200" dirty="0">
                <a:latin typeface="Calibri" panose="020F0502020204030204" pitchFamily="34" charset="0"/>
              </a:rPr>
              <a:t>settings are compliant to the UC version. </a:t>
            </a:r>
            <a:endParaRPr lang="en-US" sz="2200" dirty="0" smtClean="0">
              <a:latin typeface="Calibri" panose="020F0502020204030204" pitchFamily="34" charset="0"/>
            </a:endParaRPr>
          </a:p>
          <a:p>
            <a:pPr lvl="1">
              <a:buFont typeface="Wingdings" panose="05000000000000000000" pitchFamily="2" charset="2"/>
              <a:buChar char="q"/>
            </a:pPr>
            <a:r>
              <a:rPr lang="en-US" sz="2200" dirty="0">
                <a:latin typeface="Calibri" panose="020F0502020204030204" pitchFamily="34" charset="0"/>
              </a:rPr>
              <a:t> </a:t>
            </a:r>
            <a:r>
              <a:rPr lang="en-US" sz="2200" dirty="0" smtClean="0">
                <a:latin typeface="Calibri" panose="020F0502020204030204" pitchFamily="34" charset="0"/>
              </a:rPr>
              <a:t>Make </a:t>
            </a:r>
            <a:r>
              <a:rPr lang="en-US" sz="2200" dirty="0">
                <a:latin typeface="Calibri" panose="020F0502020204030204" pitchFamily="34" charset="0"/>
              </a:rPr>
              <a:t>sure that define servers and define templates have run successfully before initiating the sync. Server connectivity can be confirmed using CLI </a:t>
            </a:r>
            <a:r>
              <a:rPr lang="en-US" sz="2200" dirty="0">
                <a:solidFill>
                  <a:srgbClr val="FFFF00"/>
                </a:solidFill>
                <a:latin typeface="Calibri" panose="020F0502020204030204" pitchFamily="34" charset="0"/>
              </a:rPr>
              <a:t>"show cuc cluster </a:t>
            </a:r>
            <a:r>
              <a:rPr lang="en-US" sz="2200" dirty="0" smtClean="0">
                <a:solidFill>
                  <a:srgbClr val="FFFF00"/>
                </a:solidFill>
                <a:latin typeface="Calibri" panose="020F0502020204030204" pitchFamily="34" charset="0"/>
              </a:rPr>
              <a:t>status“</a:t>
            </a:r>
          </a:p>
          <a:p>
            <a:pPr lvl="1">
              <a:buFont typeface="Wingdings" panose="05000000000000000000" pitchFamily="2" charset="2"/>
              <a:buChar char="q"/>
            </a:pPr>
            <a:r>
              <a:rPr lang="en-US" sz="2200" dirty="0">
                <a:solidFill>
                  <a:srgbClr val="FFFF00"/>
                </a:solidFill>
                <a:latin typeface="Calibri" panose="020F0502020204030204" pitchFamily="34" charset="0"/>
              </a:rPr>
              <a:t> </a:t>
            </a:r>
            <a:r>
              <a:rPr lang="en-US" sz="2200" dirty="0" smtClean="0">
                <a:latin typeface="Calibri" panose="020F0502020204030204" pitchFamily="34" charset="0"/>
              </a:rPr>
              <a:t>Ensure </a:t>
            </a:r>
            <a:r>
              <a:rPr lang="en-US" sz="2200" dirty="0">
                <a:latin typeface="Calibri" panose="020F0502020204030204" pitchFamily="34" charset="0"/>
              </a:rPr>
              <a:t>that none of the servers are running out of DBspace or Disk Space using CLI </a:t>
            </a:r>
            <a:r>
              <a:rPr lang="en-US" sz="2200" dirty="0">
                <a:solidFill>
                  <a:srgbClr val="FFFF00"/>
                </a:solidFill>
                <a:latin typeface="Calibri" panose="020F0502020204030204" pitchFamily="34" charset="0"/>
              </a:rPr>
              <a:t>"show cuc dbserver disk" / "show diskusage"</a:t>
            </a:r>
          </a:p>
        </p:txBody>
      </p:sp>
    </p:spTree>
    <p:extLst>
      <p:ext uri="{BB962C8B-B14F-4D97-AF65-F5344CB8AC3E}">
        <p14:creationId xmlns:p14="http://schemas.microsoft.com/office/powerpoint/2010/main" val="23515579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latin typeface="Calibri" panose="020F0502020204030204" pitchFamily="34" charset="0"/>
                <a:cs typeface="Calibri" panose="020F0502020204030204" pitchFamily="34" charset="0"/>
              </a:rPr>
              <a:t>Troubleshooting</a:t>
            </a:r>
            <a:endParaRPr lang="en-US" sz="34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30189" y="1339850"/>
            <a:ext cx="7847011" cy="4965700"/>
          </a:xfrm>
        </p:spPr>
        <p:txBody>
          <a:bodyPr/>
          <a:lstStyle/>
          <a:p>
            <a:pPr>
              <a:lnSpc>
                <a:spcPct val="80000"/>
              </a:lnSpc>
              <a:spcBef>
                <a:spcPct val="0"/>
              </a:spcBef>
              <a:buFont typeface="Arial" panose="020B0604020202020204" pitchFamily="34" charset="0"/>
              <a:buChar char="•"/>
            </a:pPr>
            <a:r>
              <a:rPr lang="en-US" sz="22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2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utils</a:t>
            </a:r>
            <a:r>
              <a:rPr lang="en-US" sz="22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2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cuc</a:t>
            </a:r>
            <a:r>
              <a:rPr lang="en-US" sz="22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a:t>
            </a:r>
            <a:r>
              <a:rPr lang="en-US" sz="2200" dirty="0" err="1"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dbreplication</a:t>
            </a:r>
            <a:r>
              <a:rPr lang="en-US" sz="2200" dirty="0" smtClean="0">
                <a:gradFill>
                  <a:gsLst>
                    <a:gs pos="0">
                      <a:srgbClr val="00B2F0"/>
                    </a:gs>
                    <a:gs pos="44000">
                      <a:srgbClr val="40FFFE"/>
                    </a:gs>
                    <a:gs pos="100000">
                      <a:srgbClr val="96CA4B"/>
                    </a:gs>
                  </a:gsLst>
                  <a:lin ang="4800000" scaled="0"/>
                </a:gradFill>
                <a:latin typeface="Calibri" panose="020F0502020204030204" pitchFamily="34" charset="0"/>
                <a:ea typeface="+mj-ea"/>
                <a:cs typeface="Calibri" panose="020F0502020204030204" pitchFamily="34" charset="0"/>
              </a:rPr>
              <a:t> reset_all </a:t>
            </a:r>
          </a:p>
          <a:p>
            <a:pPr lvl="1">
              <a:lnSpc>
                <a:spcPct val="80000"/>
              </a:lnSpc>
              <a:spcBef>
                <a:spcPct val="0"/>
              </a:spcBef>
              <a:buFont typeface="Wingdings" panose="05000000000000000000" pitchFamily="2" charset="2"/>
              <a:buChar char="q"/>
            </a:pPr>
            <a:endParaRPr lang="en-US" sz="2200" dirty="0" smtClean="0">
              <a:latin typeface="Calibri" panose="020F0502020204030204" pitchFamily="34" charset="0"/>
            </a:endParaRPr>
          </a:p>
          <a:p>
            <a:pPr lvl="1">
              <a:lnSpc>
                <a:spcPct val="80000"/>
              </a:lnSpc>
              <a:spcBef>
                <a:spcPct val="0"/>
              </a:spcBef>
              <a:buFont typeface="Wingdings" panose="05000000000000000000" pitchFamily="2" charset="2"/>
              <a:buChar char="q"/>
            </a:pPr>
            <a:r>
              <a:rPr lang="en-US" sz="2200" dirty="0">
                <a:latin typeface="Calibri" panose="020F0502020204030204" pitchFamily="34" charset="0"/>
              </a:rPr>
              <a:t> </a:t>
            </a:r>
            <a:r>
              <a:rPr lang="en-US" sz="2200" dirty="0" smtClean="0">
                <a:latin typeface="Calibri" panose="020F0502020204030204" pitchFamily="34" charset="0"/>
              </a:rPr>
              <a:t>Run </a:t>
            </a:r>
            <a:r>
              <a:rPr lang="en-US" sz="2200" dirty="0">
                <a:latin typeface="Calibri" panose="020F0502020204030204" pitchFamily="34" charset="0"/>
              </a:rPr>
              <a:t>each command individually and ensure that the troubleshooting steps are followed for each CLI</a:t>
            </a:r>
            <a:r>
              <a:rPr lang="en-US" sz="2200" dirty="0" smtClean="0">
                <a:latin typeface="Calibri" panose="020F0502020204030204" pitchFamily="34" charset="0"/>
              </a:rPr>
              <a:t>.</a:t>
            </a:r>
          </a:p>
          <a:p>
            <a:endParaRPr lang="en-US" sz="2200" dirty="0">
              <a:latin typeface="Calibri" panose="020F0502020204030204" pitchFamily="34" charset="0"/>
            </a:endParaRPr>
          </a:p>
          <a:p>
            <a:pPr>
              <a:buFont typeface="Arial" panose="020B0604020202020204" pitchFamily="34" charset="0"/>
              <a:buChar char="•"/>
            </a:pPr>
            <a:r>
              <a:rPr lang="en-US" sz="2200" dirty="0" smtClean="0">
                <a:latin typeface="Calibri" panose="020F0502020204030204" pitchFamily="34" charset="0"/>
              </a:rPr>
              <a:t>Consolidated  CLI Console Logs Wiki: </a:t>
            </a:r>
            <a:r>
              <a:rPr lang="en-US" sz="2200" dirty="0" smtClean="0">
                <a:latin typeface="Calibri" panose="020F0502020204030204" pitchFamily="34" charset="0"/>
                <a:hlinkClick r:id="rId2"/>
              </a:rPr>
              <a:t>https</a:t>
            </a:r>
            <a:r>
              <a:rPr lang="en-US" sz="2200" dirty="0">
                <a:latin typeface="Calibri" panose="020F0502020204030204" pitchFamily="34" charset="0"/>
                <a:hlinkClick r:id="rId2"/>
              </a:rPr>
              <a:t>://</a:t>
            </a:r>
            <a:r>
              <a:rPr lang="en-US" sz="2200" dirty="0" smtClean="0">
                <a:latin typeface="Calibri" panose="020F0502020204030204" pitchFamily="34" charset="0"/>
                <a:hlinkClick r:id="rId2"/>
              </a:rPr>
              <a:t>wiki.cisco.com/display/UNITYTRANS/CARE+Console+Logs+wiki</a:t>
            </a:r>
            <a:endParaRPr lang="en-US" sz="2200" dirty="0" smtClean="0">
              <a:latin typeface="Calibri" panose="020F0502020204030204" pitchFamily="34" charset="0"/>
            </a:endParaRPr>
          </a:p>
          <a:p>
            <a:endParaRPr lang="en-US" dirty="0" smtClean="0"/>
          </a:p>
          <a:p>
            <a:endParaRPr lang="en-US" dirty="0"/>
          </a:p>
        </p:txBody>
      </p:sp>
    </p:spTree>
    <p:extLst>
      <p:ext uri="{BB962C8B-B14F-4D97-AF65-F5344CB8AC3E}">
        <p14:creationId xmlns:p14="http://schemas.microsoft.com/office/powerpoint/2010/main" val="4151457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9" y="381000"/>
            <a:ext cx="8588375" cy="838200"/>
          </a:xfrm>
        </p:spPr>
        <p:txBody>
          <a:bodyPr/>
          <a:lstStyle/>
          <a:p>
            <a:r>
              <a:rPr lang="en-US" sz="3200" dirty="0" smtClean="0">
                <a:cs typeface="Calibri" panose="020F0502020204030204" pitchFamily="34" charset="0"/>
              </a:rPr>
              <a:t>NOTE</a:t>
            </a:r>
            <a:endParaRPr lang="en-US" sz="3200" dirty="0">
              <a:cs typeface="Calibri" panose="020F0502020204030204" pitchFamily="34" charset="0"/>
            </a:endParaRPr>
          </a:p>
        </p:txBody>
      </p:sp>
      <p:sp>
        <p:nvSpPr>
          <p:cNvPr id="3" name="Content Placeholder 2"/>
          <p:cNvSpPr>
            <a:spLocks noGrp="1"/>
          </p:cNvSpPr>
          <p:nvPr>
            <p:ph idx="1"/>
          </p:nvPr>
        </p:nvSpPr>
        <p:spPr>
          <a:xfrm>
            <a:off x="230189" y="1295400"/>
            <a:ext cx="7847011" cy="4965700"/>
          </a:xfrm>
        </p:spPr>
        <p:txBody>
          <a:bodyPr/>
          <a:lstStyle/>
          <a:p>
            <a:pPr lvl="0"/>
            <a:r>
              <a:rPr lang="en-US" sz="2200" dirty="0">
                <a:solidFill>
                  <a:srgbClr val="FF0000"/>
                </a:solidFill>
                <a:latin typeface="Calibri" panose="020F0502020204030204" pitchFamily="34" charset="0"/>
              </a:rPr>
              <a:t>Ensure that we have a system restore temp backup before proceeding with any of the CLI mentioned above.</a:t>
            </a:r>
          </a:p>
          <a:p>
            <a:pPr lvl="0"/>
            <a:r>
              <a:rPr lang="en-US" sz="2200" dirty="0">
                <a:latin typeface="Calibri" panose="020F0502020204030204" pitchFamily="34" charset="0"/>
              </a:rPr>
              <a:t>In case any of the CLI fails please ensure that the screen log information is collected along with command line logs and Escalate to the BU.</a:t>
            </a:r>
          </a:p>
          <a:p>
            <a:pPr lvl="0"/>
            <a:r>
              <a:rPr lang="en-US" sz="2200" dirty="0">
                <a:latin typeface="Calibri" panose="020F0502020204030204" pitchFamily="34" charset="0"/>
              </a:rPr>
              <a:t>Above CLI needs to be run by TAC only and are not for customer use.</a:t>
            </a:r>
          </a:p>
          <a:p>
            <a:pPr lvl="0"/>
            <a:r>
              <a:rPr lang="en-US" sz="2200" dirty="0">
                <a:latin typeface="Calibri" panose="020F0502020204030204" pitchFamily="34" charset="0"/>
              </a:rPr>
              <a:t>The CLI needs to be run on server with obsolete data because the sync would delete any data that clashes the information flowing from the other server.</a:t>
            </a:r>
          </a:p>
          <a:p>
            <a:pPr lvl="0"/>
            <a:r>
              <a:rPr lang="en-US" sz="2200" dirty="0">
                <a:latin typeface="Calibri" panose="020F0502020204030204" pitchFamily="34" charset="0"/>
              </a:rPr>
              <a:t>The loss of transient data is eminent so the server on which the CLI would run needs to contain obsolete data. The CLI should not be run on server with fresh data.</a:t>
            </a:r>
          </a:p>
          <a:p>
            <a:endParaRPr lang="en-US" dirty="0"/>
          </a:p>
        </p:txBody>
      </p:sp>
    </p:spTree>
    <p:extLst>
      <p:ext uri="{BB962C8B-B14F-4D97-AF65-F5344CB8AC3E}">
        <p14:creationId xmlns:p14="http://schemas.microsoft.com/office/powerpoint/2010/main" val="30389497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34600" y="33680400"/>
            <a:ext cx="184731" cy="369332"/>
          </a:xfrm>
          <a:prstGeom prst="rect">
            <a:avLst/>
          </a:prstGeom>
          <a:noFill/>
        </p:spPr>
        <p:txBody>
          <a:bodyPr wrap="none" rtlCol="0">
            <a:spAutoFit/>
          </a:bodyPr>
          <a:lstStyle/>
          <a:p>
            <a:endParaRPr lang="en-US" dirty="0"/>
          </a:p>
        </p:txBody>
      </p:sp>
      <p:sp>
        <p:nvSpPr>
          <p:cNvPr id="5" name="Rectangle 4"/>
          <p:cNvSpPr/>
          <p:nvPr/>
        </p:nvSpPr>
        <p:spPr>
          <a:xfrm>
            <a:off x="2057400" y="2590800"/>
            <a:ext cx="4414828" cy="923330"/>
          </a:xfrm>
          <a:prstGeom prst="rect">
            <a:avLst/>
          </a:prstGeom>
          <a:noFill/>
        </p:spPr>
        <p:txBody>
          <a:bodyPr wrap="square" lIns="91440" tIns="45720" rIns="91440" bIns="45720">
            <a:spAutoFit/>
          </a:bodyPr>
          <a:lstStyle/>
          <a:p>
            <a:pPr algn="ctr"/>
            <a:r>
              <a:rPr lang="en-US" sz="5400" dirty="0" smtClean="0">
                <a:ln w="0"/>
                <a:solidFill>
                  <a:schemeClr val="bg1"/>
                </a:solidFill>
                <a:effectLst>
                  <a:outerShdw blurRad="38100" dist="19050" dir="2700000" algn="tl" rotWithShape="0">
                    <a:schemeClr val="dk1">
                      <a:alpha val="40000"/>
                    </a:schemeClr>
                  </a:outerShdw>
                </a:effectLst>
              </a:rPr>
              <a:t>Thank You </a:t>
            </a:r>
            <a:endParaRPr lang="en-US" sz="54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9212527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1371600"/>
            <a:ext cx="8607136" cy="3200400"/>
          </a:xfrm>
        </p:spPr>
        <p:txBody>
          <a:bodyPr/>
          <a:lstStyle/>
          <a:p>
            <a:pPr>
              <a:buFont typeface="Arial" panose="020B0604020202020204" pitchFamily="34" charset="0"/>
              <a:buChar char="•"/>
            </a:pPr>
            <a:r>
              <a:rPr lang="en-US" sz="2400" dirty="0" smtClean="0">
                <a:solidFill>
                  <a:schemeClr val="tx2">
                    <a:lumMod val="60000"/>
                    <a:lumOff val="40000"/>
                  </a:schemeClr>
                </a:solidFill>
                <a:latin typeface="Calibri" panose="020F0502020204030204" pitchFamily="34" charset="0"/>
              </a:rPr>
              <a:t>Replication CLI features :</a:t>
            </a:r>
            <a:endParaRPr lang="en-US" sz="2400" dirty="0">
              <a:solidFill>
                <a:schemeClr val="tx2">
                  <a:lumMod val="60000"/>
                  <a:lumOff val="40000"/>
                </a:schemeClr>
              </a:solidFill>
              <a:latin typeface="Calibri" panose="020F0502020204030204" pitchFamily="34" charset="0"/>
            </a:endParaRPr>
          </a:p>
          <a:p>
            <a:pPr marL="692150" lvl="1" indent="-285750">
              <a:buFont typeface="Wingdings" panose="05000000000000000000" pitchFamily="2" charset="2"/>
              <a:buChar char="q"/>
            </a:pPr>
            <a:r>
              <a:rPr lang="en-US" sz="2200" dirty="0" err="1">
                <a:latin typeface="Calibri" panose="020F0502020204030204" pitchFamily="34" charset="0"/>
              </a:rPr>
              <a:t>utils</a:t>
            </a:r>
            <a:r>
              <a:rPr lang="en-US" sz="2200" dirty="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a:t>
            </a:r>
            <a:r>
              <a:rPr lang="en-US" sz="2200" dirty="0" err="1">
                <a:latin typeface="Calibri" panose="020F0502020204030204" pitchFamily="34" charset="0"/>
              </a:rPr>
              <a:t>reset_all</a:t>
            </a:r>
            <a:endParaRPr lang="en-US" sz="2200" dirty="0">
              <a:latin typeface="Calibri" panose="020F0502020204030204" pitchFamily="34" charset="0"/>
            </a:endParaRPr>
          </a:p>
          <a:p>
            <a:pPr marL="692150" lvl="1" indent="-28575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a:t>
            </a:r>
            <a:r>
              <a:rPr lang="en-US" sz="2200" dirty="0" smtClean="0">
                <a:latin typeface="Calibri" panose="020F0502020204030204" pitchFamily="34" charset="0"/>
              </a:rPr>
              <a:t>01_tear_down</a:t>
            </a:r>
          </a:p>
          <a:p>
            <a:pPr marL="692150" lvl="1" indent="-28575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a:t>
            </a:r>
            <a:r>
              <a:rPr lang="en-US" sz="2200" dirty="0" smtClean="0">
                <a:latin typeface="Calibri" panose="020F0502020204030204" pitchFamily="34" charset="0"/>
              </a:rPr>
              <a:t>02_define_servers</a:t>
            </a:r>
          </a:p>
          <a:p>
            <a:pPr marL="692150" lvl="1" indent="-28575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a:t>
            </a:r>
            <a:r>
              <a:rPr lang="en-US" sz="2200" dirty="0" smtClean="0">
                <a:latin typeface="Calibri" panose="020F0502020204030204" pitchFamily="34" charset="0"/>
              </a:rPr>
              <a:t>03_define_db_template</a:t>
            </a:r>
          </a:p>
          <a:p>
            <a:pPr marL="692150" lvl="1" indent="-28575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a:t>
            </a:r>
            <a:r>
              <a:rPr lang="en-US" sz="2200" dirty="0" smtClean="0">
                <a:latin typeface="Calibri" panose="020F0502020204030204" pitchFamily="34" charset="0"/>
              </a:rPr>
              <a:t>04_sync_database</a:t>
            </a:r>
          </a:p>
          <a:p>
            <a:pPr marL="0" indent="0">
              <a:buNone/>
            </a:pPr>
            <a:r>
              <a:rPr lang="en-US" sz="3600" dirty="0"/>
              <a:t/>
            </a:r>
            <a:br>
              <a:rPr lang="en-US" sz="3600" dirty="0"/>
            </a:br>
            <a:endParaRPr lang="en-US" sz="3600" dirty="0"/>
          </a:p>
        </p:txBody>
      </p:sp>
      <p:sp>
        <p:nvSpPr>
          <p:cNvPr id="4" name="Text Placeholder 2"/>
          <p:cNvSpPr txBox="1">
            <a:spLocks/>
          </p:cNvSpPr>
          <p:nvPr/>
        </p:nvSpPr>
        <p:spPr bwMode="auto">
          <a:xfrm>
            <a:off x="457200" y="457200"/>
            <a:ext cx="8077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5000"/>
              </a:lnSpc>
              <a:spcBef>
                <a:spcPts val="1480"/>
              </a:spcBef>
              <a:spcAft>
                <a:spcPct val="0"/>
              </a:spcAft>
              <a:buClr>
                <a:srgbClr val="96CA4B"/>
              </a:buClr>
              <a:buSzPct val="90000"/>
              <a:buFont typeface="Arial" charset="0"/>
              <a:buChar char="•"/>
              <a:defRPr lang="en-US" sz="2200" kern="1200">
                <a:solidFill>
                  <a:schemeClr val="bg1"/>
                </a:solidFill>
                <a:latin typeface="+mj-lt"/>
                <a:ea typeface="+mn-ea"/>
                <a:cs typeface="+mn-cs"/>
              </a:defRPr>
            </a:lvl1pPr>
            <a:lvl2pPr marL="406400" indent="50800" algn="l" rtl="0" eaLnBrk="1" fontAlgn="base" hangingPunct="1">
              <a:lnSpc>
                <a:spcPct val="95000"/>
              </a:lnSpc>
              <a:spcBef>
                <a:spcPts val="600"/>
              </a:spcBef>
              <a:spcAft>
                <a:spcPct val="0"/>
              </a:spcAft>
              <a:buClr>
                <a:schemeClr val="tx2"/>
              </a:buClr>
              <a:defRPr lang="en-US" kern="1200">
                <a:solidFill>
                  <a:schemeClr val="bg1"/>
                </a:solidFill>
                <a:latin typeface="+mj-lt"/>
                <a:ea typeface="+mn-ea"/>
                <a:cs typeface="+mn-cs"/>
              </a:defRPr>
            </a:lvl2pPr>
            <a:lvl3pPr marL="571500" indent="-1588" algn="l" rtl="0" eaLnBrk="1" fontAlgn="base" hangingPunct="1">
              <a:lnSpc>
                <a:spcPct val="95000"/>
              </a:lnSpc>
              <a:spcBef>
                <a:spcPts val="838"/>
              </a:spcBef>
              <a:spcAft>
                <a:spcPct val="0"/>
              </a:spcAft>
              <a:buFont typeface="Arial" charset="0"/>
              <a:defRPr lang="en-US" sz="1600" kern="1200">
                <a:solidFill>
                  <a:schemeClr val="bg1"/>
                </a:solidFill>
                <a:latin typeface="+mj-lt"/>
                <a:ea typeface="+mn-ea"/>
                <a:cs typeface="+mn-cs"/>
              </a:defRPr>
            </a:lvl3pPr>
            <a:lvl4pPr marL="688975" indent="682625" algn="l" rtl="0" eaLnBrk="1" fontAlgn="base" hangingPunct="1">
              <a:lnSpc>
                <a:spcPct val="95000"/>
              </a:lnSpc>
              <a:spcBef>
                <a:spcPts val="838"/>
              </a:spcBef>
              <a:spcAft>
                <a:spcPct val="0"/>
              </a:spcAft>
              <a:buFont typeface="Arial" charset="0"/>
              <a:defRPr lang="en-US" sz="1400" kern="1200">
                <a:solidFill>
                  <a:schemeClr val="bg1"/>
                </a:solidFill>
                <a:latin typeface="+mj-lt"/>
                <a:ea typeface="+mn-ea"/>
                <a:cs typeface="+mn-cs"/>
              </a:defRPr>
            </a:lvl4pPr>
            <a:lvl5pPr marL="801688" indent="1027113" algn="l" rtl="0" eaLnBrk="1" fontAlgn="base" hangingPunct="1">
              <a:lnSpc>
                <a:spcPct val="95000"/>
              </a:lnSpc>
              <a:spcBef>
                <a:spcPts val="838"/>
              </a:spcBef>
              <a:spcAft>
                <a:spcPct val="0"/>
              </a:spcAft>
              <a:buFont typeface="Arial" charset="0"/>
              <a:defRPr lang="en-US" sz="14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3200" dirty="0" smtClean="0">
                <a:gradFill>
                  <a:gsLst>
                    <a:gs pos="0">
                      <a:srgbClr val="00B2F0"/>
                    </a:gs>
                    <a:gs pos="44000">
                      <a:srgbClr val="40FFFE"/>
                    </a:gs>
                    <a:gs pos="100000">
                      <a:srgbClr val="96CA4B"/>
                    </a:gs>
                  </a:gsLst>
                  <a:lin ang="4800000" scaled="0"/>
                </a:gradFill>
                <a:ea typeface="+mj-ea"/>
                <a:cs typeface="+mj-cs"/>
              </a:rPr>
              <a:t>Description</a:t>
            </a:r>
          </a:p>
          <a:p>
            <a:pPr marL="0" indent="0">
              <a:buNone/>
            </a:pPr>
            <a:endParaRPr lang="en-US" sz="3200" dirty="0" smtClean="0">
              <a:gradFill>
                <a:gsLst>
                  <a:gs pos="0">
                    <a:srgbClr val="00B2F0"/>
                  </a:gs>
                  <a:gs pos="44000">
                    <a:srgbClr val="40FFFE"/>
                  </a:gs>
                  <a:gs pos="100000">
                    <a:srgbClr val="96CA4B"/>
                  </a:gs>
                </a:gsLst>
                <a:lin ang="4800000" scaled="0"/>
              </a:gradFill>
              <a:ea typeface="+mj-ea"/>
              <a:cs typeface="+mj-cs"/>
            </a:endParaRPr>
          </a:p>
        </p:txBody>
      </p:sp>
      <p:pic>
        <p:nvPicPr>
          <p:cNvPr id="2" name="Picture 1"/>
          <p:cNvPicPr>
            <a:picLocks noChangeAspect="1"/>
          </p:cNvPicPr>
          <p:nvPr/>
        </p:nvPicPr>
        <p:blipFill>
          <a:blip r:embed="rId2"/>
          <a:stretch>
            <a:fillRect/>
          </a:stretch>
        </p:blipFill>
        <p:spPr>
          <a:xfrm>
            <a:off x="585787" y="4191001"/>
            <a:ext cx="7820025" cy="1694584"/>
          </a:xfrm>
          <a:prstGeom prst="rect">
            <a:avLst/>
          </a:prstGeom>
        </p:spPr>
      </p:pic>
    </p:spTree>
    <p:extLst>
      <p:ext uri="{BB962C8B-B14F-4D97-AF65-F5344CB8AC3E}">
        <p14:creationId xmlns:p14="http://schemas.microsoft.com/office/powerpoint/2010/main" val="175616514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799" y="3886200"/>
            <a:ext cx="8368643" cy="1785104"/>
          </a:xfrm>
          <a:prstGeom prst="rect">
            <a:avLst/>
          </a:prstGeom>
        </p:spPr>
        <p:txBody>
          <a:bodyPr wrap="square">
            <a:spAutoFit/>
          </a:bodyPr>
          <a:lstStyle/>
          <a:p>
            <a:pPr marL="406400" lvl="1"/>
            <a:r>
              <a:rPr lang="en-US" sz="2200" b="1" dirty="0" smtClean="0">
                <a:solidFill>
                  <a:schemeClr val="bg1"/>
                </a:solidFill>
                <a:latin typeface="Calibri" panose="020F0502020204030204" pitchFamily="34" charset="0"/>
              </a:rPr>
              <a:t>NOTE : This CLI should be run by authorized TAC personnel only</a:t>
            </a:r>
          </a:p>
          <a:p>
            <a:pPr marL="406400" lvl="1"/>
            <a:endParaRPr lang="en-US" sz="2200" dirty="0" smtClean="0">
              <a:latin typeface="Calibri" panose="020F0502020204030204" pitchFamily="34" charset="0"/>
            </a:endParaRPr>
          </a:p>
          <a:p>
            <a:pPr marL="406400" lvl="1"/>
            <a:r>
              <a:rPr lang="en-US" sz="2200" dirty="0" smtClean="0">
                <a:solidFill>
                  <a:schemeClr val="bg1"/>
                </a:solidFill>
                <a:latin typeface="Calibri" panose="020F0502020204030204" pitchFamily="34" charset="0"/>
              </a:rPr>
              <a:t>The above set of authorization checks guarantees that the disclaimers are acknowledged before proceeding towards execution of each CARE CLI.</a:t>
            </a:r>
            <a:endParaRPr lang="en-US" sz="2200" dirty="0">
              <a:solidFill>
                <a:schemeClr val="bg1"/>
              </a:solidFill>
              <a:latin typeface="Calibri" panose="020F0502020204030204" pitchFamily="34" charset="0"/>
            </a:endParaRPr>
          </a:p>
        </p:txBody>
      </p:sp>
      <p:pic>
        <p:nvPicPr>
          <p:cNvPr id="7" name="Picture 6"/>
          <p:cNvPicPr>
            <a:picLocks noChangeAspect="1"/>
          </p:cNvPicPr>
          <p:nvPr/>
        </p:nvPicPr>
        <p:blipFill>
          <a:blip r:embed="rId2"/>
          <a:stretch>
            <a:fillRect/>
          </a:stretch>
        </p:blipFill>
        <p:spPr>
          <a:xfrm>
            <a:off x="401472" y="533400"/>
            <a:ext cx="8175295" cy="2913802"/>
          </a:xfrm>
          <a:prstGeom prst="rect">
            <a:avLst/>
          </a:prstGeom>
        </p:spPr>
      </p:pic>
    </p:spTree>
    <p:extLst>
      <p:ext uri="{BB962C8B-B14F-4D97-AF65-F5344CB8AC3E}">
        <p14:creationId xmlns:p14="http://schemas.microsoft.com/office/powerpoint/2010/main" val="3602981403"/>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 before CLI execution</a:t>
            </a:r>
            <a:endParaRPr lang="en-US" dirty="0"/>
          </a:p>
        </p:txBody>
      </p:sp>
      <p:sp>
        <p:nvSpPr>
          <p:cNvPr id="3" name="Text Placeholder 2"/>
          <p:cNvSpPr>
            <a:spLocks noGrp="1"/>
          </p:cNvSpPr>
          <p:nvPr>
            <p:ph type="body" sz="quarter" idx="10"/>
          </p:nvPr>
        </p:nvSpPr>
        <p:spPr/>
        <p:txBody>
          <a:bodyPr/>
          <a:lstStyle/>
          <a:p>
            <a:r>
              <a:rPr lang="en-US" sz="1800" dirty="0" smtClean="0"/>
              <a:t>This </a:t>
            </a:r>
            <a:r>
              <a:rPr lang="en-US" sz="1800" dirty="0"/>
              <a:t>command may result in loss of transient data and needs to be run by authorized TAC personnel only</a:t>
            </a:r>
          </a:p>
          <a:p>
            <a:r>
              <a:rPr lang="en-US" sz="1800" dirty="0" smtClean="0"/>
              <a:t>Take </a:t>
            </a:r>
            <a:r>
              <a:rPr lang="en-US" sz="1800" dirty="0"/>
              <a:t>temporary backup from system restore tool before running this cli: run </a:t>
            </a:r>
            <a:r>
              <a:rPr lang="en-US" sz="1800" dirty="0" err="1"/>
              <a:t>cuc</a:t>
            </a:r>
            <a:r>
              <a:rPr lang="en-US" sz="1800" dirty="0"/>
              <a:t> </a:t>
            </a:r>
            <a:r>
              <a:rPr lang="en-US" sz="1800" dirty="0" err="1"/>
              <a:t>sysrestorebackup_temp</a:t>
            </a:r>
            <a:endParaRPr lang="en-US" sz="1800" dirty="0"/>
          </a:p>
          <a:p>
            <a:r>
              <a:rPr lang="en-US" sz="1800" dirty="0" smtClean="0"/>
              <a:t>DO </a:t>
            </a:r>
            <a:r>
              <a:rPr lang="en-US" sz="1800" dirty="0"/>
              <a:t>NOT RUN THIS COMMAND IF SERVERS ARE IN SBR , please give time for the SBR to resolve before running this command</a:t>
            </a:r>
          </a:p>
          <a:p>
            <a:r>
              <a:rPr lang="en-US" sz="1800" dirty="0" smtClean="0"/>
              <a:t>This </a:t>
            </a:r>
            <a:r>
              <a:rPr lang="en-US" sz="1800" dirty="0"/>
              <a:t>Operation should Run by authorized TAC personnel</a:t>
            </a:r>
          </a:p>
          <a:p>
            <a:r>
              <a:rPr lang="en-US" sz="1800" dirty="0" smtClean="0"/>
              <a:t>This </a:t>
            </a:r>
            <a:r>
              <a:rPr lang="en-US" sz="1800" dirty="0"/>
              <a:t>command should always be run strictly on the server with obsolete data</a:t>
            </a:r>
          </a:p>
          <a:p>
            <a:r>
              <a:rPr lang="en-US" sz="1800" dirty="0" smtClean="0"/>
              <a:t>This </a:t>
            </a:r>
            <a:r>
              <a:rPr lang="en-US" sz="1800" dirty="0"/>
              <a:t>command will overwrite the server with the latest data from the other node</a:t>
            </a:r>
          </a:p>
          <a:p>
            <a:r>
              <a:rPr lang="en-US" sz="1800" dirty="0" smtClean="0"/>
              <a:t>This </a:t>
            </a:r>
            <a:r>
              <a:rPr lang="en-US" sz="1800" dirty="0"/>
              <a:t>operation should be performed on the server that has obsolete </a:t>
            </a:r>
            <a:r>
              <a:rPr lang="en-US" sz="1800" dirty="0" err="1"/>
              <a:t>data.Please</a:t>
            </a:r>
            <a:r>
              <a:rPr lang="en-US" sz="1800" dirty="0"/>
              <a:t> be patient it may </a:t>
            </a:r>
            <a:r>
              <a:rPr lang="en-US" sz="1800" dirty="0" smtClean="0"/>
              <a:t>take </a:t>
            </a:r>
            <a:r>
              <a:rPr lang="en-US" sz="1800" dirty="0"/>
              <a:t>some </a:t>
            </a:r>
            <a:r>
              <a:rPr lang="en-US" sz="1800" dirty="0" smtClean="0"/>
              <a:t>time</a:t>
            </a:r>
          </a:p>
          <a:p>
            <a:pPr marL="0" indent="0">
              <a:buNone/>
            </a:pPr>
            <a:r>
              <a:rPr lang="en-US" sz="1800" b="1" dirty="0" smtClean="0"/>
              <a:t>THE TAC HAS TO APPROVE THE ABOVE DISCLAIMERS BEFORE IT CAN PROCEED. ANY FAILURE TO DO SO WILL CANCEL THE EXECUTION OF CLI.</a:t>
            </a:r>
          </a:p>
        </p:txBody>
      </p:sp>
    </p:spTree>
    <p:extLst>
      <p:ext uri="{BB962C8B-B14F-4D97-AF65-F5344CB8AC3E}">
        <p14:creationId xmlns:p14="http://schemas.microsoft.com/office/powerpoint/2010/main" val="73442947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56" y="381000"/>
            <a:ext cx="8742363" cy="838200"/>
          </a:xfrm>
        </p:spPr>
        <p:txBody>
          <a:bodyPr/>
          <a:lstStyle/>
          <a:p>
            <a:r>
              <a:rPr lang="en-US" dirty="0"/>
              <a:t> </a:t>
            </a:r>
            <a:r>
              <a:rPr lang="en-US" sz="3200" dirty="0" err="1"/>
              <a:t>utils</a:t>
            </a:r>
            <a:r>
              <a:rPr lang="en-US" sz="3200" dirty="0"/>
              <a:t> </a:t>
            </a:r>
            <a:r>
              <a:rPr lang="en-US" sz="3200" dirty="0" err="1"/>
              <a:t>cuc</a:t>
            </a:r>
            <a:r>
              <a:rPr lang="en-US" sz="3200" dirty="0"/>
              <a:t> </a:t>
            </a:r>
            <a:r>
              <a:rPr lang="en-US" sz="3200" dirty="0" err="1"/>
              <a:t>dbreplication</a:t>
            </a:r>
            <a:r>
              <a:rPr lang="en-US" sz="3200" dirty="0"/>
              <a:t> reset_all </a:t>
            </a:r>
          </a:p>
        </p:txBody>
      </p:sp>
      <p:sp>
        <p:nvSpPr>
          <p:cNvPr id="3" name="Text Placeholder 2"/>
          <p:cNvSpPr>
            <a:spLocks noGrp="1"/>
          </p:cNvSpPr>
          <p:nvPr>
            <p:ph type="body" sz="quarter" idx="10"/>
          </p:nvPr>
        </p:nvSpPr>
        <p:spPr>
          <a:xfrm>
            <a:off x="321469" y="1676400"/>
            <a:ext cx="8578850" cy="2514600"/>
          </a:xfrm>
        </p:spPr>
        <p:txBody>
          <a:bodyPr/>
          <a:lstStyle/>
          <a:p>
            <a:r>
              <a:rPr lang="en-US" sz="2400" dirty="0" smtClean="0">
                <a:latin typeface="Calibri" panose="020F0502020204030204" pitchFamily="34" charset="0"/>
              </a:rPr>
              <a:t>This Command Line feature performs function of the below CLIs in the order specified below and resets the replication in one go.</a:t>
            </a:r>
          </a:p>
          <a:p>
            <a:pPr marL="749300" lvl="1" indent="-34290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smtClean="0">
                <a:latin typeface="Calibri" panose="020F0502020204030204" pitchFamily="34" charset="0"/>
              </a:rPr>
              <a:t>dbreplication</a:t>
            </a:r>
            <a:r>
              <a:rPr lang="en-US" sz="2200" dirty="0" smtClean="0">
                <a:latin typeface="Calibri" panose="020F0502020204030204" pitchFamily="34" charset="0"/>
              </a:rPr>
              <a:t> 01_tear_down         </a:t>
            </a:r>
            <a:endParaRPr lang="en-US" sz="2200" dirty="0" smtClean="0">
              <a:latin typeface="Calibri" panose="020F0502020204030204" pitchFamily="34" charset="0"/>
            </a:endParaRPr>
          </a:p>
          <a:p>
            <a:pPr marL="749300" lvl="1" indent="-34290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02_define_servers    </a:t>
            </a:r>
            <a:endParaRPr lang="en-US" sz="2200" dirty="0" smtClean="0">
              <a:latin typeface="Calibri" panose="020F0502020204030204" pitchFamily="34" charset="0"/>
            </a:endParaRPr>
          </a:p>
          <a:p>
            <a:pPr marL="749300" lvl="1" indent="-34290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a:t>
            </a:r>
            <a:r>
              <a:rPr lang="en-US" sz="2200" dirty="0" smtClean="0">
                <a:latin typeface="Calibri" panose="020F0502020204030204" pitchFamily="34" charset="0"/>
              </a:rPr>
              <a:t>03_define_db_template</a:t>
            </a:r>
          </a:p>
          <a:p>
            <a:pPr marL="749300" lvl="1" indent="-342900">
              <a:buFont typeface="Wingdings" panose="05000000000000000000" pitchFamily="2" charset="2"/>
              <a:buChar char="q"/>
            </a:pPr>
            <a:r>
              <a:rPr lang="en-US" sz="2200" dirty="0" err="1" smtClean="0">
                <a:latin typeface="Calibri" panose="020F0502020204030204" pitchFamily="34" charset="0"/>
              </a:rPr>
              <a:t>utils</a:t>
            </a:r>
            <a:r>
              <a:rPr lang="en-US" sz="2200" dirty="0" smtClean="0">
                <a:latin typeface="Calibri" panose="020F0502020204030204" pitchFamily="34" charset="0"/>
              </a:rPr>
              <a:t> </a:t>
            </a:r>
            <a:r>
              <a:rPr lang="en-US" sz="2200" dirty="0" err="1">
                <a:latin typeface="Calibri" panose="020F0502020204030204" pitchFamily="34" charset="0"/>
              </a:rPr>
              <a:t>cuc</a:t>
            </a:r>
            <a:r>
              <a:rPr lang="en-US" sz="2200" dirty="0">
                <a:latin typeface="Calibri" panose="020F0502020204030204" pitchFamily="34" charset="0"/>
              </a:rPr>
              <a:t> </a:t>
            </a:r>
            <a:r>
              <a:rPr lang="en-US" sz="2200" dirty="0" err="1">
                <a:latin typeface="Calibri" panose="020F0502020204030204" pitchFamily="34" charset="0"/>
              </a:rPr>
              <a:t>dbreplication</a:t>
            </a:r>
            <a:r>
              <a:rPr lang="en-US" sz="2200" dirty="0">
                <a:latin typeface="Calibri" panose="020F0502020204030204" pitchFamily="34" charset="0"/>
              </a:rPr>
              <a:t> 04_sync_database</a:t>
            </a:r>
            <a:endParaRPr lang="en-US" sz="2200" dirty="0" smtClean="0">
              <a:latin typeface="Calibri" panose="020F0502020204030204" pitchFamily="34" charset="0"/>
            </a:endParaRPr>
          </a:p>
          <a:p>
            <a:endParaRPr lang="en-US" dirty="0"/>
          </a:p>
        </p:txBody>
      </p:sp>
    </p:spTree>
    <p:extLst>
      <p:ext uri="{BB962C8B-B14F-4D97-AF65-F5344CB8AC3E}">
        <p14:creationId xmlns:p14="http://schemas.microsoft.com/office/powerpoint/2010/main" val="2639968648"/>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200" dirty="0" err="1"/>
              <a:t>utils</a:t>
            </a:r>
            <a:r>
              <a:rPr lang="en-US" sz="3200" dirty="0"/>
              <a:t> </a:t>
            </a:r>
            <a:r>
              <a:rPr lang="en-US" sz="3200" dirty="0" err="1"/>
              <a:t>cuc</a:t>
            </a:r>
            <a:r>
              <a:rPr lang="en-US" sz="3200" dirty="0"/>
              <a:t> </a:t>
            </a:r>
            <a:r>
              <a:rPr lang="en-US" sz="3200" dirty="0" err="1"/>
              <a:t>dbreplication</a:t>
            </a:r>
            <a:r>
              <a:rPr lang="en-US" sz="3200" dirty="0"/>
              <a:t> 01_tear_down </a:t>
            </a:r>
          </a:p>
        </p:txBody>
      </p:sp>
      <p:sp>
        <p:nvSpPr>
          <p:cNvPr id="3" name="Text Placeholder 2"/>
          <p:cNvSpPr>
            <a:spLocks noGrp="1"/>
          </p:cNvSpPr>
          <p:nvPr>
            <p:ph type="body" sz="quarter" idx="10"/>
          </p:nvPr>
        </p:nvSpPr>
        <p:spPr>
          <a:xfrm>
            <a:off x="239713" y="1676400"/>
            <a:ext cx="8578850" cy="2743200"/>
          </a:xfrm>
        </p:spPr>
        <p:txBody>
          <a:bodyPr/>
          <a:lstStyle/>
          <a:p>
            <a:r>
              <a:rPr lang="en-US" dirty="0" smtClean="0">
                <a:latin typeface="Calibri" panose="020F0502020204030204" pitchFamily="34" charset="0"/>
              </a:rPr>
              <a:t>This Command Line feature provides us an option to tear down the replication and connectivity between two CUC servers in a cluster. </a:t>
            </a:r>
          </a:p>
          <a:p>
            <a:r>
              <a:rPr lang="en-US" dirty="0" smtClean="0">
                <a:latin typeface="Calibri" panose="020F0502020204030204" pitchFamily="34" charset="0"/>
              </a:rPr>
              <a:t>It also makes sure that the CDR build up is cleaned out in case of massive CUC database CDR queue buildup.</a:t>
            </a:r>
          </a:p>
          <a:p>
            <a:r>
              <a:rPr lang="en-US" dirty="0" smtClean="0">
                <a:latin typeface="Calibri" panose="020F0502020204030204" pitchFamily="34" charset="0"/>
              </a:rPr>
              <a:t>It gives a clean ground to establish server connectivity in the CUC cluster and for further establishment of replication between them. </a:t>
            </a:r>
          </a:p>
          <a:p>
            <a:endParaRPr lang="en-US" dirty="0"/>
          </a:p>
        </p:txBody>
      </p:sp>
    </p:spTree>
    <p:extLst>
      <p:ext uri="{BB962C8B-B14F-4D97-AF65-F5344CB8AC3E}">
        <p14:creationId xmlns:p14="http://schemas.microsoft.com/office/powerpoint/2010/main" val="228926040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 </a:t>
            </a:r>
            <a:r>
              <a:rPr lang="en-US" sz="3200" dirty="0" err="1"/>
              <a:t>utils</a:t>
            </a:r>
            <a:r>
              <a:rPr lang="en-US" sz="3200" dirty="0"/>
              <a:t> </a:t>
            </a:r>
            <a:r>
              <a:rPr lang="en-US" sz="3200" dirty="0" err="1"/>
              <a:t>cuc</a:t>
            </a:r>
            <a:r>
              <a:rPr lang="en-US" sz="3200" dirty="0"/>
              <a:t> </a:t>
            </a:r>
            <a:r>
              <a:rPr lang="en-US" sz="3200" dirty="0" err="1"/>
              <a:t>dbreplication</a:t>
            </a:r>
            <a:r>
              <a:rPr lang="en-US" sz="3200" dirty="0"/>
              <a:t> 02_define_servers</a:t>
            </a:r>
          </a:p>
        </p:txBody>
      </p:sp>
      <p:sp>
        <p:nvSpPr>
          <p:cNvPr id="3" name="Text Placeholder 2"/>
          <p:cNvSpPr>
            <a:spLocks noGrp="1"/>
          </p:cNvSpPr>
          <p:nvPr>
            <p:ph type="body" sz="quarter" idx="10"/>
          </p:nvPr>
        </p:nvSpPr>
        <p:spPr>
          <a:xfrm>
            <a:off x="239713" y="1828800"/>
            <a:ext cx="8578850" cy="2514600"/>
          </a:xfrm>
        </p:spPr>
        <p:txBody>
          <a:bodyPr/>
          <a:lstStyle/>
          <a:p>
            <a:r>
              <a:rPr lang="en-US" dirty="0" smtClean="0">
                <a:latin typeface="Calibri" panose="020F0502020204030204" pitchFamily="34" charset="0"/>
              </a:rPr>
              <a:t>This Command Line feature establishes the network connectivity between the two servers in a cluster.</a:t>
            </a:r>
          </a:p>
          <a:p>
            <a:r>
              <a:rPr lang="en-US" dirty="0" smtClean="0">
                <a:latin typeface="Calibri" panose="020F0502020204030204" pitchFamily="34" charset="0"/>
              </a:rPr>
              <a:t>This connectivity can also be used to track and report the network CDR traffic from one server to another.</a:t>
            </a:r>
          </a:p>
          <a:p>
            <a:r>
              <a:rPr lang="en-US" dirty="0" smtClean="0">
                <a:latin typeface="Calibri" panose="020F0502020204030204" pitchFamily="34" charset="0"/>
              </a:rPr>
              <a:t>This establishment is also very important for role negotiation during SBR process. </a:t>
            </a:r>
          </a:p>
          <a:p>
            <a:endParaRPr lang="en-US" dirty="0"/>
          </a:p>
        </p:txBody>
      </p:sp>
    </p:spTree>
    <p:extLst>
      <p:ext uri="{BB962C8B-B14F-4D97-AF65-F5344CB8AC3E}">
        <p14:creationId xmlns:p14="http://schemas.microsoft.com/office/powerpoint/2010/main" val="488145705"/>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381000"/>
            <a:ext cx="8685698" cy="889415"/>
          </a:xfrm>
        </p:spPr>
        <p:txBody>
          <a:bodyPr/>
          <a:lstStyle/>
          <a:p>
            <a:r>
              <a:rPr lang="en-US" sz="3200" dirty="0"/>
              <a:t> </a:t>
            </a:r>
            <a:r>
              <a:rPr lang="en-US" sz="3200" dirty="0" err="1"/>
              <a:t>utils</a:t>
            </a:r>
            <a:r>
              <a:rPr lang="en-US" sz="3200" dirty="0"/>
              <a:t> </a:t>
            </a:r>
            <a:r>
              <a:rPr lang="en-US" sz="3200" dirty="0" err="1"/>
              <a:t>cuc</a:t>
            </a:r>
            <a:r>
              <a:rPr lang="en-US" sz="3200" dirty="0"/>
              <a:t> </a:t>
            </a:r>
            <a:r>
              <a:rPr lang="en-US" sz="3200" dirty="0" err="1"/>
              <a:t>dbreplication</a:t>
            </a:r>
            <a:r>
              <a:rPr lang="en-US" sz="3200" dirty="0"/>
              <a:t> 03_define_db_template</a:t>
            </a:r>
          </a:p>
        </p:txBody>
      </p:sp>
      <p:sp>
        <p:nvSpPr>
          <p:cNvPr id="3" name="Text Placeholder 2"/>
          <p:cNvSpPr>
            <a:spLocks noGrp="1"/>
          </p:cNvSpPr>
          <p:nvPr>
            <p:ph type="body" sz="quarter" idx="10"/>
          </p:nvPr>
        </p:nvSpPr>
        <p:spPr>
          <a:xfrm>
            <a:off x="239713" y="1828800"/>
            <a:ext cx="8578850" cy="1828800"/>
          </a:xfrm>
        </p:spPr>
        <p:txBody>
          <a:bodyPr/>
          <a:lstStyle/>
          <a:p>
            <a:r>
              <a:rPr lang="en-US" dirty="0" smtClean="0">
                <a:latin typeface="Calibri" panose="020F0502020204030204" pitchFamily="34" charset="0"/>
              </a:rPr>
              <a:t>This Command Line feature negotiates the table templates of Unity Databases on which the replication scheme needs to be established.</a:t>
            </a:r>
          </a:p>
          <a:p>
            <a:r>
              <a:rPr lang="en-US" dirty="0" smtClean="0">
                <a:latin typeface="Calibri" panose="020F0502020204030204" pitchFamily="34" charset="0"/>
              </a:rPr>
              <a:t>It is essential as it lists all tables and defines templates on basis of which the data is negotiated and synced between the servers.</a:t>
            </a:r>
          </a:p>
          <a:p>
            <a:endParaRPr lang="en-US" dirty="0"/>
          </a:p>
        </p:txBody>
      </p:sp>
    </p:spTree>
    <p:extLst>
      <p:ext uri="{BB962C8B-B14F-4D97-AF65-F5344CB8AC3E}">
        <p14:creationId xmlns:p14="http://schemas.microsoft.com/office/powerpoint/2010/main" val="901418298"/>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Video_Greeting_TOI">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Video_Greeting_TOI</Template>
  <TotalTime>6136</TotalTime>
  <Words>1468</Words>
  <Application>Microsoft Office PowerPoint</Application>
  <PresentationFormat>On-screen Show (4:3)</PresentationFormat>
  <Paragraphs>161</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Black</vt:lpstr>
      <vt:lpstr>Calibri</vt:lpstr>
      <vt:lpstr>Ciscolight</vt:lpstr>
      <vt:lpstr>Wingdings</vt:lpstr>
      <vt:lpstr>Video_Greeting_TOI</vt:lpstr>
      <vt:lpstr>PowerPoint Presentation</vt:lpstr>
      <vt:lpstr>PowerPoint Presentation</vt:lpstr>
      <vt:lpstr>PowerPoint Presentation</vt:lpstr>
      <vt:lpstr>PowerPoint Presentation</vt:lpstr>
      <vt:lpstr>Disclaimers before CLI execution</vt:lpstr>
      <vt:lpstr> utils cuc dbreplication reset_all </vt:lpstr>
      <vt:lpstr> utils cuc dbreplication 01_tear_down </vt:lpstr>
      <vt:lpstr> utils cuc dbreplication 02_define_servers</vt:lpstr>
      <vt:lpstr> utils cuc dbreplication 03_define_db_template</vt:lpstr>
      <vt:lpstr> utils cuc dbreplication 04_sync_database</vt:lpstr>
      <vt:lpstr>Use Cases :</vt:lpstr>
      <vt:lpstr>PowerPoint Presentation</vt:lpstr>
      <vt:lpstr>PowerPoint Presentation</vt:lpstr>
      <vt:lpstr>PowerPoint Presentation</vt:lpstr>
      <vt:lpstr>PowerPoint Presentation</vt:lpstr>
      <vt:lpstr>Situations</vt:lpstr>
      <vt:lpstr>Troubleshooting</vt:lpstr>
      <vt:lpstr>Troubleshooting</vt:lpstr>
      <vt:lpstr>Troubleshooting</vt:lpstr>
      <vt:lpstr>… Continued </vt:lpstr>
      <vt:lpstr>Troubleshooting</vt:lpstr>
      <vt:lpstr>Troubleshooting</vt:lpstr>
      <vt:lpstr>Troubleshooting</vt:lpstr>
      <vt:lpstr>NOTE</vt:lpstr>
      <vt:lpstr>PowerPoint Presentation</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pankuma3</dc:creator>
  <cp:lastModifiedBy>Saurabh Singh</cp:lastModifiedBy>
  <cp:revision>233</cp:revision>
  <dcterms:created xsi:type="dcterms:W3CDTF">2013-10-28T05:01:00Z</dcterms:created>
  <dcterms:modified xsi:type="dcterms:W3CDTF">2016-05-11T23:51:52Z</dcterms:modified>
</cp:coreProperties>
</file>