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handoutMasterIdLst>
    <p:handoutMasterId r:id="rId18"/>
  </p:handoutMasterIdLst>
  <p:sldIdLst>
    <p:sldId id="299" r:id="rId2"/>
    <p:sldId id="497" r:id="rId3"/>
    <p:sldId id="498" r:id="rId4"/>
    <p:sldId id="499" r:id="rId5"/>
    <p:sldId id="500" r:id="rId6"/>
    <p:sldId id="502" r:id="rId7"/>
    <p:sldId id="531" r:id="rId8"/>
    <p:sldId id="525" r:id="rId9"/>
    <p:sldId id="506" r:id="rId10"/>
    <p:sldId id="528" r:id="rId11"/>
    <p:sldId id="529" r:id="rId12"/>
    <p:sldId id="507" r:id="rId13"/>
    <p:sldId id="513" r:id="rId14"/>
    <p:sldId id="514" r:id="rId15"/>
    <p:sldId id="30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purwar"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82" autoAdjust="0"/>
    <p:restoredTop sz="87922" autoAdjust="0"/>
  </p:normalViewPr>
  <p:slideViewPr>
    <p:cSldViewPr>
      <p:cViewPr>
        <p:scale>
          <a:sx n="97" d="100"/>
          <a:sy n="97" d="100"/>
        </p:scale>
        <p:origin x="-1176"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224"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F6FE7A-1DFE-4EA4-9A39-2C65ABA96E59}" type="datetimeFigureOut">
              <a:rPr lang="en-US" smtClean="0"/>
              <a:t>5/4/2016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8FE619-702A-46F0-966E-C95A97DCD54E}" type="slidenum">
              <a:rPr lang="en-US" smtClean="0"/>
              <a:t>‹#›</a:t>
            </a:fld>
            <a:endParaRPr lang="en-US"/>
          </a:p>
        </p:txBody>
      </p:sp>
    </p:spTree>
    <p:extLst>
      <p:ext uri="{BB962C8B-B14F-4D97-AF65-F5344CB8AC3E}">
        <p14:creationId xmlns:p14="http://schemas.microsoft.com/office/powerpoint/2010/main" val="425827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5/4/2016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1970853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15</a:t>
            </a:fld>
            <a:endParaRPr lang="en-US" altLang="en-US" smtClean="0"/>
          </a:p>
        </p:txBody>
      </p:sp>
    </p:spTree>
    <p:extLst>
      <p:ext uri="{BB962C8B-B14F-4D97-AF65-F5344CB8AC3E}">
        <p14:creationId xmlns:p14="http://schemas.microsoft.com/office/powerpoint/2010/main" val="449934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165545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dirty="0" smtClean="0"/>
          </a:p>
        </p:txBody>
      </p:sp>
    </p:spTree>
    <p:extLst>
      <p:ext uri="{BB962C8B-B14F-4D97-AF65-F5344CB8AC3E}">
        <p14:creationId xmlns:p14="http://schemas.microsoft.com/office/powerpoint/2010/main" val="234155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dirty="0" smtClean="0"/>
          </a:p>
        </p:txBody>
      </p:sp>
    </p:spTree>
    <p:extLst>
      <p:ext uri="{BB962C8B-B14F-4D97-AF65-F5344CB8AC3E}">
        <p14:creationId xmlns:p14="http://schemas.microsoft.com/office/powerpoint/2010/main" val="1869844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5</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dirty="0" smtClean="0"/>
          </a:p>
        </p:txBody>
      </p:sp>
    </p:spTree>
    <p:extLst>
      <p:ext uri="{BB962C8B-B14F-4D97-AF65-F5344CB8AC3E}">
        <p14:creationId xmlns:p14="http://schemas.microsoft.com/office/powerpoint/2010/main" val="130261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6</a:t>
            </a:fld>
            <a:endParaRPr lang="en-US" altLang="en-US" dirty="0" smtClean="0"/>
          </a:p>
        </p:txBody>
      </p:sp>
    </p:spTree>
    <p:extLst>
      <p:ext uri="{BB962C8B-B14F-4D97-AF65-F5344CB8AC3E}">
        <p14:creationId xmlns:p14="http://schemas.microsoft.com/office/powerpoint/2010/main" val="196366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9</a:t>
            </a:fld>
            <a:endParaRPr lang="en-US" altLang="en-US" dirty="0" smtClean="0"/>
          </a:p>
        </p:txBody>
      </p:sp>
    </p:spTree>
    <p:extLst>
      <p:ext uri="{BB962C8B-B14F-4D97-AF65-F5344CB8AC3E}">
        <p14:creationId xmlns:p14="http://schemas.microsoft.com/office/powerpoint/2010/main" val="2292822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10</a:t>
            </a:fld>
            <a:endParaRPr lang="en-US"/>
          </a:p>
        </p:txBody>
      </p:sp>
    </p:spTree>
    <p:extLst>
      <p:ext uri="{BB962C8B-B14F-4D97-AF65-F5344CB8AC3E}">
        <p14:creationId xmlns:p14="http://schemas.microsoft.com/office/powerpoint/2010/main" val="1436199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12</a:t>
            </a:fld>
            <a:endParaRPr lang="en-US" altLang="en-US" smtClean="0"/>
          </a:p>
        </p:txBody>
      </p:sp>
    </p:spTree>
    <p:extLst>
      <p:ext uri="{BB962C8B-B14F-4D97-AF65-F5344CB8AC3E}">
        <p14:creationId xmlns:p14="http://schemas.microsoft.com/office/powerpoint/2010/main" val="177883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04800" y="1219200"/>
            <a:ext cx="8550275"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548640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smtClean="0"/>
              <a:pPr>
                <a:defRPr/>
              </a:pPr>
              <a:t>5/4/2016</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52973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2016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810"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td/docs/voice_ip_comm/connection/11x/os_administration/b_11xcucosagx.html" TargetMode="Externa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3"/>
          <p:cNvSpPr txBox="1">
            <a:spLocks/>
          </p:cNvSpPr>
          <p:nvPr/>
        </p:nvSpPr>
        <p:spPr bwMode="auto">
          <a:xfrm>
            <a:off x="555171" y="1752600"/>
            <a:ext cx="77533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latin typeface="+mj-lt"/>
              </a:rPr>
              <a:t>Cisco Unity Connection  </a:t>
            </a:r>
            <a:r>
              <a:rPr lang="en-US" sz="4400" b="1" dirty="0"/>
              <a:t>Customized Log-on Message</a:t>
            </a:r>
            <a:r>
              <a:rPr lang="en-US" sz="4400" dirty="0" smtClean="0"/>
              <a:t> </a:t>
            </a:r>
            <a:endParaRPr lang="en-US" altLang="en-US" sz="4400" b="1" dirty="0">
              <a:latin typeface="+mj-lt"/>
            </a:endParaRPr>
          </a:p>
        </p:txBody>
      </p:sp>
      <p:sp>
        <p:nvSpPr>
          <p:cNvPr id="5" name="Text Placeholder 2"/>
          <p:cNvSpPr>
            <a:spLocks noGrp="1"/>
          </p:cNvSpPr>
          <p:nvPr>
            <p:ph type="body" sz="quarter" idx="10"/>
          </p:nvPr>
        </p:nvSpPr>
        <p:spPr>
          <a:xfrm>
            <a:off x="236383" y="4768852"/>
            <a:ext cx="8097838" cy="384175"/>
          </a:xfrm>
        </p:spPr>
        <p:txBody>
          <a:bodyPr/>
          <a:lstStyle/>
          <a:p>
            <a:r>
              <a:rPr lang="en-US" b="1" dirty="0" smtClean="0"/>
              <a:t>EDCS-</a:t>
            </a:r>
            <a:r>
              <a:rPr lang="en-US" dirty="0"/>
              <a:t>1559070</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12" y="457200"/>
            <a:ext cx="8588375" cy="1066800"/>
          </a:xfrm>
        </p:spPr>
        <p:txBody>
          <a:bodyPr>
            <a:normAutofit fontScale="90000"/>
          </a:bodyPr>
          <a:lstStyle/>
          <a:p>
            <a:r>
              <a:rPr lang="en-US" dirty="0" smtClean="0"/>
              <a:t> Scenario 1: Customized Log-on Message is 			    Displayed only on Login Screen</a:t>
            </a:r>
            <a:endParaRPr lang="en-US" dirty="0">
              <a:gradFill>
                <a:gsLst>
                  <a:gs pos="0">
                    <a:schemeClr val="tx1"/>
                  </a:gs>
                  <a:gs pos="44000">
                    <a:srgbClr val="01BBBB"/>
                  </a:gs>
                  <a:gs pos="100000">
                    <a:schemeClr val="accent4"/>
                  </a:gs>
                </a:gsLst>
                <a:lin ang="4800000" scaled="0"/>
              </a:gradFill>
            </a:endParaRPr>
          </a:p>
        </p:txBody>
      </p:sp>
      <p:sp>
        <p:nvSpPr>
          <p:cNvPr id="3" name="Content Placeholder 2"/>
          <p:cNvSpPr>
            <a:spLocks noGrp="1"/>
          </p:cNvSpPr>
          <p:nvPr>
            <p:ph idx="1"/>
          </p:nvPr>
        </p:nvSpPr>
        <p:spPr>
          <a:xfrm>
            <a:off x="304800" y="1524000"/>
            <a:ext cx="8550275" cy="4953000"/>
          </a:xfrm>
        </p:spPr>
        <p:txBody>
          <a:bodyPr/>
          <a:lstStyle/>
          <a:p>
            <a:pPr>
              <a:buFont typeface="Arial" panose="020B0604020202020204" pitchFamily="34" charset="0"/>
              <a:buChar char="•"/>
            </a:pPr>
            <a:r>
              <a:rPr lang="en-US" dirty="0" smtClean="0">
                <a:latin typeface="+mn-lt"/>
              </a:rPr>
              <a:t>Upload a text file that contains a Customized Log-on Message.</a:t>
            </a:r>
          </a:p>
          <a:p>
            <a:pPr>
              <a:buFont typeface="Arial" panose="020B0604020202020204" pitchFamily="34" charset="0"/>
              <a:buChar char="•"/>
            </a:pPr>
            <a:r>
              <a:rPr lang="en-US" dirty="0" smtClean="0">
                <a:latin typeface="+mn-lt"/>
              </a:rPr>
              <a:t>Do not check the </a:t>
            </a:r>
            <a:r>
              <a:rPr lang="en-US" dirty="0"/>
              <a:t>“Require User Acknowledgment” check </a:t>
            </a:r>
            <a:r>
              <a:rPr lang="en-US" dirty="0" smtClean="0"/>
              <a:t>box.</a:t>
            </a:r>
            <a:r>
              <a:rPr lang="en-US" dirty="0" smtClean="0">
                <a:latin typeface="+mn-lt"/>
              </a:rPr>
              <a:t>  </a:t>
            </a:r>
          </a:p>
          <a:p>
            <a:pPr>
              <a:buFont typeface="Arial" panose="020B0604020202020204" pitchFamily="34" charset="0"/>
              <a:buChar char="•"/>
            </a:pPr>
            <a:r>
              <a:rPr lang="en-US" dirty="0" smtClean="0">
                <a:latin typeface="+mn-lt"/>
              </a:rPr>
              <a:t>Access the Cisco Unity Connection Administration.</a:t>
            </a:r>
          </a:p>
          <a:p>
            <a:pPr>
              <a:buFont typeface="Arial" panose="020B0604020202020204" pitchFamily="34" charset="0"/>
              <a:buChar char="•"/>
            </a:pPr>
            <a:r>
              <a:rPr lang="en-US" dirty="0" smtClean="0">
                <a:latin typeface="+mn-lt"/>
              </a:rPr>
              <a:t>The uploaded log-on message is displayed on the login screen as well as home screen. </a:t>
            </a:r>
          </a:p>
          <a:p>
            <a:pPr>
              <a:buFont typeface="Arial" panose="020B0604020202020204" pitchFamily="34" charset="0"/>
              <a:buChar char="•"/>
            </a:pPr>
            <a:endParaRPr lang="en-US" dirty="0" smtClean="0">
              <a:latin typeface="+mn-lt"/>
            </a:endParaRPr>
          </a:p>
          <a:p>
            <a:pPr marL="0" indent="0">
              <a:buNone/>
            </a:pPr>
            <a:endParaRPr lang="en-US" dirty="0" smtClean="0"/>
          </a:p>
          <a:p>
            <a:pPr marL="0" indent="0">
              <a:buNone/>
            </a:pPr>
            <a:r>
              <a:rPr lang="en-US" dirty="0" smtClean="0"/>
              <a:t>  </a:t>
            </a:r>
          </a:p>
          <a:p>
            <a:pPr marL="0" indent="0">
              <a:buNone/>
            </a:pPr>
            <a:endParaRPr lang="en-US" dirty="0" smtClean="0"/>
          </a:p>
          <a:p>
            <a:pPr marL="0" indent="0">
              <a:buNone/>
            </a:pPr>
            <a:endParaRPr lang="en-US" dirty="0" smtClean="0"/>
          </a:p>
          <a:p>
            <a:pPr>
              <a:buFont typeface="Arial" panose="020B0604020202020204" pitchFamily="34" charset="0"/>
              <a:buChar char="•"/>
            </a:pPr>
            <a:r>
              <a:rPr lang="en-US" dirty="0" smtClean="0"/>
              <a:t>Same </a:t>
            </a:r>
            <a:r>
              <a:rPr lang="en-US" dirty="0"/>
              <a:t>message is displayed on </a:t>
            </a:r>
            <a:r>
              <a:rPr lang="en-US" dirty="0" smtClean="0"/>
              <a:t>other interfaces.</a:t>
            </a:r>
          </a:p>
          <a:p>
            <a:pPr marL="0" indent="0">
              <a:buNone/>
            </a:pPr>
            <a:endParaRPr lang="en-US" dirty="0" smtClean="0"/>
          </a:p>
          <a:p>
            <a:pPr marL="0" indent="0">
              <a:buNone/>
            </a:pPr>
            <a:endParaRPr lang="en-US" dirty="0" smtClean="0"/>
          </a:p>
          <a:p>
            <a:pPr marL="0" indent="0">
              <a:buNone/>
            </a:pPr>
            <a:r>
              <a:rPr lang="en-US" dirty="0" smtClean="0"/>
              <a:t>  </a:t>
            </a:r>
            <a:endParaRPr lang="en-US"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733800"/>
            <a:ext cx="7696201"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0552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1143000"/>
          </a:xfrm>
        </p:spPr>
        <p:txBody>
          <a:bodyPr/>
          <a:lstStyle/>
          <a:p>
            <a:r>
              <a:rPr lang="en-US" dirty="0"/>
              <a:t>Scenario </a:t>
            </a:r>
            <a:r>
              <a:rPr lang="en-US" dirty="0" smtClean="0"/>
              <a:t>2: Log-on Message is 			            Displayed in Pop-up Window </a:t>
            </a:r>
            <a:endParaRPr lang="en-US" dirty="0"/>
          </a:p>
        </p:txBody>
      </p:sp>
      <p:sp>
        <p:nvSpPr>
          <p:cNvPr id="3" name="Content Placeholder 2"/>
          <p:cNvSpPr>
            <a:spLocks noGrp="1"/>
          </p:cNvSpPr>
          <p:nvPr>
            <p:ph idx="1"/>
          </p:nvPr>
        </p:nvSpPr>
        <p:spPr>
          <a:xfrm>
            <a:off x="304800" y="1371600"/>
            <a:ext cx="8550275" cy="4813300"/>
          </a:xfrm>
        </p:spPr>
        <p:txBody>
          <a:bodyPr/>
          <a:lstStyle/>
          <a:p>
            <a:r>
              <a:rPr lang="en-US" dirty="0">
                <a:latin typeface="+mn-lt"/>
              </a:rPr>
              <a:t>Upload a text file that contains a Customized Log-on Message.</a:t>
            </a:r>
          </a:p>
          <a:p>
            <a:r>
              <a:rPr lang="en-US" dirty="0" smtClean="0">
                <a:latin typeface="+mn-lt"/>
              </a:rPr>
              <a:t>Check the “Require User Acknowledgment” check box.</a:t>
            </a:r>
          </a:p>
          <a:p>
            <a:r>
              <a:rPr lang="en-US" dirty="0">
                <a:latin typeface="+mn-lt"/>
              </a:rPr>
              <a:t>A</a:t>
            </a:r>
            <a:r>
              <a:rPr lang="en-US" dirty="0" smtClean="0">
                <a:latin typeface="+mn-lt"/>
              </a:rPr>
              <a:t>ccesses the Cisco Unity Connection Administration.</a:t>
            </a:r>
          </a:p>
          <a:p>
            <a:pPr>
              <a:buFont typeface="Arial" panose="020B0604020202020204" pitchFamily="34" charset="0"/>
              <a:buChar char="•"/>
            </a:pPr>
            <a:r>
              <a:rPr lang="en-US" dirty="0" smtClean="0">
                <a:latin typeface="+mn-lt"/>
              </a:rPr>
              <a:t>The </a:t>
            </a:r>
            <a:r>
              <a:rPr lang="en-US" dirty="0">
                <a:latin typeface="+mn-lt"/>
              </a:rPr>
              <a:t>uploaded log-on message is displayed </a:t>
            </a:r>
            <a:r>
              <a:rPr lang="en-US" dirty="0" smtClean="0">
                <a:latin typeface="+mn-lt"/>
              </a:rPr>
              <a:t>in Pop-up window as well.</a:t>
            </a:r>
          </a:p>
          <a:p>
            <a:pPr>
              <a:buFont typeface="Arial" panose="020B0604020202020204" pitchFamily="34" charset="0"/>
              <a:buChar char="•"/>
            </a:pPr>
            <a:r>
              <a:rPr lang="en-US" dirty="0">
                <a:latin typeface="+mn-lt"/>
              </a:rPr>
              <a:t>C</a:t>
            </a:r>
            <a:r>
              <a:rPr lang="en-US" dirty="0" smtClean="0">
                <a:latin typeface="+mn-lt"/>
              </a:rPr>
              <a:t>lick OK to acknowledge the message.</a:t>
            </a:r>
          </a:p>
          <a:p>
            <a:pPr>
              <a:buFont typeface="Arial" panose="020B0604020202020204" pitchFamily="34" charset="0"/>
              <a:buChar char="•"/>
            </a:pPr>
            <a:endParaRPr lang="en-US" dirty="0">
              <a:latin typeface="+mn-lt"/>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0"/>
            <a:ext cx="7239001"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6603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a:t>
            </a:r>
            <a:endParaRPr sz="4400" dirty="0"/>
          </a:p>
        </p:txBody>
      </p:sp>
    </p:spTree>
    <p:extLst>
      <p:ext uri="{BB962C8B-B14F-4D97-AF65-F5344CB8AC3E}">
        <p14:creationId xmlns:p14="http://schemas.microsoft.com/office/powerpoint/2010/main" val="2253922871"/>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88375" cy="953125"/>
          </a:xfrm>
        </p:spPr>
        <p:txBody>
          <a:bodyPr/>
          <a:lstStyle/>
          <a:p>
            <a:r>
              <a:rPr lang="en-US" dirty="0" smtClean="0"/>
              <a:t>Troubleshooting </a:t>
            </a:r>
            <a:endParaRPr lang="en-US" dirty="0"/>
          </a:p>
        </p:txBody>
      </p:sp>
      <p:sp>
        <p:nvSpPr>
          <p:cNvPr id="3" name="Content Placeholder 2"/>
          <p:cNvSpPr>
            <a:spLocks noGrp="1"/>
          </p:cNvSpPr>
          <p:nvPr>
            <p:ph idx="1"/>
          </p:nvPr>
        </p:nvSpPr>
        <p:spPr>
          <a:xfrm>
            <a:off x="228600" y="1295400"/>
            <a:ext cx="8550275" cy="5105400"/>
          </a:xfrm>
        </p:spPr>
        <p:txBody>
          <a:bodyPr/>
          <a:lstStyle/>
          <a:p>
            <a:pPr marL="0" indent="0">
              <a:spcBef>
                <a:spcPts val="1475"/>
              </a:spcBef>
              <a:buNone/>
              <a:defRPr/>
            </a:pPr>
            <a:r>
              <a:rPr lang="en-US" b="1" u="sng" dirty="0"/>
              <a:t>Problem </a:t>
            </a:r>
            <a:r>
              <a:rPr lang="en-US" b="1" u="sng" dirty="0" smtClean="0"/>
              <a:t>Statement:</a:t>
            </a:r>
          </a:p>
          <a:p>
            <a:pPr marL="0" indent="0">
              <a:spcBef>
                <a:spcPts val="1475"/>
              </a:spcBef>
              <a:buNone/>
              <a:defRPr/>
            </a:pPr>
            <a:r>
              <a:rPr lang="en-US" dirty="0" smtClean="0">
                <a:latin typeface="+mn-lt"/>
              </a:rPr>
              <a:t>Customized Log-on Message is not displayed in Pop-up window while      accessing the different interfaces of Cisco Unity Connection. </a:t>
            </a:r>
          </a:p>
          <a:p>
            <a:pPr marL="0" indent="0">
              <a:spcBef>
                <a:spcPts val="1475"/>
              </a:spcBef>
              <a:buNone/>
              <a:defRPr/>
            </a:pPr>
            <a:r>
              <a:rPr lang="en-US" b="1" u="sng" dirty="0" smtClean="0"/>
              <a:t>Action Required:</a:t>
            </a:r>
          </a:p>
          <a:p>
            <a:pPr>
              <a:spcBef>
                <a:spcPts val="1475"/>
              </a:spcBef>
              <a:buFont typeface="Arial" panose="020B0604020202020204" pitchFamily="34" charset="0"/>
              <a:buChar char="•"/>
              <a:defRPr/>
            </a:pPr>
            <a:r>
              <a:rPr lang="en-US" dirty="0" smtClean="0"/>
              <a:t>Collect CMPlatformxx.log to troubleshoot.</a:t>
            </a:r>
            <a:endParaRPr lang="en-US" sz="2000" dirty="0" smtClean="0">
              <a:latin typeface="+mn-lt"/>
            </a:endParaRPr>
          </a:p>
          <a:p>
            <a:pPr>
              <a:spcBef>
                <a:spcPts val="1475"/>
              </a:spcBef>
              <a:buFont typeface="Arial" panose="020B0604020202020204" pitchFamily="34" charset="0"/>
              <a:buChar char="•"/>
              <a:defRPr/>
            </a:pPr>
            <a:r>
              <a:rPr lang="en-US" sz="2000" dirty="0" smtClean="0">
                <a:latin typeface="+mn-lt"/>
              </a:rPr>
              <a:t>Login </a:t>
            </a:r>
            <a:r>
              <a:rPr lang="en-US" sz="2000" dirty="0" smtClean="0">
                <a:latin typeface="+mn-lt"/>
              </a:rPr>
              <a:t>to the Cisco Unity Connection server with root account.</a:t>
            </a:r>
          </a:p>
          <a:p>
            <a:pPr>
              <a:spcBef>
                <a:spcPts val="1475"/>
              </a:spcBef>
              <a:buFont typeface="Arial" panose="020B0604020202020204" pitchFamily="34" charset="0"/>
              <a:buChar char="•"/>
              <a:defRPr/>
            </a:pPr>
            <a:r>
              <a:rPr lang="en-US" sz="2000" dirty="0" smtClean="0">
                <a:latin typeface="+mn-lt"/>
              </a:rPr>
              <a:t>Go </a:t>
            </a:r>
            <a:r>
              <a:rPr lang="en-US" sz="2000" dirty="0">
                <a:latin typeface="+mn-lt"/>
              </a:rPr>
              <a:t>to </a:t>
            </a:r>
            <a:r>
              <a:rPr lang="en-US" sz="2000" dirty="0" smtClean="0">
                <a:latin typeface="+mn-lt"/>
              </a:rPr>
              <a:t>the “/</a:t>
            </a:r>
            <a:r>
              <a:rPr lang="en-US" sz="2000" dirty="0" err="1" smtClean="0">
                <a:latin typeface="+mn-lt"/>
              </a:rPr>
              <a:t>usr</a:t>
            </a:r>
            <a:r>
              <a:rPr lang="en-US" sz="2000" dirty="0" smtClean="0">
                <a:latin typeface="+mn-lt"/>
              </a:rPr>
              <a:t>/local/platform/</a:t>
            </a:r>
            <a:r>
              <a:rPr lang="en-US" sz="2000" dirty="0" err="1" smtClean="0">
                <a:latin typeface="+mn-lt"/>
              </a:rPr>
              <a:t>conf</a:t>
            </a:r>
            <a:r>
              <a:rPr lang="en-US" sz="2000" dirty="0" smtClean="0">
                <a:latin typeface="+mn-lt"/>
              </a:rPr>
              <a:t>/cli” path and verify that the following files exist in the </a:t>
            </a:r>
            <a:r>
              <a:rPr lang="en-US" dirty="0" smtClean="0">
                <a:latin typeface="+mn-lt"/>
              </a:rPr>
              <a:t>location</a:t>
            </a:r>
            <a:r>
              <a:rPr lang="en-US" sz="2000" dirty="0" smtClean="0">
                <a:latin typeface="+mn-lt"/>
              </a:rPr>
              <a:t>:</a:t>
            </a:r>
          </a:p>
          <a:p>
            <a:pPr marL="749300" lvl="1" indent="-342900">
              <a:spcBef>
                <a:spcPts val="0"/>
              </a:spcBef>
              <a:spcAft>
                <a:spcPts val="600"/>
              </a:spcAft>
              <a:buSzPct val="85000"/>
              <a:buFont typeface="Wingdings" panose="05000000000000000000" pitchFamily="2" charset="2"/>
              <a:buChar char="§"/>
            </a:pPr>
            <a:r>
              <a:rPr lang="en-US" sz="1600" dirty="0">
                <a:latin typeface="+mn-lt"/>
              </a:rPr>
              <a:t>loginWarning.txt </a:t>
            </a:r>
            <a:endParaRPr lang="en-US" sz="1600" dirty="0" smtClean="0">
              <a:latin typeface="+mn-lt"/>
            </a:endParaRPr>
          </a:p>
          <a:p>
            <a:pPr marL="749300" lvl="1" indent="-342900">
              <a:spcBef>
                <a:spcPts val="0"/>
              </a:spcBef>
              <a:spcAft>
                <a:spcPts val="600"/>
              </a:spcAft>
              <a:buSzPct val="85000"/>
              <a:buFont typeface="Wingdings" panose="05000000000000000000" pitchFamily="2" charset="2"/>
              <a:buChar char="§"/>
            </a:pPr>
            <a:r>
              <a:rPr lang="en-US" sz="1600" dirty="0" smtClean="0">
                <a:latin typeface="+mn-lt"/>
              </a:rPr>
              <a:t>ack.txt </a:t>
            </a:r>
          </a:p>
          <a:p>
            <a:pPr marL="228600" lvl="1" indent="-228600">
              <a:spcBef>
                <a:spcPts val="1475"/>
              </a:spcBef>
              <a:buClr>
                <a:srgbClr val="96CA4B"/>
              </a:buClr>
              <a:buSzPct val="90000"/>
              <a:buFont typeface="Arial" panose="020B0604020202020204" pitchFamily="34" charset="0"/>
              <a:buChar char="•"/>
              <a:defRPr/>
            </a:pPr>
            <a:r>
              <a:rPr lang="en-US" sz="2000" dirty="0" smtClean="0">
                <a:latin typeface="+mn-lt"/>
              </a:rPr>
              <a:t>If any of the above file is found missing, </a:t>
            </a:r>
            <a:r>
              <a:rPr lang="en-US" sz="2000" dirty="0">
                <a:latin typeface="+mn-lt"/>
              </a:rPr>
              <a:t>go to </a:t>
            </a:r>
            <a:r>
              <a:rPr lang="en-US" sz="2000" dirty="0"/>
              <a:t>Customized </a:t>
            </a:r>
            <a:r>
              <a:rPr lang="en-US" sz="2000" dirty="0" smtClean="0"/>
              <a:t>Logon </a:t>
            </a:r>
            <a:r>
              <a:rPr lang="en-US" sz="2000" dirty="0"/>
              <a:t>Message</a:t>
            </a:r>
            <a:r>
              <a:rPr lang="en-US" sz="2000" dirty="0" smtClean="0">
                <a:latin typeface="+mn-lt"/>
              </a:rPr>
              <a:t> </a:t>
            </a:r>
            <a:r>
              <a:rPr lang="en-US" sz="2000" dirty="0">
                <a:latin typeface="+mn-lt"/>
              </a:rPr>
              <a:t>page </a:t>
            </a:r>
            <a:r>
              <a:rPr lang="en-US" sz="2000" dirty="0" smtClean="0">
                <a:latin typeface="+mn-lt"/>
              </a:rPr>
              <a:t>and upload the message again. Also, </a:t>
            </a:r>
            <a:r>
              <a:rPr lang="en-US" sz="2000" dirty="0">
                <a:latin typeface="+mn-lt"/>
              </a:rPr>
              <a:t>check the “Require User Acknowledgment” check </a:t>
            </a:r>
            <a:r>
              <a:rPr lang="en-US" sz="2000" dirty="0" smtClean="0">
                <a:latin typeface="+mn-lt"/>
              </a:rPr>
              <a:t>box</a:t>
            </a:r>
            <a:r>
              <a:rPr lang="en-US" sz="2000" dirty="0" smtClean="0">
                <a:latin typeface="+mn-lt"/>
              </a:rPr>
              <a:t>.</a:t>
            </a:r>
            <a:endParaRPr lang="en-US" sz="2000" dirty="0" smtClean="0"/>
          </a:p>
          <a:p>
            <a:pPr lvl="1" indent="0">
              <a:spcBef>
                <a:spcPts val="0"/>
              </a:spcBef>
              <a:spcAft>
                <a:spcPts val="600"/>
              </a:spcAft>
              <a:buSzPct val="85000"/>
            </a:pPr>
            <a:r>
              <a:rPr lang="en-US" sz="2000" dirty="0" smtClean="0"/>
              <a:t> </a:t>
            </a:r>
          </a:p>
          <a:p>
            <a:pPr marL="0" indent="0">
              <a:spcBef>
                <a:spcPts val="1475"/>
              </a:spcBef>
              <a:buNone/>
              <a:defRPr/>
            </a:pPr>
            <a:r>
              <a:rPr lang="en-US" sz="2000" dirty="0" smtClean="0"/>
              <a:t>  </a:t>
            </a:r>
            <a:r>
              <a:rPr lang="en-US" dirty="0"/>
              <a:t/>
            </a:r>
            <a:br>
              <a:rPr lang="en-US" dirty="0"/>
            </a:br>
            <a:r>
              <a:rPr lang="en-US" dirty="0" smtClean="0"/>
              <a:t>  </a:t>
            </a:r>
            <a:endParaRPr lang="en-US" dirty="0">
              <a:latin typeface="Arial" charset="0"/>
            </a:endParaRPr>
          </a:p>
          <a:p>
            <a:pPr marL="395288" indent="0">
              <a:spcBef>
                <a:spcPts val="1475"/>
              </a:spcBef>
              <a:buNone/>
              <a:tabLst>
                <a:tab pos="573088" algn="l"/>
              </a:tabLst>
              <a:defRPr/>
            </a:pPr>
            <a:endParaRPr lang="en-US" sz="1800" u="sng" dirty="0" smtClean="0">
              <a:latin typeface="Arial" charset="0"/>
            </a:endParaRPr>
          </a:p>
          <a:p>
            <a:pPr marL="573088" indent="-177800">
              <a:spcBef>
                <a:spcPts val="1475"/>
              </a:spcBef>
              <a:buFont typeface="Wingdings" panose="05000000000000000000" pitchFamily="2" charset="2"/>
              <a:buChar char="§"/>
              <a:tabLst>
                <a:tab pos="573088" algn="l"/>
              </a:tabLst>
              <a:defRPr/>
            </a:pPr>
            <a:endParaRPr lang="en-US" sz="1800" u="sng" dirty="0">
              <a:latin typeface="Arial" charset="0"/>
            </a:endParaRPr>
          </a:p>
          <a:p>
            <a:pPr marL="0" indent="0">
              <a:spcBef>
                <a:spcPts val="1475"/>
              </a:spcBef>
              <a:buNone/>
              <a:defRPr/>
            </a:pPr>
            <a:endParaRPr lang="en-US" sz="2400" b="1" u="sng" dirty="0"/>
          </a:p>
          <a:p>
            <a:endParaRPr lang="en-US" sz="1600" u="sng" dirty="0">
              <a:latin typeface="Arial" charset="0"/>
            </a:endParaRPr>
          </a:p>
        </p:txBody>
      </p:sp>
    </p:spTree>
    <p:extLst>
      <p:ext uri="{BB962C8B-B14F-4D97-AF65-F5344CB8AC3E}">
        <p14:creationId xmlns:p14="http://schemas.microsoft.com/office/powerpoint/2010/main" val="2029531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88375" cy="990600"/>
          </a:xfrm>
        </p:spPr>
        <p:txBody>
          <a:bodyPr/>
          <a:lstStyle/>
          <a:p>
            <a:r>
              <a:rPr lang="en-US" dirty="0" smtClean="0"/>
              <a:t>References</a:t>
            </a:r>
            <a:endParaRPr lang="en-US" dirty="0"/>
          </a:p>
        </p:txBody>
      </p:sp>
      <p:sp>
        <p:nvSpPr>
          <p:cNvPr id="3" name="Content Placeholder 2"/>
          <p:cNvSpPr>
            <a:spLocks noGrp="1"/>
          </p:cNvSpPr>
          <p:nvPr>
            <p:ph idx="1"/>
          </p:nvPr>
        </p:nvSpPr>
        <p:spPr>
          <a:xfrm>
            <a:off x="230188" y="1905000"/>
            <a:ext cx="8550275" cy="3124200"/>
          </a:xfrm>
        </p:spPr>
        <p:txBody>
          <a:bodyPr/>
          <a:lstStyle/>
          <a:p>
            <a:pPr marL="0" indent="0">
              <a:lnSpc>
                <a:spcPct val="100000"/>
              </a:lnSpc>
              <a:spcBef>
                <a:spcPts val="0"/>
              </a:spcBef>
              <a:buNone/>
              <a:defRPr/>
            </a:pPr>
            <a:endParaRPr lang="en-US" sz="1800" u="sng" dirty="0">
              <a:latin typeface="+mn-lt"/>
            </a:endParaRPr>
          </a:p>
          <a:p>
            <a:pPr>
              <a:lnSpc>
                <a:spcPct val="100000"/>
              </a:lnSpc>
              <a:spcBef>
                <a:spcPts val="0"/>
              </a:spcBef>
              <a:buFont typeface="Arial" panose="020B0604020202020204" pitchFamily="34" charset="0"/>
              <a:buChar char="•"/>
              <a:defRPr/>
            </a:pPr>
            <a:r>
              <a:rPr lang="en-US" b="1" u="sng" dirty="0"/>
              <a:t>Cisco Unified Communications Operating System Administration Guide for Cisco Unity </a:t>
            </a:r>
            <a:r>
              <a:rPr lang="en-US" b="1" u="sng" dirty="0" smtClean="0"/>
              <a:t>Connection </a:t>
            </a:r>
            <a:r>
              <a:rPr lang="en-US" sz="1800" dirty="0">
                <a:hlinkClick r:id="rId2"/>
              </a:rPr>
              <a:t>https://</a:t>
            </a:r>
            <a:r>
              <a:rPr lang="en-US" sz="1800" dirty="0" smtClean="0">
                <a:hlinkClick r:id="rId2"/>
              </a:rPr>
              <a:t>www.cisco.com/c/en/us/td/docs/voice_ip_comm/connection/11x/os_administration/b_11xcucosagx.html</a:t>
            </a:r>
            <a:endParaRPr lang="en-US" sz="1800" dirty="0" smtClean="0"/>
          </a:p>
          <a:p>
            <a:pPr marL="0" indent="0">
              <a:lnSpc>
                <a:spcPct val="100000"/>
              </a:lnSpc>
              <a:spcBef>
                <a:spcPts val="0"/>
              </a:spcBef>
              <a:buNone/>
              <a:defRPr/>
            </a:pPr>
            <a:endParaRPr lang="en-US" sz="1800" dirty="0"/>
          </a:p>
          <a:p>
            <a:pPr>
              <a:lnSpc>
                <a:spcPct val="100000"/>
              </a:lnSpc>
              <a:spcBef>
                <a:spcPts val="0"/>
              </a:spcBef>
              <a:buFont typeface="Arial" panose="020B0604020202020204" pitchFamily="34" charset="0"/>
              <a:buChar char="•"/>
              <a:defRPr/>
            </a:pPr>
            <a:endParaRPr lang="en-US" sz="1800" dirty="0" smtClean="0"/>
          </a:p>
          <a:p>
            <a:pPr marL="0" indent="0">
              <a:lnSpc>
                <a:spcPct val="100000"/>
              </a:lnSpc>
              <a:spcBef>
                <a:spcPts val="0"/>
              </a:spcBef>
              <a:buNone/>
              <a:defRPr/>
            </a:pPr>
            <a:endParaRPr lang="en-US" sz="1800" u="sng" dirty="0">
              <a:latin typeface="+mn-lt"/>
            </a:endParaRPr>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177800" lvl="1" indent="0">
              <a:lnSpc>
                <a:spcPct val="100000"/>
              </a:lnSpc>
              <a:spcBef>
                <a:spcPts val="0"/>
              </a:spcBef>
              <a:defRPr/>
            </a:pPr>
            <a:r>
              <a:rPr lang="en-US" sz="2000" b="1" u="sng" dirty="0"/>
              <a:t> </a:t>
            </a:r>
            <a:r>
              <a:rPr lang="en-US" sz="2000" b="1" u="sng" dirty="0" smtClean="0"/>
              <a:t>   </a:t>
            </a: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0" indent="0">
              <a:lnSpc>
                <a:spcPct val="100000"/>
              </a:lnSpc>
              <a:spcBef>
                <a:spcPts val="0"/>
              </a:spcBef>
              <a:buNone/>
              <a:defRPr/>
            </a:pPr>
            <a:endParaRPr lang="en-US" sz="1800" u="sng" dirty="0">
              <a:latin typeface="+mn-lt"/>
            </a:endParaRPr>
          </a:p>
          <a:p>
            <a:pPr marL="0" indent="0">
              <a:spcBef>
                <a:spcPts val="1475"/>
              </a:spcBef>
              <a:buNone/>
              <a:defRPr/>
            </a:pPr>
            <a:endParaRPr lang="en-US" sz="1800" u="sng" dirty="0">
              <a:latin typeface="+mn-lt"/>
            </a:endParaRPr>
          </a:p>
        </p:txBody>
      </p:sp>
    </p:spTree>
    <p:extLst>
      <p:ext uri="{BB962C8B-B14F-4D97-AF65-F5344CB8AC3E}">
        <p14:creationId xmlns:p14="http://schemas.microsoft.com/office/powerpoint/2010/main" val="3278717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243887010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algn="ctr" eaLnBrk="1" hangingPunct="1">
              <a:defRPr/>
            </a:pPr>
            <a:r>
              <a:rPr dirty="0" smtClean="0">
                <a:ea typeface="+mj-ea"/>
              </a:rPr>
              <a:t/>
            </a:r>
            <a:br>
              <a:rPr dirty="0" smtClean="0">
                <a:ea typeface="+mj-ea"/>
              </a:rPr>
            </a:br>
            <a:r>
              <a:rPr dirty="0" smtClean="0">
                <a:ea typeface="+mj-ea"/>
              </a:rPr>
              <a:t>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endParaRPr altLang="ja-JP" sz="2400" dirty="0" smtClean="0"/>
          </a:p>
          <a:p>
            <a:pPr marL="406400" indent="-406400">
              <a:buFont typeface="Wingdings" pitchFamily="2" charset="2"/>
              <a:buChar char="v"/>
            </a:pPr>
            <a:r>
              <a:rPr altLang="en-US" sz="2400" dirty="0" smtClean="0"/>
              <a:t>Configuration</a:t>
            </a:r>
          </a:p>
          <a:p>
            <a:pPr marL="406400" indent="-406400">
              <a:buFont typeface="Wingdings" pitchFamily="2" charset="2"/>
              <a:buChar char="v"/>
            </a:pPr>
            <a:r>
              <a:rPr lang="en-US" altLang="en-US" sz="2400" dirty="0" smtClean="0"/>
              <a:t>Demo</a:t>
            </a:r>
            <a:endParaRPr altLang="en-US" sz="2400" dirty="0" smtClean="0"/>
          </a:p>
          <a:p>
            <a:pPr marL="406400" indent="-406400">
              <a:buFont typeface="Wingdings" pitchFamily="2" charset="2"/>
              <a:buChar char="v"/>
            </a:pPr>
            <a:r>
              <a:rPr altLang="en-US" sz="2400" dirty="0" smtClean="0"/>
              <a:t>Troubleshooting Tips</a:t>
            </a:r>
          </a:p>
          <a:p>
            <a:pPr marL="406400" indent="-406400" eaLnBrk="1" hangingPunct="1">
              <a:buFont typeface="Arial" charset="0"/>
              <a:buNone/>
            </a:pPr>
            <a:endParaRPr altLang="en-US" sz="2400" dirty="0" smtClean="0"/>
          </a:p>
        </p:txBody>
      </p:sp>
    </p:spTree>
    <p:extLst>
      <p:ext uri="{BB962C8B-B14F-4D97-AF65-F5344CB8AC3E}">
        <p14:creationId xmlns:p14="http://schemas.microsoft.com/office/powerpoint/2010/main" val="19393224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971800"/>
            <a:ext cx="9067800" cy="1022209"/>
          </a:xfrm>
        </p:spPr>
        <p:txBody>
          <a:bodyPr/>
          <a:lstStyle/>
          <a:p>
            <a:pPr fontAlgn="auto">
              <a:spcAft>
                <a:spcPts val="0"/>
              </a:spcAft>
              <a:defRPr/>
            </a:pPr>
            <a:r>
              <a:rPr sz="4800" dirty="0" smtClean="0"/>
              <a:t>Introduction</a:t>
            </a:r>
            <a:endParaRPr sz="4800" dirty="0"/>
          </a:p>
        </p:txBody>
      </p:sp>
    </p:spTree>
    <p:extLst>
      <p:ext uri="{BB962C8B-B14F-4D97-AF65-F5344CB8AC3E}">
        <p14:creationId xmlns:p14="http://schemas.microsoft.com/office/powerpoint/2010/main" val="66979383"/>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latin typeface="Tahoma" pitchFamily="34" charset="0"/>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dirty="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dirty="0"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143000"/>
            <a:ext cx="8761412"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dirty="0" smtClean="0">
                <a:solidFill>
                  <a:srgbClr val="FFFFFF"/>
                </a:solidFill>
                <a:latin typeface="+mn-lt"/>
              </a:rPr>
              <a:t>The </a:t>
            </a:r>
            <a:r>
              <a:rPr lang="en-US" sz="2000" dirty="0" smtClean="0">
                <a:solidFill>
                  <a:srgbClr val="FFFFFF"/>
                </a:solidFill>
                <a:latin typeface="+mn-lt"/>
              </a:rPr>
              <a:t>OS administrator </a:t>
            </a:r>
            <a:r>
              <a:rPr lang="en-US" sz="2000" dirty="0" smtClean="0">
                <a:solidFill>
                  <a:srgbClr val="FFFFFF"/>
                </a:solidFill>
                <a:latin typeface="+mn-lt"/>
              </a:rPr>
              <a:t>can configure Cisco Unity Connection to display a Customized Log-on Message.</a:t>
            </a:r>
          </a:p>
          <a:p>
            <a:endParaRPr lang="en-US" sz="2000" dirty="0" smtClean="0">
              <a:solidFill>
                <a:srgbClr val="FFFFFF"/>
              </a:solidFill>
              <a:latin typeface="+mn-lt"/>
            </a:endParaRPr>
          </a:p>
          <a:p>
            <a:r>
              <a:rPr lang="en-US" sz="2000" u="sng" dirty="0" smtClean="0">
                <a:solidFill>
                  <a:srgbClr val="FFFFFF"/>
                </a:solidFill>
              </a:rPr>
              <a:t>In Release 11.0 and earlier</a:t>
            </a:r>
          </a:p>
          <a:p>
            <a:r>
              <a:rPr lang="en-US" sz="2000" dirty="0" smtClean="0">
                <a:solidFill>
                  <a:schemeClr val="bg1"/>
                </a:solidFill>
              </a:rPr>
              <a:t>The message is displayed on </a:t>
            </a:r>
            <a:r>
              <a:rPr lang="en-US" sz="2000" dirty="0">
                <a:solidFill>
                  <a:schemeClr val="bg1"/>
                </a:solidFill>
              </a:rPr>
              <a:t>the login </a:t>
            </a:r>
            <a:r>
              <a:rPr lang="en-US" sz="2000" dirty="0" smtClean="0">
                <a:solidFill>
                  <a:schemeClr val="bg1"/>
                </a:solidFill>
              </a:rPr>
              <a:t>screen of the following interfaces:</a:t>
            </a:r>
            <a:endParaRPr lang="en-US" sz="2000" dirty="0">
              <a:solidFill>
                <a:schemeClr val="bg1"/>
              </a:solidFill>
            </a:endParaRPr>
          </a:p>
          <a:p>
            <a:pPr marL="800100" lvl="1" indent="-342900">
              <a:buClr>
                <a:schemeClr val="tx2"/>
              </a:buClr>
              <a:buFont typeface="Arial" panose="020B0604020202020204" pitchFamily="34" charset="0"/>
              <a:buChar char="•"/>
            </a:pPr>
            <a:r>
              <a:rPr lang="en-US" sz="1600" dirty="0" smtClean="0">
                <a:solidFill>
                  <a:schemeClr val="bg1"/>
                </a:solidFill>
              </a:rPr>
              <a:t>Cisco </a:t>
            </a:r>
            <a:r>
              <a:rPr lang="en-US" sz="1600" dirty="0">
                <a:solidFill>
                  <a:schemeClr val="bg1"/>
                </a:solidFill>
              </a:rPr>
              <a:t>Unity Connection Administration</a:t>
            </a:r>
          </a:p>
          <a:p>
            <a:pPr marL="800100" lvl="1" indent="-342900">
              <a:buClr>
                <a:schemeClr val="tx2"/>
              </a:buClr>
              <a:buFont typeface="Arial" panose="020B0604020202020204" pitchFamily="34" charset="0"/>
              <a:buChar char="•"/>
            </a:pPr>
            <a:r>
              <a:rPr lang="en-US" sz="1600" dirty="0" smtClean="0">
                <a:solidFill>
                  <a:schemeClr val="bg1"/>
                </a:solidFill>
              </a:rPr>
              <a:t>Cisco </a:t>
            </a:r>
            <a:r>
              <a:rPr lang="en-US" sz="1600" dirty="0">
                <a:solidFill>
                  <a:schemeClr val="bg1"/>
                </a:solidFill>
              </a:rPr>
              <a:t>Unity Connection Serviceability</a:t>
            </a:r>
          </a:p>
          <a:p>
            <a:pPr marL="800100" lvl="1" indent="-342900">
              <a:buClr>
                <a:schemeClr val="tx2"/>
              </a:buClr>
              <a:buFont typeface="Arial" panose="020B0604020202020204" pitchFamily="34" charset="0"/>
              <a:buChar char="•"/>
            </a:pPr>
            <a:r>
              <a:rPr lang="en-US" sz="1600" dirty="0" smtClean="0">
                <a:solidFill>
                  <a:schemeClr val="bg1"/>
                </a:solidFill>
              </a:rPr>
              <a:t>Cisco </a:t>
            </a:r>
            <a:r>
              <a:rPr lang="en-US" sz="1600" dirty="0">
                <a:solidFill>
                  <a:schemeClr val="bg1"/>
                </a:solidFill>
              </a:rPr>
              <a:t>Personal Communication Assistant</a:t>
            </a:r>
          </a:p>
          <a:p>
            <a:pPr marL="800100" lvl="1" indent="-342900">
              <a:buClr>
                <a:schemeClr val="tx2"/>
              </a:buClr>
              <a:buFont typeface="Arial" panose="020B0604020202020204" pitchFamily="34" charset="0"/>
              <a:buChar char="•"/>
            </a:pPr>
            <a:r>
              <a:rPr lang="en-US" sz="1600" dirty="0" smtClean="0">
                <a:solidFill>
                  <a:schemeClr val="bg1"/>
                </a:solidFill>
              </a:rPr>
              <a:t>Real-Time </a:t>
            </a:r>
            <a:r>
              <a:rPr lang="en-US" sz="1600" dirty="0">
                <a:solidFill>
                  <a:schemeClr val="bg1"/>
                </a:solidFill>
              </a:rPr>
              <a:t>Monitoring Tool</a:t>
            </a:r>
          </a:p>
          <a:p>
            <a:pPr marL="800100" lvl="1" indent="-342900">
              <a:buClr>
                <a:schemeClr val="tx2"/>
              </a:buClr>
              <a:buFont typeface="Arial" panose="020B0604020202020204" pitchFamily="34" charset="0"/>
              <a:buChar char="•"/>
            </a:pPr>
            <a:r>
              <a:rPr lang="en-US" sz="1600" dirty="0" smtClean="0">
                <a:solidFill>
                  <a:schemeClr val="bg1"/>
                </a:solidFill>
              </a:rPr>
              <a:t>Command </a:t>
            </a:r>
            <a:r>
              <a:rPr lang="en-US" sz="1600" dirty="0">
                <a:solidFill>
                  <a:schemeClr val="bg1"/>
                </a:solidFill>
              </a:rPr>
              <a:t>Line </a:t>
            </a:r>
            <a:r>
              <a:rPr lang="en-US" sz="1600" dirty="0" smtClean="0">
                <a:solidFill>
                  <a:schemeClr val="bg1"/>
                </a:solidFill>
              </a:rPr>
              <a:t>Interface</a:t>
            </a:r>
          </a:p>
          <a:p>
            <a:pPr lvl="1">
              <a:buClr>
                <a:schemeClr val="tx2"/>
              </a:buClr>
            </a:pPr>
            <a:r>
              <a:rPr lang="en-US" sz="1600" dirty="0" smtClean="0">
                <a:solidFill>
                  <a:schemeClr val="bg1"/>
                </a:solidFill>
              </a:rPr>
              <a:t> </a:t>
            </a:r>
          </a:p>
          <a:p>
            <a:r>
              <a:rPr lang="en-US" sz="2000" u="sng" dirty="0" smtClean="0">
                <a:solidFill>
                  <a:schemeClr val="bg1"/>
                </a:solidFill>
                <a:latin typeface="+mn-lt"/>
              </a:rPr>
              <a:t>With Release 11.5(1) and later</a:t>
            </a:r>
            <a:endParaRPr lang="en-US" sz="2000" i="1" u="sng" dirty="0" smtClean="0">
              <a:solidFill>
                <a:schemeClr val="bg1"/>
              </a:solidFill>
              <a:latin typeface="+mn-lt"/>
            </a:endParaRPr>
          </a:p>
          <a:p>
            <a:pPr marL="173038" indent="-173038">
              <a:buClr>
                <a:schemeClr val="tx2"/>
              </a:buClr>
              <a:buFont typeface="Arial" panose="020B0604020202020204" pitchFamily="34" charset="0"/>
              <a:buChar char="•"/>
            </a:pPr>
            <a:r>
              <a:rPr lang="en-US" sz="2000" dirty="0" smtClean="0">
                <a:solidFill>
                  <a:schemeClr val="bg1"/>
                </a:solidFill>
                <a:latin typeface="+mn-lt"/>
              </a:rPr>
              <a:t>The configured message can be additionally displayed in a Pop-up window                          on the above interfaces as well as Web Inbox before login.</a:t>
            </a:r>
          </a:p>
          <a:p>
            <a:pPr>
              <a:buClr>
                <a:schemeClr val="tx2"/>
              </a:buClr>
              <a:buFont typeface="Arial" panose="020B0604020202020204" pitchFamily="34" charset="0"/>
              <a:buChar char="•"/>
            </a:pPr>
            <a:r>
              <a:rPr lang="en-US" sz="2000" dirty="0" smtClean="0">
                <a:solidFill>
                  <a:schemeClr val="bg1"/>
                </a:solidFill>
                <a:latin typeface="+mn-lt"/>
              </a:rPr>
              <a:t> User must explicitly acknowledge the Pop-up window by clicking OK.</a:t>
            </a:r>
          </a:p>
          <a:p>
            <a:endParaRPr lang="en-US" sz="2000" dirty="0" smtClean="0">
              <a:solidFill>
                <a:schemeClr val="bg1"/>
              </a:solidFill>
            </a:endParaRPr>
          </a:p>
          <a:p>
            <a:r>
              <a:rPr lang="en-US" dirty="0" smtClean="0">
                <a:solidFill>
                  <a:schemeClr val="bg1"/>
                </a:solidFill>
                <a:latin typeface="+mn-lt"/>
              </a:rPr>
              <a:t>Note: </a:t>
            </a:r>
            <a:r>
              <a:rPr lang="en-US" dirty="0" smtClean="0">
                <a:solidFill>
                  <a:srgbClr val="FFFFFF"/>
                </a:solidFill>
                <a:latin typeface="+mn-lt"/>
              </a:rPr>
              <a:t>In case of Web Inbox, the message is displayed only in Pop-up window</a:t>
            </a:r>
            <a:r>
              <a:rPr lang="en-US" dirty="0" smtClean="0">
                <a:latin typeface="+mn-lt"/>
              </a:rPr>
              <a:t>.</a:t>
            </a:r>
            <a:r>
              <a:rPr lang="en-US" dirty="0" smtClean="0">
                <a:solidFill>
                  <a:schemeClr val="bg1"/>
                </a:solidFill>
                <a:latin typeface="+mn-lt"/>
              </a:rPr>
              <a:t> </a:t>
            </a:r>
            <a:endParaRPr lang="en-US" dirty="0" smtClean="0">
              <a:latin typeface="+mn-lt"/>
            </a:endParaRPr>
          </a:p>
          <a:p>
            <a:endParaRPr lang="en-US" dirty="0">
              <a:solidFill>
                <a:schemeClr val="bg1"/>
              </a:solidFill>
              <a:latin typeface="+mn-lt"/>
            </a:endParaRPr>
          </a:p>
          <a:p>
            <a:pPr marL="342900" indent="-342900">
              <a:buFont typeface="Arial" panose="020B0604020202020204" pitchFamily="34" charset="0"/>
              <a:buChar char="•"/>
            </a:pPr>
            <a:endParaRPr lang="en-US" sz="2000" dirty="0">
              <a:solidFill>
                <a:schemeClr val="bg1"/>
              </a:solidFill>
            </a:endParaRPr>
          </a:p>
        </p:txBody>
      </p:sp>
      <p:sp>
        <p:nvSpPr>
          <p:cNvPr id="6" name="Title 1"/>
          <p:cNvSpPr>
            <a:spLocks noGrp="1"/>
          </p:cNvSpPr>
          <p:nvPr>
            <p:ph type="title"/>
          </p:nvPr>
        </p:nvSpPr>
        <p:spPr>
          <a:xfrm>
            <a:off x="241786" y="152400"/>
            <a:ext cx="8588375" cy="838200"/>
          </a:xfrm>
        </p:spPr>
        <p:txBody>
          <a:bodyPr/>
          <a:lstStyle/>
          <a:p>
            <a:pPr>
              <a:defRPr/>
            </a:pPr>
            <a:r>
              <a:rPr dirty="0" smtClean="0">
                <a:ea typeface="+mj-ea"/>
              </a:rPr>
              <a:t>Introduction </a:t>
            </a:r>
            <a:endParaRPr dirty="0">
              <a:ea typeface="+mj-ea"/>
            </a:endParaRPr>
          </a:p>
        </p:txBody>
      </p:sp>
    </p:spTree>
    <p:extLst>
      <p:ext uri="{BB962C8B-B14F-4D97-AF65-F5344CB8AC3E}">
        <p14:creationId xmlns:p14="http://schemas.microsoft.com/office/powerpoint/2010/main" val="2740703682"/>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a:t>Configuration</a:t>
            </a:r>
            <a:endParaRPr sz="4400" dirty="0"/>
          </a:p>
        </p:txBody>
      </p:sp>
    </p:spTree>
    <p:extLst>
      <p:ext uri="{BB962C8B-B14F-4D97-AF65-F5344CB8AC3E}">
        <p14:creationId xmlns:p14="http://schemas.microsoft.com/office/powerpoint/2010/main" val="3172236024"/>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228600"/>
            <a:ext cx="8588375" cy="990600"/>
          </a:xfrm>
        </p:spPr>
        <p:txBody>
          <a:bodyPr/>
          <a:lstStyle/>
          <a:p>
            <a:r>
              <a:rPr lang="en-US" dirty="0"/>
              <a:t>Configuration on Cisco Unified OS Administration</a:t>
            </a:r>
          </a:p>
        </p:txBody>
      </p:sp>
      <p:sp>
        <p:nvSpPr>
          <p:cNvPr id="3" name="Content Placeholder 2"/>
          <p:cNvSpPr>
            <a:spLocks noGrp="1"/>
          </p:cNvSpPr>
          <p:nvPr>
            <p:ph idx="1"/>
          </p:nvPr>
        </p:nvSpPr>
        <p:spPr>
          <a:xfrm>
            <a:off x="304800" y="1219200"/>
            <a:ext cx="8550275" cy="5181600"/>
          </a:xfrm>
        </p:spPr>
        <p:txBody>
          <a:bodyPr/>
          <a:lstStyle/>
          <a:p>
            <a:r>
              <a:rPr lang="fr-FR" dirty="0">
                <a:latin typeface="+mn-lt"/>
              </a:rPr>
              <a:t>Go to: Software Upgrade -&gt; </a:t>
            </a:r>
            <a:r>
              <a:rPr lang="en-US" dirty="0">
                <a:latin typeface="+mn-lt"/>
              </a:rPr>
              <a:t>Customized Logon </a:t>
            </a:r>
            <a:r>
              <a:rPr lang="en-US" dirty="0" smtClean="0">
                <a:latin typeface="+mn-lt"/>
              </a:rPr>
              <a:t>Message. </a:t>
            </a:r>
            <a:endParaRPr lang="en-US" dirty="0">
              <a:latin typeface="+mn-lt"/>
            </a:endParaRPr>
          </a:p>
          <a:p>
            <a:r>
              <a:rPr lang="en-US" dirty="0">
                <a:latin typeface="+mn-lt"/>
              </a:rPr>
              <a:t>Click </a:t>
            </a:r>
            <a:r>
              <a:rPr lang="en-US" b="1" dirty="0">
                <a:latin typeface="+mn-lt"/>
              </a:rPr>
              <a:t>Browse </a:t>
            </a:r>
            <a:r>
              <a:rPr lang="en-US" dirty="0">
                <a:latin typeface="+mn-lt"/>
              </a:rPr>
              <a:t>to select the text file that contains the customized log-on message.</a:t>
            </a:r>
          </a:p>
          <a:p>
            <a:r>
              <a:rPr lang="en-US" dirty="0">
                <a:latin typeface="+mn-lt"/>
              </a:rPr>
              <a:t>Click </a:t>
            </a:r>
            <a:r>
              <a:rPr lang="en-US" b="1" dirty="0">
                <a:latin typeface="+mn-lt"/>
              </a:rPr>
              <a:t>Upload </a:t>
            </a:r>
            <a:r>
              <a:rPr lang="en-US" b="1" dirty="0" smtClean="0">
                <a:latin typeface="+mn-lt"/>
              </a:rPr>
              <a:t>File.</a:t>
            </a: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fr-FR" sz="1800" dirty="0" smtClean="0"/>
          </a:p>
          <a:p>
            <a:pPr marL="0" indent="0">
              <a:buNone/>
            </a:pPr>
            <a:endParaRPr lang="fr-FR" sz="1800" dirty="0"/>
          </a:p>
          <a:p>
            <a:pPr marL="0" indent="0">
              <a:buNone/>
            </a:pPr>
            <a:endParaRPr lang="en-US" sz="1800" dirty="0" smtClean="0">
              <a:latin typeface="+mn-lt"/>
            </a:endParaRPr>
          </a:p>
          <a:p>
            <a:pPr marL="0" indent="0">
              <a:buNone/>
            </a:pPr>
            <a:r>
              <a:rPr lang="en-US" sz="1800" dirty="0" smtClean="0">
                <a:latin typeface="+mn-lt"/>
              </a:rPr>
              <a:t>Note: In case of cluster, you should upload the Customized </a:t>
            </a:r>
            <a:r>
              <a:rPr lang="en-US" sz="1800" dirty="0">
                <a:latin typeface="+mn-lt"/>
              </a:rPr>
              <a:t>Logon </a:t>
            </a:r>
            <a:r>
              <a:rPr lang="en-US" sz="1800" dirty="0" smtClean="0">
                <a:latin typeface="+mn-lt"/>
              </a:rPr>
              <a:t>Message separately on both the servers.   </a:t>
            </a:r>
            <a:endParaRPr lang="en-US" sz="1800" dirty="0">
              <a:latin typeface="+mn-lt"/>
            </a:endParaRPr>
          </a:p>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483" y="2895600"/>
            <a:ext cx="8227325"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9995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31" y="228600"/>
            <a:ext cx="8588375" cy="990600"/>
          </a:xfrm>
        </p:spPr>
        <p:txBody>
          <a:bodyPr/>
          <a:lstStyle/>
          <a:p>
            <a:r>
              <a:rPr lang="en-US" dirty="0" smtClean="0"/>
              <a:t>Configuration (contd.) </a:t>
            </a:r>
            <a:endParaRPr lang="en-US" dirty="0"/>
          </a:p>
        </p:txBody>
      </p:sp>
      <p:sp>
        <p:nvSpPr>
          <p:cNvPr id="8" name="Content Placeholder 7"/>
          <p:cNvSpPr>
            <a:spLocks noGrp="1"/>
          </p:cNvSpPr>
          <p:nvPr>
            <p:ph idx="1"/>
          </p:nvPr>
        </p:nvSpPr>
        <p:spPr>
          <a:xfrm>
            <a:off x="265017" y="1447800"/>
            <a:ext cx="8550275" cy="5105400"/>
          </a:xfrm>
        </p:spPr>
        <p:txBody>
          <a:bodyPr/>
          <a:lstStyle/>
          <a:p>
            <a:r>
              <a:rPr lang="en-US" i="1" dirty="0" smtClean="0"/>
              <a:t>(optional) </a:t>
            </a:r>
            <a:r>
              <a:rPr lang="en-US" dirty="0" smtClean="0"/>
              <a:t>Check </a:t>
            </a:r>
            <a:r>
              <a:rPr lang="en-US" dirty="0"/>
              <a:t>the “Require User Acknowledgment”</a:t>
            </a:r>
            <a:r>
              <a:rPr lang="en-US" b="1" dirty="0"/>
              <a:t> </a:t>
            </a:r>
            <a:r>
              <a:rPr lang="en-US" dirty="0"/>
              <a:t>check box to display the Customized Log-on Message in </a:t>
            </a:r>
            <a:r>
              <a:rPr lang="en-US" dirty="0" smtClean="0"/>
              <a:t>Pop-up window as well.</a:t>
            </a:r>
            <a:endParaRPr lang="en-US" dirty="0"/>
          </a:p>
          <a:p>
            <a:endParaRPr lang="en-US" sz="1800" dirty="0" smtClean="0">
              <a:latin typeface="+mn-lt"/>
            </a:endParaRPr>
          </a:p>
          <a:p>
            <a:endParaRPr lang="fr-FR" sz="1800" dirty="0" smtClean="0">
              <a:latin typeface="+mn-lt"/>
            </a:endParaRPr>
          </a:p>
          <a:p>
            <a:endParaRPr lang="fr-FR" sz="1800" dirty="0">
              <a:latin typeface="+mn-lt"/>
            </a:endParaRPr>
          </a:p>
          <a:p>
            <a:endParaRPr lang="fr-FR" sz="1800" dirty="0" smtClean="0">
              <a:latin typeface="+mn-lt"/>
            </a:endParaRPr>
          </a:p>
          <a:p>
            <a:pPr marL="0" indent="0">
              <a:buNone/>
            </a:pPr>
            <a:endParaRPr lang="fr-FR" sz="1800" dirty="0">
              <a:latin typeface="+mn-lt"/>
            </a:endParaRPr>
          </a:p>
          <a:p>
            <a:pPr marL="0" indent="0">
              <a:buNone/>
            </a:pPr>
            <a:r>
              <a:rPr lang="fr-FR" sz="1800" dirty="0" smtClean="0">
                <a:latin typeface="+mn-lt"/>
              </a:rPr>
              <a:t>.</a:t>
            </a:r>
          </a:p>
          <a:p>
            <a:pPr marL="0" indent="0">
              <a:buNone/>
            </a:pPr>
            <a:endParaRPr lang="en-US" dirty="0"/>
          </a:p>
          <a:p>
            <a:pPr marL="0" indent="0">
              <a:buNone/>
            </a:pPr>
            <a:endParaRPr lang="en-US" dirty="0"/>
          </a:p>
          <a:p>
            <a:pPr marL="0" indent="0">
              <a:buNone/>
            </a:pPr>
            <a:r>
              <a:rPr lang="fr-FR" sz="1800" dirty="0" smtClean="0">
                <a:latin typeface="+mn-lt"/>
              </a:rPr>
              <a:t>Note</a:t>
            </a:r>
            <a:r>
              <a:rPr lang="fr-FR" sz="1800" dirty="0">
                <a:latin typeface="+mn-lt"/>
              </a:rPr>
              <a:t>: It </a:t>
            </a:r>
            <a:r>
              <a:rPr lang="fr-FR" sz="1800" dirty="0" err="1">
                <a:latin typeface="+mn-lt"/>
              </a:rPr>
              <a:t>is</a:t>
            </a:r>
            <a:r>
              <a:rPr lang="fr-FR" sz="1800" dirty="0">
                <a:latin typeface="+mn-lt"/>
              </a:rPr>
              <a:t> </a:t>
            </a:r>
            <a:r>
              <a:rPr lang="fr-FR" sz="1800" dirty="0" err="1">
                <a:latin typeface="+mn-lt"/>
              </a:rPr>
              <a:t>recommended</a:t>
            </a:r>
            <a:r>
              <a:rPr lang="fr-FR" sz="1800" dirty="0">
                <a:latin typeface="+mn-lt"/>
              </a:rPr>
              <a:t> to </a:t>
            </a:r>
            <a:r>
              <a:rPr lang="fr-FR" sz="1800" dirty="0" err="1">
                <a:latin typeface="+mn-lt"/>
              </a:rPr>
              <a:t>clear</a:t>
            </a:r>
            <a:r>
              <a:rPr lang="fr-FR" sz="1800" dirty="0">
                <a:latin typeface="+mn-lt"/>
              </a:rPr>
              <a:t> the browser cache before </a:t>
            </a:r>
            <a:r>
              <a:rPr lang="fr-FR" sz="1800" dirty="0" err="1">
                <a:latin typeface="+mn-lt"/>
              </a:rPr>
              <a:t>uploading</a:t>
            </a:r>
            <a:r>
              <a:rPr lang="fr-FR" sz="1800" dirty="0">
                <a:latin typeface="+mn-lt"/>
              </a:rPr>
              <a:t> the </a:t>
            </a:r>
            <a:r>
              <a:rPr lang="fr-FR" sz="1800" dirty="0" err="1">
                <a:latin typeface="+mn-lt"/>
              </a:rPr>
              <a:t>log-on</a:t>
            </a:r>
            <a:r>
              <a:rPr lang="fr-FR" sz="1800" dirty="0">
                <a:latin typeface="+mn-lt"/>
              </a:rPr>
              <a:t> </a:t>
            </a:r>
            <a:r>
              <a:rPr lang="fr-FR" sz="1800" dirty="0" smtClean="0">
                <a:latin typeface="+mn-lt"/>
              </a:rPr>
              <a:t>message.</a:t>
            </a:r>
            <a:endParaRPr lang="en-US" sz="1800" dirty="0">
              <a:latin typeface="+mn-lt"/>
            </a:endParaRPr>
          </a:p>
          <a:p>
            <a:pPr marL="0" indent="0">
              <a:buNone/>
            </a:pPr>
            <a:endParaRPr lang="en-US"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919" y="2362200"/>
            <a:ext cx="8382000"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8091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smtClean="0"/>
              <a:t>Demo</a:t>
            </a:r>
            <a:endParaRPr sz="4400" dirty="0"/>
          </a:p>
        </p:txBody>
      </p:sp>
    </p:spTree>
    <p:extLst>
      <p:ext uri="{BB962C8B-B14F-4D97-AF65-F5344CB8AC3E}">
        <p14:creationId xmlns:p14="http://schemas.microsoft.com/office/powerpoint/2010/main" val="2070947276"/>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63515</TotalTime>
  <Words>544</Words>
  <Application>Microsoft Office PowerPoint</Application>
  <PresentationFormat>On-screen Show (4:3)</PresentationFormat>
  <Paragraphs>123</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Cisco Arial 4x3 template_dark</vt:lpstr>
      <vt:lpstr>PowerPoint Presentation</vt:lpstr>
      <vt:lpstr>PowerPoint Presentation</vt:lpstr>
      <vt:lpstr> Agenda</vt:lpstr>
      <vt:lpstr>Introduction</vt:lpstr>
      <vt:lpstr>Introduction </vt:lpstr>
      <vt:lpstr>Configuration</vt:lpstr>
      <vt:lpstr>Configuration on Cisco Unified OS Administration</vt:lpstr>
      <vt:lpstr>Configuration (contd.) </vt:lpstr>
      <vt:lpstr>Demo</vt:lpstr>
      <vt:lpstr> Scenario 1: Customized Log-on Message is        Displayed only on Login Screen</vt:lpstr>
      <vt:lpstr>Scenario 2: Log-on Message is                Displayed in Pop-up Window </vt:lpstr>
      <vt:lpstr>Troubleshooting</vt:lpstr>
      <vt:lpstr>Troubleshooting </vt:lpstr>
      <vt:lpstr>References</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apamitta</cp:lastModifiedBy>
  <cp:revision>1611</cp:revision>
  <dcterms:created xsi:type="dcterms:W3CDTF">2012-08-27T10:18:31Z</dcterms:created>
  <dcterms:modified xsi:type="dcterms:W3CDTF">2016-05-04T09:19:52Z</dcterms:modified>
</cp:coreProperties>
</file>