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32" r:id="rId1"/>
  </p:sldMasterIdLst>
  <p:notesMasterIdLst>
    <p:notesMasterId r:id="rId32"/>
  </p:notesMasterIdLst>
  <p:sldIdLst>
    <p:sldId id="731" r:id="rId2"/>
    <p:sldId id="722" r:id="rId3"/>
    <p:sldId id="723" r:id="rId4"/>
    <p:sldId id="796" r:id="rId5"/>
    <p:sldId id="778" r:id="rId6"/>
    <p:sldId id="798" r:id="rId7"/>
    <p:sldId id="817" r:id="rId8"/>
    <p:sldId id="811" r:id="rId9"/>
    <p:sldId id="819" r:id="rId10"/>
    <p:sldId id="820" r:id="rId11"/>
    <p:sldId id="840" r:id="rId12"/>
    <p:sldId id="841" r:id="rId13"/>
    <p:sldId id="816" r:id="rId14"/>
    <p:sldId id="821" r:id="rId15"/>
    <p:sldId id="822" r:id="rId16"/>
    <p:sldId id="831" r:id="rId17"/>
    <p:sldId id="829" r:id="rId18"/>
    <p:sldId id="818" r:id="rId19"/>
    <p:sldId id="824" r:id="rId20"/>
    <p:sldId id="830" r:id="rId21"/>
    <p:sldId id="839" r:id="rId22"/>
    <p:sldId id="825" r:id="rId23"/>
    <p:sldId id="826" r:id="rId24"/>
    <p:sldId id="838" r:id="rId25"/>
    <p:sldId id="827" r:id="rId26"/>
    <p:sldId id="828" r:id="rId27"/>
    <p:sldId id="837" r:id="rId28"/>
    <p:sldId id="842" r:id="rId29"/>
    <p:sldId id="843" r:id="rId30"/>
    <p:sldId id="584" r:id="rId31"/>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urpreet S. Sachdeva" initials="GSS" lastIdx="46" clrIdx="0"/>
  <p:cmAuthor id="1" name="nikkumar" initials="n" lastIdx="10" clrIdx="1"/>
  <p:cmAuthor id="2" name="gusachde" initials="GSS" lastIdx="20" clrIdx="2"/>
  <p:cmAuthor id="3" name="samehrot" initials="s" lastIdx="20" clrIdx="3"/>
  <p:cmAuthor id="4" name="anigoyal" initials="a" lastIdx="1" clrIdx="4"/>
  <p:cmAuthor id="5" name="ranchou" initials="r" lastIdx="23" clrIdx="5"/>
  <p:cmAuthor id="6" name="igautam" initials="i" lastIdx="17"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22F"/>
    <a:srgbClr val="0C3440"/>
    <a:srgbClr val="09242D"/>
    <a:srgbClr val="0A2730"/>
    <a:srgbClr val="0B2D37"/>
    <a:srgbClr val="08222A"/>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3" autoAdjust="0"/>
    <p:restoredTop sz="90053" autoAdjust="0"/>
  </p:normalViewPr>
  <p:slideViewPr>
    <p:cSldViewPr>
      <p:cViewPr varScale="1">
        <p:scale>
          <a:sx n="88" d="100"/>
          <a:sy n="88" d="100"/>
        </p:scale>
        <p:origin x="-996"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70" d="100"/>
          <a:sy n="70" d="100"/>
        </p:scale>
        <p:origin x="-32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1DA1A64-EDA4-451E-A858-112D5A5BBA06}" type="datetimeFigureOut">
              <a:rPr lang="en-US"/>
              <a:pPr>
                <a:defRPr/>
              </a:pPr>
              <a:t>3/10/2015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EFFD637-9BD9-4793-A615-8C7AA4EC6411}" type="slidenum">
              <a:rPr lang="en-US"/>
              <a:pPr>
                <a:defRPr/>
              </a:pPr>
              <a:t>‹#›</a:t>
            </a:fld>
            <a:endParaRPr lang="en-US" dirty="0"/>
          </a:p>
        </p:txBody>
      </p:sp>
    </p:spTree>
    <p:extLst>
      <p:ext uri="{BB962C8B-B14F-4D97-AF65-F5344CB8AC3E}">
        <p14:creationId xmlns:p14="http://schemas.microsoft.com/office/powerpoint/2010/main" val="30743678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837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12F1D5E0-D44A-4385-964F-8CB86F72B262}" type="slidenum">
              <a:rPr lang="en-US" smtClean="0">
                <a:solidFill>
                  <a:srgbClr val="000000"/>
                </a:solidFill>
                <a:latin typeface="Calibri" pitchFamily="34" charset="0"/>
              </a:rPr>
              <a:pPr fontAlgn="base">
                <a:spcBef>
                  <a:spcPct val="0"/>
                </a:spcBef>
                <a:spcAft>
                  <a:spcPct val="0"/>
                </a:spcAft>
                <a:defRPr/>
              </a:pPr>
              <a:t>1</a:t>
            </a:fld>
            <a:endParaRPr lang="en-US" dirty="0" smtClean="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916231-34BA-48D6-BB8A-BF07586B5783}"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03B9BC-F19E-486E-B284-2177AE160D21}"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Note :</a:t>
            </a:r>
          </a:p>
          <a:p>
            <a:pPr marL="171450" indent="-171450">
              <a:buFont typeface="Arial" panose="020B0604020202020204" pitchFamily="34" charset="0"/>
              <a:buChar char="•"/>
            </a:pPr>
            <a:r>
              <a:rPr lang="en-US" dirty="0" smtClean="0"/>
              <a:t> Administrator has privilege to enable missed call feature for multiple users using</a:t>
            </a:r>
            <a:r>
              <a:rPr lang="en-US" baseline="0" dirty="0" smtClean="0"/>
              <a:t> Bulk Edit and BAT feature.</a:t>
            </a:r>
            <a:r>
              <a:rPr lang="en-US" dirty="0" smtClean="0"/>
              <a:t> </a:t>
            </a:r>
            <a:endParaRPr lang="en-US" dirty="0"/>
          </a:p>
        </p:txBody>
      </p:sp>
      <p:sp>
        <p:nvSpPr>
          <p:cNvPr id="4" name="Slide Number Placeholder 3"/>
          <p:cNvSpPr>
            <a:spLocks noGrp="1"/>
          </p:cNvSpPr>
          <p:nvPr>
            <p:ph type="sldNum" sz="quarter" idx="10"/>
          </p:nvPr>
        </p:nvSpPr>
        <p:spPr/>
        <p:txBody>
          <a:bodyPr/>
          <a:lstStyle/>
          <a:p>
            <a:fld id="{A4916231-34BA-48D6-BB8A-BF07586B5783}"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0EFFD637-9BD9-4793-A615-8C7AA4EC6411}" type="slidenum">
              <a:rPr lang="en-US" smtClean="0"/>
              <a:pPr>
                <a:defRPr/>
              </a:pPr>
              <a:t>16</a:t>
            </a:fld>
            <a:endParaRPr lang="en-US" dirty="0"/>
          </a:p>
        </p:txBody>
      </p:sp>
    </p:spTree>
    <p:extLst>
      <p:ext uri="{BB962C8B-B14F-4D97-AF65-F5344CB8AC3E}">
        <p14:creationId xmlns:p14="http://schemas.microsoft.com/office/powerpoint/2010/main" val="950214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%CALLERID%</a:t>
            </a:r>
            <a:r>
              <a:rPr lang="en-US" baseline="0" dirty="0" smtClean="0"/>
              <a:t> - Can also be the SIP URI of the user.</a:t>
            </a:r>
            <a:endParaRPr lang="en-US" dirty="0"/>
          </a:p>
        </p:txBody>
      </p:sp>
      <p:sp>
        <p:nvSpPr>
          <p:cNvPr id="4" name="Slide Number Placeholder 3"/>
          <p:cNvSpPr>
            <a:spLocks noGrp="1"/>
          </p:cNvSpPr>
          <p:nvPr>
            <p:ph type="sldNum" sz="quarter" idx="10"/>
          </p:nvPr>
        </p:nvSpPr>
        <p:spPr/>
        <p:txBody>
          <a:bodyPr/>
          <a:lstStyle/>
          <a:p>
            <a:fld id="{7A03B9BC-F19E-486E-B284-2177AE160D21}"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0EFFD637-9BD9-4793-A615-8C7AA4EC6411}" type="slidenum">
              <a:rPr lang="en-US" smtClean="0"/>
              <a:pPr>
                <a:defRPr/>
              </a:pPr>
              <a:t>19</a:t>
            </a:fld>
            <a:endParaRPr lang="en-US" dirty="0"/>
          </a:p>
        </p:txBody>
      </p:sp>
    </p:spTree>
    <p:extLst>
      <p:ext uri="{BB962C8B-B14F-4D97-AF65-F5344CB8AC3E}">
        <p14:creationId xmlns:p14="http://schemas.microsoft.com/office/powerpoint/2010/main" val="950214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8B56007-9346-4172-B736-F9D8A1FB65F2}" type="slidenum">
              <a:rPr lang="en-US" smtClean="0">
                <a:latin typeface="Calibri" pitchFamily="34" charset="0"/>
              </a:rPr>
              <a:pPr fontAlgn="base">
                <a:spcBef>
                  <a:spcPct val="0"/>
                </a:spcBef>
                <a:spcAft>
                  <a:spcPct val="0"/>
                </a:spcAft>
                <a:defRPr/>
              </a:pPr>
              <a:t>22</a:t>
            </a:fld>
            <a:endParaRPr lang="en-US" dirty="0"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FFD637-9BD9-4793-A615-8C7AA4EC6411}" type="slidenum">
              <a:rPr lang="en-US" smtClean="0"/>
              <a:pPr>
                <a:defRPr/>
              </a:pPr>
              <a:t>23</a:t>
            </a:fld>
            <a:endParaRPr lang="en-US" dirty="0"/>
          </a:p>
        </p:txBody>
      </p:sp>
    </p:spTree>
    <p:extLst>
      <p:ext uri="{BB962C8B-B14F-4D97-AF65-F5344CB8AC3E}">
        <p14:creationId xmlns:p14="http://schemas.microsoft.com/office/powerpoint/2010/main" val="4219938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FFD637-9BD9-4793-A615-8C7AA4EC6411}" type="slidenum">
              <a:rPr lang="en-US" smtClean="0"/>
              <a:pPr>
                <a:defRPr/>
              </a:pPr>
              <a:t>24</a:t>
            </a:fld>
            <a:endParaRPr lang="en-US" dirty="0"/>
          </a:p>
        </p:txBody>
      </p:sp>
    </p:spTree>
    <p:extLst>
      <p:ext uri="{BB962C8B-B14F-4D97-AF65-F5344CB8AC3E}">
        <p14:creationId xmlns:p14="http://schemas.microsoft.com/office/powerpoint/2010/main" val="4219938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FFD637-9BD9-4793-A615-8C7AA4EC6411}" type="slidenum">
              <a:rPr lang="en-US" smtClean="0"/>
              <a:pPr>
                <a:defRPr/>
              </a:pPr>
              <a:t>25</a:t>
            </a:fld>
            <a:endParaRPr lang="en-US" dirty="0"/>
          </a:p>
        </p:txBody>
      </p:sp>
    </p:spTree>
    <p:extLst>
      <p:ext uri="{BB962C8B-B14F-4D97-AF65-F5344CB8AC3E}">
        <p14:creationId xmlns:p14="http://schemas.microsoft.com/office/powerpoint/2010/main" val="421993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3" rIns="91404" bIns="45703" anchor="b"/>
          <a:lstStyle>
            <a:lvl1pPr defTabSz="928688" eaLnBrk="0" hangingPunct="0">
              <a:defRPr>
                <a:solidFill>
                  <a:schemeClr val="tx1"/>
                </a:solidFill>
                <a:latin typeface="Arial" charset="0"/>
                <a:cs typeface="Arial" charset="0"/>
              </a:defRPr>
            </a:lvl1pPr>
            <a:lvl2pPr marL="742950" indent="-285750" defTabSz="928688" eaLnBrk="0" hangingPunct="0">
              <a:defRPr>
                <a:solidFill>
                  <a:schemeClr val="tx1"/>
                </a:solidFill>
                <a:latin typeface="Arial" charset="0"/>
                <a:cs typeface="Arial" charset="0"/>
              </a:defRPr>
            </a:lvl2pPr>
            <a:lvl3pPr marL="1143000" indent="-228600" defTabSz="928688" eaLnBrk="0" hangingPunct="0">
              <a:defRPr>
                <a:solidFill>
                  <a:schemeClr val="tx1"/>
                </a:solidFill>
                <a:latin typeface="Arial" charset="0"/>
                <a:cs typeface="Arial" charset="0"/>
              </a:defRPr>
            </a:lvl3pPr>
            <a:lvl4pPr marL="1600200" indent="-228600" defTabSz="928688" eaLnBrk="0" hangingPunct="0">
              <a:defRPr>
                <a:solidFill>
                  <a:schemeClr val="tx1"/>
                </a:solidFill>
                <a:latin typeface="Arial" charset="0"/>
                <a:cs typeface="Arial" charset="0"/>
              </a:defRPr>
            </a:lvl4pPr>
            <a:lvl5pPr marL="2057400" indent="-228600" defTabSz="928688" eaLnBrk="0" hangingPunct="0">
              <a:defRPr>
                <a:solidFill>
                  <a:schemeClr val="tx1"/>
                </a:solidFill>
                <a:latin typeface="Arial" charset="0"/>
                <a:cs typeface="Arial" charset="0"/>
              </a:defRPr>
            </a:lvl5pPr>
            <a:lvl6pPr marL="2514600" indent="-228600" defTabSz="928688" eaLnBrk="0" fontAlgn="base" hangingPunct="0">
              <a:spcBef>
                <a:spcPct val="0"/>
              </a:spcBef>
              <a:spcAft>
                <a:spcPct val="0"/>
              </a:spcAft>
              <a:defRPr>
                <a:solidFill>
                  <a:schemeClr val="tx1"/>
                </a:solidFill>
                <a:latin typeface="Arial" charset="0"/>
                <a:cs typeface="Arial" charset="0"/>
              </a:defRPr>
            </a:lvl6pPr>
            <a:lvl7pPr marL="2971800" indent="-228600" defTabSz="928688" eaLnBrk="0" fontAlgn="base" hangingPunct="0">
              <a:spcBef>
                <a:spcPct val="0"/>
              </a:spcBef>
              <a:spcAft>
                <a:spcPct val="0"/>
              </a:spcAft>
              <a:defRPr>
                <a:solidFill>
                  <a:schemeClr val="tx1"/>
                </a:solidFill>
                <a:latin typeface="Arial" charset="0"/>
                <a:cs typeface="Arial" charset="0"/>
              </a:defRPr>
            </a:lvl7pPr>
            <a:lvl8pPr marL="3429000" indent="-228600" defTabSz="928688" eaLnBrk="0" fontAlgn="base" hangingPunct="0">
              <a:spcBef>
                <a:spcPct val="0"/>
              </a:spcBef>
              <a:spcAft>
                <a:spcPct val="0"/>
              </a:spcAft>
              <a:defRPr>
                <a:solidFill>
                  <a:schemeClr val="tx1"/>
                </a:solidFill>
                <a:latin typeface="Arial" charset="0"/>
                <a:cs typeface="Arial" charset="0"/>
              </a:defRPr>
            </a:lvl8pPr>
            <a:lvl9pPr marL="3886200" indent="-228600" defTabSz="928688" eaLnBrk="0" fontAlgn="base" hangingPunct="0">
              <a:spcBef>
                <a:spcPct val="0"/>
              </a:spcBef>
              <a:spcAft>
                <a:spcPct val="0"/>
              </a:spcAft>
              <a:defRPr>
                <a:solidFill>
                  <a:schemeClr val="tx1"/>
                </a:solidFill>
                <a:latin typeface="Arial" charset="0"/>
                <a:cs typeface="Arial" charset="0"/>
              </a:defRPr>
            </a:lvl9pPr>
          </a:lstStyle>
          <a:p>
            <a:pPr algn="r" eaLnBrk="1" hangingPunct="1"/>
            <a:fld id="{CF48512A-A5AE-4194-A272-CB1B5B675422}" type="slidenum">
              <a:rPr lang="en-US" sz="3000" b="1">
                <a:solidFill>
                  <a:srgbClr val="000000"/>
                </a:solidFill>
                <a:ea typeface="MS PGothic" pitchFamily="34" charset="-128"/>
              </a:rPr>
              <a:pPr algn="r" eaLnBrk="1" hangingPunct="1"/>
              <a:t>2</a:t>
            </a:fld>
            <a:endParaRPr lang="en-US" sz="3000" b="1" dirty="0">
              <a:solidFill>
                <a:srgbClr val="000000"/>
              </a:solidFill>
              <a:ea typeface="MS PGothic" pitchFamily="34" charset="-128"/>
            </a:endParaRPr>
          </a:p>
        </p:txBody>
      </p:sp>
      <p:sp>
        <p:nvSpPr>
          <p:cNvPr id="129027" name="Rectangle 11"/>
          <p:cNvSpPr txBox="1">
            <a:spLocks noGrp="1" noChangeArrowheads="1"/>
          </p:cNvSpPr>
          <p:nvPr/>
        </p:nvSpPr>
        <p:spPr bwMode="auto">
          <a:xfrm>
            <a:off x="5800725" y="8537575"/>
            <a:ext cx="79533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489" tIns="0" rIns="18489" bIns="0" anchor="b"/>
          <a:lstStyle>
            <a:lvl1pPr defTabSz="901700" eaLnBrk="0" hangingPunct="0">
              <a:defRPr>
                <a:solidFill>
                  <a:schemeClr val="tx1"/>
                </a:solidFill>
                <a:latin typeface="Arial" charset="0"/>
                <a:cs typeface="Arial" charset="0"/>
              </a:defRPr>
            </a:lvl1pPr>
            <a:lvl2pPr marL="742950" indent="-285750" defTabSz="901700" eaLnBrk="0" hangingPunct="0">
              <a:defRPr>
                <a:solidFill>
                  <a:schemeClr val="tx1"/>
                </a:solidFill>
                <a:latin typeface="Arial" charset="0"/>
                <a:cs typeface="Arial" charset="0"/>
              </a:defRPr>
            </a:lvl2pPr>
            <a:lvl3pPr marL="1143000" indent="-228600" defTabSz="901700" eaLnBrk="0" hangingPunct="0">
              <a:defRPr>
                <a:solidFill>
                  <a:schemeClr val="tx1"/>
                </a:solidFill>
                <a:latin typeface="Arial" charset="0"/>
                <a:cs typeface="Arial" charset="0"/>
              </a:defRPr>
            </a:lvl3pPr>
            <a:lvl4pPr marL="1600200" indent="-228600" defTabSz="901700" eaLnBrk="0" hangingPunct="0">
              <a:defRPr>
                <a:solidFill>
                  <a:schemeClr val="tx1"/>
                </a:solidFill>
                <a:latin typeface="Arial" charset="0"/>
                <a:cs typeface="Arial" charset="0"/>
              </a:defRPr>
            </a:lvl4pPr>
            <a:lvl5pPr marL="2057400" indent="-228600" defTabSz="901700" eaLnBrk="0" hangingPunct="0">
              <a:defRPr>
                <a:solidFill>
                  <a:schemeClr val="tx1"/>
                </a:solidFill>
                <a:latin typeface="Arial" charset="0"/>
                <a:cs typeface="Arial" charset="0"/>
              </a:defRPr>
            </a:lvl5pPr>
            <a:lvl6pPr marL="2514600" indent="-228600" defTabSz="901700" eaLnBrk="0" fontAlgn="base" hangingPunct="0">
              <a:spcBef>
                <a:spcPct val="0"/>
              </a:spcBef>
              <a:spcAft>
                <a:spcPct val="0"/>
              </a:spcAft>
              <a:defRPr>
                <a:solidFill>
                  <a:schemeClr val="tx1"/>
                </a:solidFill>
                <a:latin typeface="Arial" charset="0"/>
                <a:cs typeface="Arial" charset="0"/>
              </a:defRPr>
            </a:lvl6pPr>
            <a:lvl7pPr marL="2971800" indent="-228600" defTabSz="901700" eaLnBrk="0" fontAlgn="base" hangingPunct="0">
              <a:spcBef>
                <a:spcPct val="0"/>
              </a:spcBef>
              <a:spcAft>
                <a:spcPct val="0"/>
              </a:spcAft>
              <a:defRPr>
                <a:solidFill>
                  <a:schemeClr val="tx1"/>
                </a:solidFill>
                <a:latin typeface="Arial" charset="0"/>
                <a:cs typeface="Arial" charset="0"/>
              </a:defRPr>
            </a:lvl7pPr>
            <a:lvl8pPr marL="3429000" indent="-228600" defTabSz="901700" eaLnBrk="0" fontAlgn="base" hangingPunct="0">
              <a:spcBef>
                <a:spcPct val="0"/>
              </a:spcBef>
              <a:spcAft>
                <a:spcPct val="0"/>
              </a:spcAft>
              <a:defRPr>
                <a:solidFill>
                  <a:schemeClr val="tx1"/>
                </a:solidFill>
                <a:latin typeface="Arial" charset="0"/>
                <a:cs typeface="Arial" charset="0"/>
              </a:defRPr>
            </a:lvl8pPr>
            <a:lvl9pPr marL="3886200" indent="-228600" defTabSz="901700" eaLnBrk="0" fontAlgn="base" hangingPunct="0">
              <a:spcBef>
                <a:spcPct val="0"/>
              </a:spcBef>
              <a:spcAft>
                <a:spcPct val="0"/>
              </a:spcAft>
              <a:defRPr>
                <a:solidFill>
                  <a:schemeClr val="tx1"/>
                </a:solidFill>
                <a:latin typeface="Arial" charset="0"/>
                <a:cs typeface="Arial" charset="0"/>
              </a:defRPr>
            </a:lvl9pPr>
          </a:lstStyle>
          <a:p>
            <a:pPr algn="r" eaLnBrk="1" hangingPunct="1"/>
            <a:fld id="{C2C9DA1F-09DD-4A8A-A558-2A67C95445DA}" type="slidenum">
              <a:rPr lang="en-GB" sz="800" b="1">
                <a:solidFill>
                  <a:srgbClr val="000000"/>
                </a:solidFill>
                <a:ea typeface="MS PGothic" pitchFamily="34" charset="-128"/>
              </a:rPr>
              <a:pPr algn="r" eaLnBrk="1" hangingPunct="1"/>
              <a:t>2</a:t>
            </a:fld>
            <a:endParaRPr lang="en-GB" sz="800" b="1" dirty="0">
              <a:solidFill>
                <a:srgbClr val="000000"/>
              </a:solidFill>
              <a:ea typeface="MS PGothic" pitchFamily="34" charset="-128"/>
            </a:endParaRPr>
          </a:p>
        </p:txBody>
      </p:sp>
      <p:sp>
        <p:nvSpPr>
          <p:cNvPr id="129028" name="Rectangle 2"/>
          <p:cNvSpPr>
            <a:spLocks noGrp="1" noRot="1" noChangeAspect="1" noChangeArrowheads="1" noTextEdit="1"/>
          </p:cNvSpPr>
          <p:nvPr>
            <p:ph type="sldImg"/>
          </p:nvPr>
        </p:nvSpPr>
        <p:spPr bwMode="auto">
          <a:xfrm>
            <a:off x="-28575" y="242888"/>
            <a:ext cx="6972300" cy="3922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dirty="0" smtClean="0">
              <a:ea typeface="MS PGothic"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FFD637-9BD9-4793-A615-8C7AA4EC6411}" type="slidenum">
              <a:rPr lang="en-US" smtClean="0"/>
              <a:pPr>
                <a:defRPr/>
              </a:pPr>
              <a:t>26</a:t>
            </a:fld>
            <a:endParaRPr lang="en-US" dirty="0"/>
          </a:p>
        </p:txBody>
      </p:sp>
    </p:spTree>
    <p:extLst>
      <p:ext uri="{BB962C8B-B14F-4D97-AF65-F5344CB8AC3E}">
        <p14:creationId xmlns:p14="http://schemas.microsoft.com/office/powerpoint/2010/main" val="4219938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FFD637-9BD9-4793-A615-8C7AA4EC6411}" type="slidenum">
              <a:rPr lang="en-US" smtClean="0"/>
              <a:pPr>
                <a:defRPr/>
              </a:pPr>
              <a:t>27</a:t>
            </a:fld>
            <a:endParaRPr lang="en-US" dirty="0"/>
          </a:p>
        </p:txBody>
      </p:sp>
    </p:spTree>
    <p:extLst>
      <p:ext uri="{BB962C8B-B14F-4D97-AF65-F5344CB8AC3E}">
        <p14:creationId xmlns:p14="http://schemas.microsoft.com/office/powerpoint/2010/main" val="4219938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8B56007-9346-4172-B736-F9D8A1FB65F2}" type="slidenum">
              <a:rPr lang="en-US" smtClean="0">
                <a:latin typeface="Calibri" pitchFamily="34" charset="0"/>
              </a:rPr>
              <a:pPr fontAlgn="base">
                <a:spcBef>
                  <a:spcPct val="0"/>
                </a:spcBef>
                <a:spcAft>
                  <a:spcPct val="0"/>
                </a:spcAft>
                <a:defRPr/>
              </a:pPr>
              <a:t>28</a:t>
            </a:fld>
            <a:endParaRPr lang="en-US" dirty="0"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FFD637-9BD9-4793-A615-8C7AA4EC6411}" type="slidenum">
              <a:rPr lang="en-US" smtClean="0"/>
              <a:pPr>
                <a:defRPr/>
              </a:pPr>
              <a:t>29</a:t>
            </a:fld>
            <a:endParaRPr lang="en-US" dirty="0"/>
          </a:p>
        </p:txBody>
      </p:sp>
    </p:spTree>
    <p:extLst>
      <p:ext uri="{BB962C8B-B14F-4D97-AF65-F5344CB8AC3E}">
        <p14:creationId xmlns:p14="http://schemas.microsoft.com/office/powerpoint/2010/main" val="4219938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13724212-0B88-4038-B9DC-6208A945AACA}" type="slidenum">
              <a:rPr lang="en-US" smtClean="0">
                <a:latin typeface="Calibri" pitchFamily="34" charset="0"/>
              </a:rPr>
              <a:pPr fontAlgn="base">
                <a:spcBef>
                  <a:spcPct val="0"/>
                </a:spcBef>
                <a:spcAft>
                  <a:spcPct val="0"/>
                </a:spcAft>
                <a:defRPr/>
              </a:pPr>
              <a:t>30</a:t>
            </a:fld>
            <a:endParaRPr lang="en-US" dirty="0"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916231-34BA-48D6-BB8A-BF07586B5783}"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916231-34BA-48D6-BB8A-BF07586B5783}"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04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8B56007-9346-4172-B736-F9D8A1FB65F2}" type="slidenum">
              <a:rPr lang="en-US" smtClean="0">
                <a:latin typeface="Calibri" pitchFamily="34" charset="0"/>
              </a:rPr>
              <a:pPr fontAlgn="base">
                <a:spcBef>
                  <a:spcPct val="0"/>
                </a:spcBef>
                <a:spcAft>
                  <a:spcPct val="0"/>
                </a:spcAft>
                <a:defRPr/>
              </a:pPr>
              <a:t>5</a:t>
            </a:fld>
            <a:endParaRPr lang="en-US" dirty="0"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916231-34BA-48D6-BB8A-BF07586B578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916231-34BA-48D6-BB8A-BF07586B5783}"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03B9BC-F19E-486E-B284-2177AE160D21}"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03B9BC-F19E-486E-B284-2177AE160D21}"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animated White">
    <p:spTree>
      <p:nvGrpSpPr>
        <p:cNvPr id="1" name=""/>
        <p:cNvGrpSpPr/>
        <p:nvPr/>
      </p:nvGrpSpPr>
      <p:grpSpPr>
        <a:xfrm>
          <a:off x="0" y="0"/>
          <a:ext cx="0" cy="0"/>
          <a:chOff x="0" y="0"/>
          <a:chExt cx="0" cy="0"/>
        </a:xfrm>
      </p:grpSpPr>
      <p:sp>
        <p:nvSpPr>
          <p:cNvPr id="6" name="Rectangle 5"/>
          <p:cNvSpPr/>
          <p:nvPr userDrawn="1"/>
        </p:nvSpPr>
        <p:spPr>
          <a:xfrm>
            <a:off x="3405191" y="4461275"/>
            <a:ext cx="598487" cy="8596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7" name="Rectangle 6"/>
          <p:cNvSpPr/>
          <p:nvPr userDrawn="1"/>
        </p:nvSpPr>
        <p:spPr>
          <a:xfrm>
            <a:off x="1460505" y="4461275"/>
            <a:ext cx="473075" cy="859631"/>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8" name="Rectangle 7"/>
          <p:cNvSpPr/>
          <p:nvPr userDrawn="1"/>
        </p:nvSpPr>
        <p:spPr>
          <a:xfrm>
            <a:off x="4772030" y="4461275"/>
            <a:ext cx="473075" cy="859631"/>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userDrawn="1"/>
        </p:nvSpPr>
        <p:spPr>
          <a:xfrm rot="10800000" flipH="1">
            <a:off x="2855918" y="623888"/>
            <a:ext cx="657225" cy="31813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userDrawn="1"/>
        </p:nvSpPr>
        <p:spPr>
          <a:xfrm rot="10800000" flipH="1">
            <a:off x="822325" y="3537348"/>
            <a:ext cx="655638" cy="1131094"/>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userDrawn="1"/>
        </p:nvSpPr>
        <p:spPr>
          <a:xfrm rot="10800000" flipH="1">
            <a:off x="1331916" y="1485902"/>
            <a:ext cx="657225" cy="3182541"/>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ounded Rectangle 11"/>
          <p:cNvSpPr/>
          <p:nvPr userDrawn="1"/>
        </p:nvSpPr>
        <p:spPr>
          <a:xfrm rot="10800000" flipH="1">
            <a:off x="5870580" y="4960146"/>
            <a:ext cx="779463" cy="2489597"/>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ounded Rectangle 12"/>
          <p:cNvSpPr/>
          <p:nvPr userDrawn="1"/>
        </p:nvSpPr>
        <p:spPr>
          <a:xfrm rot="10800000" flipH="1">
            <a:off x="6932613" y="4960146"/>
            <a:ext cx="657225" cy="1131094"/>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4" name="Rounded Rectangle 13"/>
          <p:cNvSpPr/>
          <p:nvPr userDrawn="1"/>
        </p:nvSpPr>
        <p:spPr>
          <a:xfrm rot="10800000" flipH="1">
            <a:off x="2190755" y="5039918"/>
            <a:ext cx="663575" cy="474821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5" name="Rounded Rectangle 14"/>
          <p:cNvSpPr/>
          <p:nvPr userDrawn="1"/>
        </p:nvSpPr>
        <p:spPr>
          <a:xfrm rot="10800000" flipH="1">
            <a:off x="2794005" y="5001818"/>
            <a:ext cx="779463" cy="4158853"/>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6" name="Rounded Rectangle 15"/>
          <p:cNvSpPr/>
          <p:nvPr userDrawn="1"/>
        </p:nvSpPr>
        <p:spPr>
          <a:xfrm rot="10800000" flipH="1">
            <a:off x="4921250" y="769145"/>
            <a:ext cx="655638" cy="3182541"/>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7" name="Rounded Rectangle 16"/>
          <p:cNvSpPr/>
          <p:nvPr userDrawn="1"/>
        </p:nvSpPr>
        <p:spPr>
          <a:xfrm rot="10800000" flipH="1">
            <a:off x="5391155" y="1298974"/>
            <a:ext cx="657225" cy="318254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8" name="Rounded Rectangle 17"/>
          <p:cNvSpPr/>
          <p:nvPr userDrawn="1"/>
        </p:nvSpPr>
        <p:spPr>
          <a:xfrm rot="10800000" flipH="1">
            <a:off x="341313" y="5031564"/>
            <a:ext cx="780312" cy="2489662"/>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9" name="Rounded Rectangle 18"/>
          <p:cNvSpPr/>
          <p:nvPr userDrawn="1"/>
        </p:nvSpPr>
        <p:spPr>
          <a:xfrm rot="10800000" flipH="1">
            <a:off x="8037513" y="6238878"/>
            <a:ext cx="781050" cy="2489597"/>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0" name="Rounded Rectangle 19"/>
          <p:cNvSpPr/>
          <p:nvPr userDrawn="1"/>
        </p:nvSpPr>
        <p:spPr>
          <a:xfrm rot="10800000" flipH="1">
            <a:off x="8162925" y="1298974"/>
            <a:ext cx="655638" cy="318254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1" name="Rounded Rectangle 20"/>
          <p:cNvSpPr/>
          <p:nvPr userDrawn="1"/>
        </p:nvSpPr>
        <p:spPr>
          <a:xfrm rot="10800000" flipH="1">
            <a:off x="3770318" y="1485902"/>
            <a:ext cx="657225" cy="3182541"/>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2" name="Rectangle 21"/>
          <p:cNvSpPr/>
          <p:nvPr userDrawn="1"/>
        </p:nvSpPr>
        <p:spPr>
          <a:xfrm>
            <a:off x="5" y="3"/>
            <a:ext cx="9129713" cy="4783931"/>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nvGrpSpPr>
          <p:cNvPr id="23" name="Group 67"/>
          <p:cNvGrpSpPr/>
          <p:nvPr userDrawn="1"/>
        </p:nvGrpSpPr>
        <p:grpSpPr>
          <a:xfrm>
            <a:off x="341314" y="233365"/>
            <a:ext cx="829170" cy="328769"/>
            <a:chOff x="609600" y="528537"/>
            <a:chExt cx="1444734" cy="763789"/>
          </a:xfrm>
          <a:solidFill>
            <a:schemeClr val="bg1"/>
          </a:solidFill>
        </p:grpSpPr>
        <p:sp>
          <p:nvSpPr>
            <p:cNvPr id="24" name="Rectangle 23"/>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5" name="Freeform 2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6" name="Freeform 2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7" name="Freeform 2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8" name="Freeform 2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9" name="Freeform 2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0" name="Freeform 2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1" name="Freeform 3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2" name="Freeform 3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3" name="Freeform 3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4" name="Freeform 3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5" name="Freeform 3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6" name="Freeform 3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7" name="Freeform 3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grpSp>
      <p:sp>
        <p:nvSpPr>
          <p:cNvPr id="38" name="Rectangle 37"/>
          <p:cNvSpPr/>
          <p:nvPr userDrawn="1"/>
        </p:nvSpPr>
        <p:spPr>
          <a:xfrm>
            <a:off x="5" y="4906566"/>
            <a:ext cx="9129713" cy="236934"/>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39" name="Rectangle 4"/>
          <p:cNvSpPr>
            <a:spLocks noChangeArrowheads="1"/>
          </p:cNvSpPr>
          <p:nvPr userDrawn="1"/>
        </p:nvSpPr>
        <p:spPr bwMode="ltGray">
          <a:xfrm>
            <a:off x="250829" y="4895618"/>
            <a:ext cx="195480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defTabSz="814388"/>
            <a:r>
              <a:rPr lang="en-US" sz="600" dirty="0">
                <a:solidFill>
                  <a:srgbClr val="C0C0C0"/>
                </a:solidFill>
              </a:rPr>
              <a:t>© 2012 Cisco and/or its affiliates. All rights reserved.</a:t>
            </a:r>
          </a:p>
        </p:txBody>
      </p:sp>
      <p:sp>
        <p:nvSpPr>
          <p:cNvPr id="40" name="Rectangle 5"/>
          <p:cNvSpPr>
            <a:spLocks noChangeArrowheads="1"/>
          </p:cNvSpPr>
          <p:nvPr userDrawn="1"/>
        </p:nvSpPr>
        <p:spPr bwMode="ltGray">
          <a:xfrm>
            <a:off x="7784656" y="4894427"/>
            <a:ext cx="79102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42" name="Rectangle 7"/>
          <p:cNvSpPr>
            <a:spLocks noChangeArrowheads="1"/>
          </p:cNvSpPr>
          <p:nvPr userDrawn="1"/>
        </p:nvSpPr>
        <p:spPr bwMode="ltGray">
          <a:xfrm>
            <a:off x="8640688" y="4892045"/>
            <a:ext cx="260429"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8E9E0E17-1D85-46C9-878E-A58BA684AD4B}" type="slidenum">
              <a:rPr lang="en-US" sz="600">
                <a:solidFill>
                  <a:srgbClr val="C0C0C0"/>
                </a:solidFill>
              </a:rPr>
              <a:pPr algn="r" defTabSz="814388"/>
              <a:t>‹#›</a:t>
            </a:fld>
            <a:endParaRPr lang="en-US" sz="600" dirty="0">
              <a:solidFill>
                <a:srgbClr val="C0C0C0"/>
              </a:solidFill>
            </a:endParaRPr>
          </a:p>
        </p:txBody>
      </p:sp>
      <p:sp>
        <p:nvSpPr>
          <p:cNvPr id="2" name="Title 1"/>
          <p:cNvSpPr>
            <a:spLocks noGrp="1"/>
          </p:cNvSpPr>
          <p:nvPr>
            <p:ph type="ctrTitle"/>
          </p:nvPr>
        </p:nvSpPr>
        <p:spPr>
          <a:xfrm>
            <a:off x="221398" y="927517"/>
            <a:ext cx="8112125" cy="2189084"/>
          </a:xfrm>
        </p:spPr>
        <p:txBody>
          <a:bodyPr/>
          <a:lstStyle>
            <a:lvl1pPr>
              <a:lnSpc>
                <a:spcPct val="90000"/>
              </a:lnSpc>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3348054"/>
            <a:ext cx="8112126" cy="288131"/>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3576642"/>
            <a:ext cx="8097838" cy="288131"/>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43" y="3924580"/>
            <a:ext cx="8112125" cy="288131"/>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28211253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10"/>
                                        </p:tgtEl>
                                        <p:attrNameLst>
                                          <p:attrName>ppt_x</p:attrName>
                                          <p:attrName>ppt_y</p:attrName>
                                        </p:attrNameLst>
                                      </p:cBhvr>
                                      <p:rCtr x="0" y="-2147483648"/>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11"/>
                                        </p:tgtEl>
                                        <p:attrNameLst>
                                          <p:attrName>ppt_x</p:attrName>
                                          <p:attrName>ppt_y</p:attrName>
                                        </p:attrNameLst>
                                      </p:cBhvr>
                                      <p:rCtr x="0" y="-2147483648"/>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12"/>
                                        </p:tgtEl>
                                        <p:attrNameLst>
                                          <p:attrName>ppt_x</p:attrName>
                                          <p:attrName>ppt_y</p:attrName>
                                        </p:attrNameLst>
                                      </p:cBhvr>
                                      <p:rCtr x="0" y="-2147483648"/>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13"/>
                                        </p:tgtEl>
                                        <p:attrNameLst>
                                          <p:attrName>ppt_x</p:attrName>
                                          <p:attrName>ppt_y</p:attrName>
                                        </p:attrNameLst>
                                      </p:cBhvr>
                                      <p:rCtr x="0" y="-2147483648"/>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9"/>
                                        </p:tgtEl>
                                        <p:attrNameLst>
                                          <p:attrName>ppt_x</p:attrName>
                                          <p:attrName>ppt_y</p:attrName>
                                        </p:attrNameLst>
                                      </p:cBhvr>
                                      <p:rCtr x="0" y="-2147483648"/>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14"/>
                                        </p:tgtEl>
                                        <p:attrNameLst>
                                          <p:attrName>ppt_x</p:attrName>
                                          <p:attrName>ppt_y</p:attrName>
                                        </p:attrNameLst>
                                      </p:cBhvr>
                                      <p:rCtr x="0" y="-214748364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15"/>
                                        </p:tgtEl>
                                        <p:attrNameLst>
                                          <p:attrName>ppt_x</p:attrName>
                                          <p:attrName>ppt_y</p:attrName>
                                        </p:attrNameLst>
                                      </p:cBhvr>
                                      <p:rCtr x="0" y="-2147483648"/>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16"/>
                                        </p:tgtEl>
                                        <p:attrNameLst>
                                          <p:attrName>ppt_x</p:attrName>
                                          <p:attrName>ppt_y</p:attrName>
                                        </p:attrNameLst>
                                      </p:cBhvr>
                                      <p:rCtr x="0" y="-2147483648"/>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17"/>
                                        </p:tgtEl>
                                        <p:attrNameLst>
                                          <p:attrName>ppt_x</p:attrName>
                                          <p:attrName>ppt_y</p:attrName>
                                        </p:attrNameLst>
                                      </p:cBhvr>
                                      <p:rCtr x="0" y="-2147483648"/>
                                    </p:animMotion>
                                  </p:childTnLst>
                                </p:cTn>
                              </p:par>
                              <p:par>
                                <p:cTn id="23" presetID="42" presetClass="path" presetSubtype="0" repeatCount="indefinite" accel="50000" decel="50000" fill="hold"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18"/>
                                        </p:tgtEl>
                                        <p:attrNameLst>
                                          <p:attrName>ppt_x</p:attrName>
                                          <p:attrName>ppt_y</p:attrName>
                                        </p:attrNameLst>
                                      </p:cBhvr>
                                      <p:rCtr x="0" y="-2147483648"/>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19"/>
                                        </p:tgtEl>
                                        <p:attrNameLst>
                                          <p:attrName>ppt_x</p:attrName>
                                          <p:attrName>ppt_y</p:attrName>
                                        </p:attrNameLst>
                                      </p:cBhvr>
                                      <p:rCtr x="0" y="-2147483648"/>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20"/>
                                        </p:tgtEl>
                                        <p:attrNameLst>
                                          <p:attrName>ppt_x</p:attrName>
                                          <p:attrName>ppt_y</p:attrName>
                                        </p:attrNameLst>
                                      </p:cBhvr>
                                      <p:rCtr x="0" y="-2147483648"/>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21"/>
                                        </p:tgtEl>
                                        <p:attrNameLst>
                                          <p:attrName>ppt_x</p:attrName>
                                          <p:attrName>ppt_y</p:attrName>
                                        </p:attrNameLst>
                                      </p:cBhvr>
                                      <p:rCtr x="0" y="-2147483648"/>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8"/>
                                        </p:tgtEl>
                                        <p:attrNameLst>
                                          <p:attrName>style.color</p:attrName>
                                        </p:attrNameLst>
                                      </p:cBhvr>
                                      <p:to>
                                        <a:srgbClr val="60CCCC"/>
                                      </p:to>
                                    </p:animClr>
                                    <p:animClr clrSpc="rgb" dir="cw">
                                      <p:cBhvr>
                                        <p:cTn id="33" dur="6650" autoRev="1" fill="hold"/>
                                        <p:tgtEl>
                                          <p:spTgt spid="8"/>
                                        </p:tgtEl>
                                        <p:attrNameLst>
                                          <p:attrName>fillcolor</p:attrName>
                                        </p:attrNameLst>
                                      </p:cBhvr>
                                      <p:to>
                                        <a:srgbClr val="60CCCC"/>
                                      </p:to>
                                    </p:animClr>
                                    <p:set>
                                      <p:cBhvr>
                                        <p:cTn id="34" dur="6650" autoRev="1" fill="hold"/>
                                        <p:tgtEl>
                                          <p:spTgt spid="8"/>
                                        </p:tgtEl>
                                        <p:attrNameLst>
                                          <p:attrName>fill.type</p:attrName>
                                        </p:attrNameLst>
                                      </p:cBhvr>
                                      <p:to>
                                        <p:strVal val="solid"/>
                                      </p:to>
                                    </p:set>
                                    <p:set>
                                      <p:cBhvr>
                                        <p:cTn id="35" dur="6650" autoRev="1" fill="hold"/>
                                        <p:tgtEl>
                                          <p:spTgt spid="8"/>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7"/>
                                        </p:tgtEl>
                                        <p:attrNameLst>
                                          <p:attrName>style.color</p:attrName>
                                        </p:attrNameLst>
                                      </p:cBhvr>
                                      <p:to>
                                        <a:srgbClr val="60CCCC"/>
                                      </p:to>
                                    </p:animClr>
                                    <p:animClr clrSpc="rgb" dir="cw">
                                      <p:cBhvr>
                                        <p:cTn id="38" dur="5350" autoRev="1" fill="hold"/>
                                        <p:tgtEl>
                                          <p:spTgt spid="7"/>
                                        </p:tgtEl>
                                        <p:attrNameLst>
                                          <p:attrName>fillcolor</p:attrName>
                                        </p:attrNameLst>
                                      </p:cBhvr>
                                      <p:to>
                                        <a:srgbClr val="60CCCC"/>
                                      </p:to>
                                    </p:animClr>
                                    <p:set>
                                      <p:cBhvr>
                                        <p:cTn id="39" dur="5350" autoRev="1" fill="hold"/>
                                        <p:tgtEl>
                                          <p:spTgt spid="7"/>
                                        </p:tgtEl>
                                        <p:attrNameLst>
                                          <p:attrName>fill.type</p:attrName>
                                        </p:attrNameLst>
                                      </p:cBhvr>
                                      <p:to>
                                        <p:strVal val="solid"/>
                                      </p:to>
                                    </p:set>
                                    <p:set>
                                      <p:cBhvr>
                                        <p:cTn id="40" dur="5350" autoRev="1" fill="hold"/>
                                        <p:tgtEl>
                                          <p:spTgt spid="7"/>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6"/>
                                        </p:tgtEl>
                                        <p:attrNameLst>
                                          <p:attrName>style.color</p:attrName>
                                        </p:attrNameLst>
                                      </p:cBhvr>
                                      <p:to>
                                        <a:srgbClr val="60CCCC"/>
                                      </p:to>
                                    </p:animClr>
                                    <p:animClr clrSpc="rgb" dir="cw">
                                      <p:cBhvr>
                                        <p:cTn id="43" dur="6650" autoRev="1" fill="hold"/>
                                        <p:tgtEl>
                                          <p:spTgt spid="6"/>
                                        </p:tgtEl>
                                        <p:attrNameLst>
                                          <p:attrName>fillcolor</p:attrName>
                                        </p:attrNameLst>
                                      </p:cBhvr>
                                      <p:to>
                                        <a:srgbClr val="60CCCC"/>
                                      </p:to>
                                    </p:animClr>
                                    <p:set>
                                      <p:cBhvr>
                                        <p:cTn id="44" dur="6650" autoRev="1" fill="hold"/>
                                        <p:tgtEl>
                                          <p:spTgt spid="6"/>
                                        </p:tgtEl>
                                        <p:attrNameLst>
                                          <p:attrName>fill.type</p:attrName>
                                        </p:attrNameLst>
                                      </p:cBhvr>
                                      <p:to>
                                        <p:strVal val="solid"/>
                                      </p:to>
                                    </p:set>
                                    <p:set>
                                      <p:cBhvr>
                                        <p:cTn id="45" dur="6650" autoRev="1"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7" y="324161"/>
            <a:ext cx="8588861" cy="62865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374306299"/>
      </p:ext>
    </p:extLst>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229702" y="221456"/>
            <a:ext cx="4123944" cy="628650"/>
          </a:xfrm>
        </p:spPr>
        <p:txBody>
          <a:bodyPr anchor="t"/>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219455" y="1200150"/>
            <a:ext cx="4142232" cy="3394710"/>
          </a:xfrm>
        </p:spPr>
        <p:txBody>
          <a:bodyPr/>
          <a:lstStyle>
            <a:lvl1pPr marL="0" indent="0">
              <a:buNone/>
              <a:defRPr>
                <a:solidFill>
                  <a:schemeClr val="bg1"/>
                </a:solidFill>
                <a:latin typeface="+mj-lt"/>
              </a:defRPr>
            </a:lvl1pPr>
            <a:lvl2pPr marL="635000" indent="-228600">
              <a:buClr>
                <a:srgbClr val="96CA4B"/>
              </a:buClr>
              <a:buFont typeface="Arial" pitchFamily="34" charset="0"/>
              <a:buChar char="•"/>
              <a:tabLst/>
              <a:defRPr>
                <a:solidFill>
                  <a:schemeClr val="bg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11"/>
          <p:cNvSpPr>
            <a:spLocks noGrp="1"/>
          </p:cNvSpPr>
          <p:nvPr>
            <p:ph type="body" sz="quarter" idx="12"/>
          </p:nvPr>
        </p:nvSpPr>
        <p:spPr>
          <a:xfrm>
            <a:off x="4818888" y="1200150"/>
            <a:ext cx="4005072" cy="3394710"/>
          </a:xfrm>
        </p:spPr>
        <p:txBody>
          <a:bodyPr/>
          <a:lstStyle>
            <a:lvl1pPr marL="0" indent="0">
              <a:buFontTx/>
              <a:buNone/>
              <a:defRPr>
                <a:solidFill>
                  <a:schemeClr val="bg1"/>
                </a:solidFill>
                <a:latin typeface="+mj-lt"/>
              </a:defRPr>
            </a:lvl1pPr>
            <a:lvl2pPr marL="635000" indent="-228600">
              <a:buClr>
                <a:srgbClr val="96CA4B"/>
              </a:buClr>
              <a:buFont typeface="Arial" pitchFamily="34" charset="0"/>
              <a:buChar char="•"/>
              <a:defRPr>
                <a:solidFill>
                  <a:schemeClr val="bg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Text Placeholder 13"/>
          <p:cNvSpPr>
            <a:spLocks noGrp="1"/>
          </p:cNvSpPr>
          <p:nvPr>
            <p:ph type="body" sz="quarter" idx="13"/>
          </p:nvPr>
        </p:nvSpPr>
        <p:spPr>
          <a:xfrm>
            <a:off x="4824418" y="221456"/>
            <a:ext cx="4122737" cy="628650"/>
          </a:xfrm>
        </p:spPr>
        <p:txBody>
          <a:bodyPr lIns="82296" rIns="82296"/>
          <a:lstStyle>
            <a:lvl1pPr marL="0" indent="0">
              <a:lnSpc>
                <a:spcPct val="80000"/>
              </a:lnSpc>
              <a:spcBef>
                <a:spcPts val="0"/>
              </a:spcBef>
              <a:buFontTx/>
              <a:buNone/>
              <a:defRPr lang="en-US" sz="36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noProof="0" smtClean="0"/>
              <a:t>Click to edit Master text styles</a:t>
            </a:r>
          </a:p>
        </p:txBody>
      </p:sp>
    </p:spTree>
    <p:extLst>
      <p:ext uri="{BB962C8B-B14F-4D97-AF65-F5344CB8AC3E}">
        <p14:creationId xmlns:p14="http://schemas.microsoft.com/office/powerpoint/2010/main" val="2143705972"/>
      </p:ext>
    </p:extLst>
  </p:cSld>
  <p:clrMapOvr>
    <a:masterClrMapping/>
  </p:clrMapOvr>
  <p:transition>
    <p:wipe dir="r"/>
  </p:transition>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200152"/>
            <a:ext cx="2622550" cy="3293269"/>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9" y="1200151"/>
            <a:ext cx="2593975" cy="3271838"/>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200151"/>
            <a:ext cx="2633662" cy="3250406"/>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75438"/>
            <a:ext cx="2670048" cy="864108"/>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
        <p:nvSpPr>
          <p:cNvPr id="22" name="Text Placeholder 20"/>
          <p:cNvSpPr>
            <a:spLocks noGrp="1"/>
          </p:cNvSpPr>
          <p:nvPr>
            <p:ph type="body" sz="quarter" idx="18"/>
          </p:nvPr>
        </p:nvSpPr>
        <p:spPr>
          <a:xfrm>
            <a:off x="3255264" y="75438"/>
            <a:ext cx="2670048" cy="864108"/>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
        <p:nvSpPr>
          <p:cNvPr id="24" name="Text Placeholder 20"/>
          <p:cNvSpPr>
            <a:spLocks noGrp="1" noChangeAspect="1"/>
          </p:cNvSpPr>
          <p:nvPr>
            <p:ph type="body" sz="quarter" idx="19"/>
          </p:nvPr>
        </p:nvSpPr>
        <p:spPr>
          <a:xfrm>
            <a:off x="6273302" y="75438"/>
            <a:ext cx="2670048" cy="864108"/>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Tree>
    <p:extLst>
      <p:ext uri="{BB962C8B-B14F-4D97-AF65-F5344CB8AC3E}">
        <p14:creationId xmlns:p14="http://schemas.microsoft.com/office/powerpoint/2010/main" val="1280943163"/>
      </p:ext>
    </p:extLst>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p:nvPr>
        </p:nvSpPr>
        <p:spPr>
          <a:xfrm>
            <a:off x="246972" y="329783"/>
            <a:ext cx="8567244" cy="62865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6" name="Chart Placeholder 35"/>
          <p:cNvSpPr>
            <a:spLocks noGrp="1"/>
          </p:cNvSpPr>
          <p:nvPr>
            <p:ph type="chart" sz="quarter" idx="10"/>
          </p:nvPr>
        </p:nvSpPr>
        <p:spPr>
          <a:xfrm>
            <a:off x="359769" y="1107281"/>
            <a:ext cx="8439461" cy="3228975"/>
          </a:xfrm>
        </p:spPr>
        <p:txBody>
          <a:bodyPr rtlCol="0" anchor="ctr" anchorCtr="1">
            <a:noAutofit/>
          </a:bodyPr>
          <a:lstStyle>
            <a:lvl1pPr>
              <a:buNone/>
              <a:defRPr>
                <a:latin typeface="+mj-lt"/>
              </a:defRPr>
            </a:lvl1pPr>
          </a:lstStyle>
          <a:p>
            <a:pPr lvl="0"/>
            <a:r>
              <a:rPr lang="en-US" noProof="0" dirty="0" smtClean="0"/>
              <a:t>Click icon to add chart</a:t>
            </a:r>
            <a:endParaRPr lang="en-US" noProof="0" dirty="0"/>
          </a:p>
        </p:txBody>
      </p:sp>
      <p:sp>
        <p:nvSpPr>
          <p:cNvPr id="4" name="Text Placeholder 9"/>
          <p:cNvSpPr>
            <a:spLocks noGrp="1"/>
          </p:cNvSpPr>
          <p:nvPr>
            <p:ph type="body" sz="quarter" idx="11"/>
          </p:nvPr>
        </p:nvSpPr>
        <p:spPr>
          <a:xfrm>
            <a:off x="249466" y="4546588"/>
            <a:ext cx="7461250" cy="207749"/>
          </a:xfrm>
        </p:spPr>
        <p:txBody>
          <a:bodyPr anchor="b">
            <a:noAutofit/>
          </a:bodyPr>
          <a:lstStyle>
            <a:lvl1pPr algn="l" defTabSz="804863">
              <a:lnSpc>
                <a:spcPct val="100000"/>
              </a:lnSpc>
              <a:spcBef>
                <a:spcPct val="50000"/>
              </a:spcBef>
              <a:buNone/>
              <a:defRPr sz="1200">
                <a:solidFill>
                  <a:schemeClr val="bg2">
                    <a:lumMod val="85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extLst>
      <p:ext uri="{BB962C8B-B14F-4D97-AF65-F5344CB8AC3E}">
        <p14:creationId xmlns:p14="http://schemas.microsoft.com/office/powerpoint/2010/main" val="597577594"/>
      </p:ext>
    </p:extLst>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4072683"/>
            <a:ext cx="8558698" cy="62865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46888" y="1200150"/>
            <a:ext cx="4005072" cy="2811780"/>
          </a:xfrm>
        </p:spPr>
        <p:txBody>
          <a:bodyPr anchor="ctr">
            <a:noAutofit/>
          </a:bodyPr>
          <a:lstStyle>
            <a:lvl1pPr marL="0" indent="0" algn="l" defTabSz="914400" rtl="0" eaLnBrk="1" latinLnBrk="0" hangingPunct="1">
              <a:lnSpc>
                <a:spcPct val="80000"/>
              </a:lnSpc>
              <a:spcBef>
                <a:spcPct val="0"/>
              </a:spcBef>
              <a:buFontTx/>
              <a:buNone/>
              <a:defRPr lang="en-US" sz="2400" b="0" kern="1200" spc="0" baseline="0" dirty="0" smtClean="0">
                <a:solidFill>
                  <a:schemeClr val="bg2"/>
                </a:solidFill>
                <a:latin typeface="+mj-lt"/>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6" name="Picture Placeholder 5"/>
          <p:cNvSpPr>
            <a:spLocks noGrp="1"/>
          </p:cNvSpPr>
          <p:nvPr>
            <p:ph type="pic" sz="quarter" idx="11"/>
          </p:nvPr>
        </p:nvSpPr>
        <p:spPr>
          <a:xfrm>
            <a:off x="4873752" y="1460754"/>
            <a:ext cx="3429000" cy="2242566"/>
          </a:xfrm>
        </p:spPr>
        <p:txBody>
          <a:bodyPr rtlCol="0" anchor="ctr" anchorCtr="1">
            <a:noAutofit/>
          </a:bodyPr>
          <a:lstStyle>
            <a:lvl1pPr algn="ctr">
              <a:buFontTx/>
              <a:buNone/>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3782487869"/>
      </p:ext>
    </p:extLst>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072683"/>
            <a:ext cx="8558698" cy="62865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942841246"/>
      </p:ext>
    </p:extLst>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4" name="Rectangle 7"/>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endParaRPr lang="en-US" dirty="0">
              <a:solidFill>
                <a:srgbClr val="0096D6"/>
              </a:solidFill>
            </a:endParaRPr>
          </a:p>
        </p:txBody>
      </p:sp>
      <p:sp>
        <p:nvSpPr>
          <p:cNvPr id="5" name="Rectangle 3"/>
          <p:cNvSpPr>
            <a:spLocks noChangeArrowheads="1"/>
          </p:cNvSpPr>
          <p:nvPr/>
        </p:nvSpPr>
        <p:spPr bwMode="hidden">
          <a:xfrm>
            <a:off x="0" y="0"/>
            <a:ext cx="9144000" cy="133350"/>
          </a:xfrm>
          <a:prstGeom prst="rect">
            <a:avLst/>
          </a:prstGeom>
          <a:solidFill>
            <a:srgbClr val="08252E"/>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endParaRPr lang="en-US" dirty="0">
              <a:solidFill>
                <a:srgbClr val="0096D6"/>
              </a:solidFill>
            </a:endParaRPr>
          </a:p>
        </p:txBody>
      </p:sp>
      <p:sp>
        <p:nvSpPr>
          <p:cNvPr id="3" name="Subtitle 2"/>
          <p:cNvSpPr>
            <a:spLocks noGrp="1"/>
          </p:cNvSpPr>
          <p:nvPr>
            <p:ph type="subTitle" idx="1"/>
          </p:nvPr>
        </p:nvSpPr>
        <p:spPr>
          <a:xfrm>
            <a:off x="465201" y="4381979"/>
            <a:ext cx="8112126" cy="288131"/>
          </a:xfrm>
        </p:spPr>
        <p:txBody>
          <a:bodyPr anchor="b">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219461" y="486918"/>
            <a:ext cx="8112125" cy="3360420"/>
          </a:xfrm>
        </p:spPr>
        <p:txBody>
          <a:bodyPr/>
          <a:lstStyle>
            <a:lvl1pPr marL="0" indent="0" algn="l" defTabSz="914400" rtl="0" eaLnBrk="1" latinLnBrk="0" hangingPunct="1">
              <a:lnSpc>
                <a:spcPct val="80000"/>
              </a:lnSpc>
              <a:spcBef>
                <a:spcPct val="0"/>
              </a:spcBef>
              <a:buClr>
                <a:schemeClr val="tx1"/>
              </a:buClr>
              <a:buFont typeface="Arial" pitchFamily="34"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764828428"/>
      </p:ext>
    </p:extLst>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pic>
        <p:nvPicPr>
          <p:cNvPr id="5" name="Picture 4" descr="verticalbar.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41825" y="583408"/>
            <a:ext cx="88900" cy="396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229702" y="1439058"/>
            <a:ext cx="4117446" cy="2265389"/>
          </a:xfrm>
        </p:spPr>
        <p:txBody>
          <a:bodyPr anchor="ct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19" y="233172"/>
            <a:ext cx="3895344" cy="4656582"/>
          </a:xfrm>
        </p:spPr>
        <p:txBody>
          <a:bodyPr anchor="ctr">
            <a:noAutofit/>
          </a:bodyPr>
          <a:lstStyle>
            <a:lvl1pPr marL="0" indent="0">
              <a:buFontTx/>
              <a:buNone/>
              <a:defRPr sz="2000" baseline="0">
                <a:solidFill>
                  <a:schemeClr val="bg2"/>
                </a:solidFill>
                <a:latin typeface="+mj-lt"/>
              </a:defRPr>
            </a:lvl1pPr>
            <a:lvl2pPr>
              <a:defRPr sz="2000"/>
            </a:lvl2pPr>
            <a:lvl3pPr>
              <a:defRPr sz="2000"/>
            </a:lvl3pPr>
            <a:lvl4pPr>
              <a:defRPr sz="2000"/>
            </a:lvl4pPr>
            <a:lvl5pPr>
              <a:defRPr sz="2000"/>
            </a:lvl5pPr>
          </a:lstStyle>
          <a:p>
            <a:pPr lvl="0"/>
            <a:r>
              <a:rPr lang="en-US" smtClean="0"/>
              <a:t>Click to edit Master text styles</a:t>
            </a:r>
          </a:p>
        </p:txBody>
      </p:sp>
    </p:spTree>
    <p:extLst>
      <p:ext uri="{BB962C8B-B14F-4D97-AF65-F5344CB8AC3E}">
        <p14:creationId xmlns:p14="http://schemas.microsoft.com/office/powerpoint/2010/main" val="16399069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p:nvPr>
        </p:nvSpPr>
        <p:spPr>
          <a:xfrm>
            <a:off x="229702" y="1439058"/>
            <a:ext cx="4117446" cy="2265389"/>
          </a:xfrm>
        </p:spPr>
        <p:txBody>
          <a:bodyPr anchor="ct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19" y="233172"/>
            <a:ext cx="3895344" cy="4656582"/>
          </a:xfrm>
        </p:spPr>
        <p:txBody>
          <a:bodyPr anchor="ctr">
            <a:noAutofit/>
          </a:bodyPr>
          <a:lstStyle>
            <a:lvl1pPr marL="0" indent="0">
              <a:buFontTx/>
              <a:buNone/>
              <a:defRPr sz="2000" baseline="0">
                <a:solidFill>
                  <a:schemeClr val="bg2"/>
                </a:solidFill>
                <a:latin typeface="+mj-lt"/>
              </a:defRPr>
            </a:lvl1pPr>
            <a:lvl2pPr>
              <a:defRPr sz="2000"/>
            </a:lvl2pPr>
            <a:lvl3pPr>
              <a:defRPr sz="2000"/>
            </a:lvl3pPr>
            <a:lvl4pPr>
              <a:defRPr sz="2000"/>
            </a:lvl4pPr>
            <a:lvl5pPr>
              <a:defRPr sz="2000"/>
            </a:lvl5pPr>
          </a:lstStyle>
          <a:p>
            <a:pPr lvl="0"/>
            <a:r>
              <a:rPr lang="en-US" smtClean="0"/>
              <a:t>Click to edit Master text styles</a:t>
            </a:r>
          </a:p>
        </p:txBody>
      </p:sp>
    </p:spTree>
    <p:extLst>
      <p:ext uri="{BB962C8B-B14F-4D97-AF65-F5344CB8AC3E}">
        <p14:creationId xmlns:p14="http://schemas.microsoft.com/office/powerpoint/2010/main" val="2309763341"/>
      </p:ext>
    </p:extLst>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grpSp>
        <p:nvGrpSpPr>
          <p:cNvPr id="5" name="Group 38"/>
          <p:cNvGrpSpPr/>
          <p:nvPr userDrawn="1"/>
        </p:nvGrpSpPr>
        <p:grpSpPr>
          <a:xfrm>
            <a:off x="341318" y="233365"/>
            <a:ext cx="908367" cy="360170"/>
            <a:chOff x="609600" y="528537"/>
            <a:chExt cx="1444734" cy="763789"/>
          </a:xfrm>
          <a:solidFill>
            <a:schemeClr val="bg1"/>
          </a:soli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8" name="Freeform 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9" name="Freeform 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0" name="Freeform 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1" name="Freeform 1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2" name="Freeform 1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3" name="Freeform 1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4" name="Freeform 1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5" name="Freeform 1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6" name="Freeform 1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7" name="Freeform 1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8" name="Freeform 1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sp>
          <p:nvSpPr>
            <p:cNvPr id="19" name="Freeform 1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ndParaRPr>
            </a:p>
          </p:txBody>
        </p:sp>
      </p:grpSp>
      <p:sp>
        <p:nvSpPr>
          <p:cNvPr id="3" name="Subtitle 2"/>
          <p:cNvSpPr>
            <a:spLocks noGrp="1"/>
          </p:cNvSpPr>
          <p:nvPr>
            <p:ph type="subTitle" idx="1"/>
          </p:nvPr>
        </p:nvSpPr>
        <p:spPr>
          <a:xfrm>
            <a:off x="236388" y="3209547"/>
            <a:ext cx="4684867" cy="288131"/>
          </a:xfrm>
        </p:spPr>
        <p:txBody>
          <a:bodyPr rtlCol="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2" name="Title 1"/>
          <p:cNvSpPr>
            <a:spLocks noGrp="1"/>
          </p:cNvSpPr>
          <p:nvPr>
            <p:ph type="ctrTitle"/>
          </p:nvPr>
        </p:nvSpPr>
        <p:spPr>
          <a:xfrm>
            <a:off x="208698" y="2462024"/>
            <a:ext cx="4712557" cy="766763"/>
          </a:xfrm>
        </p:spPr>
        <p:txBody>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1" name="Picture Placeholder 30"/>
          <p:cNvSpPr>
            <a:spLocks noGrp="1"/>
          </p:cNvSpPr>
          <p:nvPr>
            <p:ph type="pic" sz="quarter" idx="10"/>
          </p:nvPr>
        </p:nvSpPr>
        <p:spPr>
          <a:xfrm>
            <a:off x="5540380" y="1438276"/>
            <a:ext cx="2676525" cy="2166938"/>
          </a:xfrm>
        </p:spPr>
        <p:txBody>
          <a:bodyPr rtlCol="0" anchor="ctr" anchorCtr="1">
            <a:noAutofit/>
          </a:bodyPr>
          <a:lstStyle>
            <a:lvl1pPr algn="ctr">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54971098"/>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White">
    <p:spTree>
      <p:nvGrpSpPr>
        <p:cNvPr id="1" name=""/>
        <p:cNvGrpSpPr/>
        <p:nvPr/>
      </p:nvGrpSpPr>
      <p:grpSpPr>
        <a:xfrm>
          <a:off x="0" y="0"/>
          <a:ext cx="0" cy="0"/>
          <a:chOff x="0" y="0"/>
          <a:chExt cx="0" cy="0"/>
        </a:xfrm>
      </p:grpSpPr>
      <p:sp>
        <p:nvSpPr>
          <p:cNvPr id="6" name="Rectangle 5"/>
          <p:cNvSpPr/>
          <p:nvPr userDrawn="1"/>
        </p:nvSpPr>
        <p:spPr>
          <a:xfrm>
            <a:off x="5" y="3"/>
            <a:ext cx="9129713" cy="4783931"/>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nvGrpSpPr>
          <p:cNvPr id="7" name="Group 67"/>
          <p:cNvGrpSpPr/>
          <p:nvPr userDrawn="1"/>
        </p:nvGrpSpPr>
        <p:grpSpPr>
          <a:xfrm>
            <a:off x="341314" y="233365"/>
            <a:ext cx="829170" cy="328769"/>
            <a:chOff x="609600" y="528537"/>
            <a:chExt cx="1444734" cy="763789"/>
          </a:xfrm>
          <a:solidFill>
            <a:schemeClr val="bg1"/>
          </a:solidFill>
        </p:grpSpPr>
        <p:sp>
          <p:nvSpPr>
            <p:cNvPr id="8" name="Rectangle 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9" name="Freeform 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0" name="Freeform 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1" name="Freeform 1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2" name="Freeform 1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3" name="Freeform 1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4" name="Freeform 1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5" name="Freeform 1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6" name="Freeform 1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7" name="Freeform 1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8" name="Freeform 1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9" name="Freeform 1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0" name="Freeform 1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1" name="Freeform 2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grpSp>
      <p:sp>
        <p:nvSpPr>
          <p:cNvPr id="22" name="Rectangle 21"/>
          <p:cNvSpPr/>
          <p:nvPr userDrawn="1"/>
        </p:nvSpPr>
        <p:spPr>
          <a:xfrm>
            <a:off x="5" y="4906566"/>
            <a:ext cx="9129713" cy="236934"/>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3" name="Rectangle 4"/>
          <p:cNvSpPr>
            <a:spLocks noChangeArrowheads="1"/>
          </p:cNvSpPr>
          <p:nvPr userDrawn="1"/>
        </p:nvSpPr>
        <p:spPr bwMode="ltGray">
          <a:xfrm>
            <a:off x="250829" y="4895618"/>
            <a:ext cx="195480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defTabSz="814388"/>
            <a:r>
              <a:rPr lang="en-US" sz="600" dirty="0">
                <a:solidFill>
                  <a:srgbClr val="C0C0C0"/>
                </a:solidFill>
              </a:rPr>
              <a:t>© 2012 Cisco and/or its affiliates. All rights reserved.</a:t>
            </a:r>
          </a:p>
        </p:txBody>
      </p:sp>
      <p:sp>
        <p:nvSpPr>
          <p:cNvPr id="24" name="Rectangle 5"/>
          <p:cNvSpPr>
            <a:spLocks noChangeArrowheads="1"/>
          </p:cNvSpPr>
          <p:nvPr userDrawn="1"/>
        </p:nvSpPr>
        <p:spPr bwMode="ltGray">
          <a:xfrm>
            <a:off x="7784656" y="4894427"/>
            <a:ext cx="79102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25" name="Rectangle 7"/>
          <p:cNvSpPr>
            <a:spLocks noChangeArrowheads="1"/>
          </p:cNvSpPr>
          <p:nvPr userDrawn="1"/>
        </p:nvSpPr>
        <p:spPr bwMode="ltGray">
          <a:xfrm>
            <a:off x="8640688" y="4892045"/>
            <a:ext cx="260429"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2A7EF333-A1BC-4A85-BFF3-324E774D893F}" type="slidenum">
              <a:rPr lang="en-US" sz="600">
                <a:solidFill>
                  <a:srgbClr val="C0C0C0"/>
                </a:solidFill>
              </a:rPr>
              <a:pPr algn="r" defTabSz="814388"/>
              <a:t>‹#›</a:t>
            </a:fld>
            <a:endParaRPr lang="en-US" sz="600" dirty="0">
              <a:solidFill>
                <a:srgbClr val="C0C0C0"/>
              </a:solidFill>
            </a:endParaRPr>
          </a:p>
        </p:txBody>
      </p:sp>
      <p:sp>
        <p:nvSpPr>
          <p:cNvPr id="2" name="Title 1"/>
          <p:cNvSpPr>
            <a:spLocks noGrp="1"/>
          </p:cNvSpPr>
          <p:nvPr>
            <p:ph type="ctrTitle"/>
          </p:nvPr>
        </p:nvSpPr>
        <p:spPr>
          <a:xfrm>
            <a:off x="221398" y="927517"/>
            <a:ext cx="8112125" cy="2189084"/>
          </a:xfrm>
        </p:spPr>
        <p:txBody>
          <a:bodyPr/>
          <a:lstStyle>
            <a:lvl1pPr algn="l" defTabSz="914400" rtl="0" eaLnBrk="1" latinLnBrk="0" hangingPunct="1">
              <a:lnSpc>
                <a:spcPct val="9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3348054"/>
            <a:ext cx="8112126" cy="288131"/>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3576642"/>
            <a:ext cx="8097838" cy="288131"/>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43" y="3924580"/>
            <a:ext cx="8112125" cy="288131"/>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844735296"/>
      </p:ext>
    </p:extLst>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a:off x="1824043" y="-2683669"/>
            <a:ext cx="1728787" cy="105108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 name="Rounded Rectangle 5"/>
          <p:cNvSpPr/>
          <p:nvPr userDrawn="1"/>
        </p:nvSpPr>
        <p:spPr>
          <a:xfrm>
            <a:off x="5" y="-483394"/>
            <a:ext cx="1730375" cy="611028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8" name="Rounded Rectangle 7"/>
          <p:cNvSpPr/>
          <p:nvPr userDrawn="1"/>
        </p:nvSpPr>
        <p:spPr>
          <a:xfrm rot="10800000">
            <a:off x="1014418" y="-483394"/>
            <a:ext cx="1728787" cy="61102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p:nvSpPr>
        <p:spPr>
          <a:xfrm>
            <a:off x="6375405" y="1283496"/>
            <a:ext cx="1730375"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p:nvSpPr>
        <p:spPr>
          <a:xfrm>
            <a:off x="8105775" y="626271"/>
            <a:ext cx="1728788"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p:nvSpPr>
        <p:spPr>
          <a:xfrm rot="10800000">
            <a:off x="3035305" y="-2533650"/>
            <a:ext cx="1730375" cy="6111479"/>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ectangle 5"/>
          <p:cNvSpPr>
            <a:spLocks noChangeArrowheads="1"/>
          </p:cNvSpPr>
          <p:nvPr/>
        </p:nvSpPr>
        <p:spPr bwMode="ltGray">
          <a:xfrm>
            <a:off x="7762875" y="4894427"/>
            <a:ext cx="812800"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r" defTabSz="814388"/>
            <a:r>
              <a:rPr lang="en-US" sz="600" dirty="0">
                <a:solidFill>
                  <a:srgbClr val="FFFFFF"/>
                </a:solidFill>
              </a:rPr>
              <a:t>Cisco Confidential</a:t>
            </a:r>
          </a:p>
        </p:txBody>
      </p:sp>
      <p:sp>
        <p:nvSpPr>
          <p:cNvPr id="13" name="Rectangle 5"/>
          <p:cNvSpPr>
            <a:spLocks noChangeArrowheads="1"/>
          </p:cNvSpPr>
          <p:nvPr userDrawn="1"/>
        </p:nvSpPr>
        <p:spPr bwMode="ltGray">
          <a:xfrm>
            <a:off x="7762875" y="4894427"/>
            <a:ext cx="812800"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r" defTabSz="814388"/>
            <a:r>
              <a:rPr lang="en-US" sz="600" dirty="0">
                <a:solidFill>
                  <a:srgbClr val="FFFFFF"/>
                </a:solidFill>
              </a:rPr>
              <a:t>Cisco Confidential</a:t>
            </a:r>
          </a:p>
        </p:txBody>
      </p:sp>
      <p:sp>
        <p:nvSpPr>
          <p:cNvPr id="14" name="Rectangle 4"/>
          <p:cNvSpPr>
            <a:spLocks noChangeArrowheads="1"/>
          </p:cNvSpPr>
          <p:nvPr userDrawn="1"/>
        </p:nvSpPr>
        <p:spPr bwMode="ltGray">
          <a:xfrm>
            <a:off x="250830" y="4895618"/>
            <a:ext cx="342106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dirty="0">
                <a:solidFill>
                  <a:srgbClr val="FFFFFF"/>
                </a:solidFill>
              </a:rPr>
              <a:t>© 2012 Cisco and/or its affiliates. All rights reserved.</a:t>
            </a:r>
          </a:p>
        </p:txBody>
      </p:sp>
      <p:sp>
        <p:nvSpPr>
          <p:cNvPr id="15" name="Rectangle 7"/>
          <p:cNvSpPr>
            <a:spLocks noChangeArrowheads="1"/>
          </p:cNvSpPr>
          <p:nvPr userDrawn="1"/>
        </p:nvSpPr>
        <p:spPr bwMode="ltGray">
          <a:xfrm>
            <a:off x="8640688" y="4892045"/>
            <a:ext cx="260429"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5D25D1EA-6E7F-4811-AC05-955C986DBCFB}" type="slidenum">
              <a:rPr lang="en-US" sz="600">
                <a:solidFill>
                  <a:srgbClr val="FFFFFF"/>
                </a:solidFill>
              </a:rPr>
              <a:pPr algn="r" defTabSz="814388"/>
              <a:t>‹#›</a:t>
            </a:fld>
            <a:endParaRPr lang="en-US" sz="600" dirty="0">
              <a:solidFill>
                <a:srgbClr val="FFFFFF"/>
              </a:solidFill>
            </a:endParaRPr>
          </a:p>
        </p:txBody>
      </p:sp>
      <p:sp>
        <p:nvSpPr>
          <p:cNvPr id="2" name="Title 1"/>
          <p:cNvSpPr>
            <a:spLocks noGrp="1"/>
          </p:cNvSpPr>
          <p:nvPr>
            <p:ph type="title"/>
          </p:nvPr>
        </p:nvSpPr>
        <p:spPr>
          <a:xfrm>
            <a:off x="237744" y="363475"/>
            <a:ext cx="8755128" cy="3279098"/>
          </a:xfrm>
        </p:spPr>
        <p:txBody>
          <a:bodyPr/>
          <a:lstStyle>
            <a:lvl1pPr marL="228600" indent="-228600">
              <a:buFont typeface="Arial" pitchFamily="34" charset="0"/>
              <a:buChar char="“"/>
              <a:defRPr sz="6000" spc="0" baseline="0">
                <a:solidFill>
                  <a:schemeClr val="bg1"/>
                </a:solidFill>
                <a:latin typeface="+mj-lt"/>
              </a:defRPr>
            </a:lvl1pPr>
          </a:lstStyle>
          <a:p>
            <a:r>
              <a:rPr lang="en-US" smtClean="0"/>
              <a:t>Click to edit Master title style</a:t>
            </a:r>
            <a:endParaRPr lang="en-US" dirty="0"/>
          </a:p>
        </p:txBody>
      </p:sp>
      <p:sp>
        <p:nvSpPr>
          <p:cNvPr id="7" name="Text Placeholder 4"/>
          <p:cNvSpPr>
            <a:spLocks noGrp="1"/>
          </p:cNvSpPr>
          <p:nvPr>
            <p:ph type="body" sz="quarter" idx="11"/>
          </p:nvPr>
        </p:nvSpPr>
        <p:spPr>
          <a:xfrm>
            <a:off x="460251" y="4019179"/>
            <a:ext cx="8574685" cy="460772"/>
          </a:xfrm>
        </p:spPr>
        <p:txBody>
          <a:bodyPr rtlCol="0">
            <a:normAutofit/>
          </a:bodyPr>
          <a:lstStyle>
            <a:lvl1pPr marL="0" indent="0">
              <a:buNone/>
              <a:defRPr lang="en-US" sz="2400" kern="1200" dirty="0" smtClean="0">
                <a:solidFill>
                  <a:schemeClr val="bg1"/>
                </a:solidFill>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41687599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ppt_x"/>
                                          </p:val>
                                        </p:tav>
                                        <p:tav tm="100000">
                                          <p:val>
                                            <p:strVal val="#ppt_x"/>
                                          </p:val>
                                        </p:tav>
                                      </p:tavLst>
                                    </p:anim>
                                    <p:anim calcmode="lin" valueType="num">
                                      <p:cBhvr additive="base">
                                        <p:cTn id="20" dur="2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ppt_x"/>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100" fill="hold"/>
                                        <p:tgtEl>
                                          <p:spTgt spid="10"/>
                                        </p:tgtEl>
                                        <p:attrNameLst>
                                          <p:attrName>ppt_x</p:attrName>
                                        </p:attrNameLst>
                                      </p:cBhvr>
                                      <p:tavLst>
                                        <p:tav tm="0">
                                          <p:val>
                                            <p:strVal val="#ppt_x"/>
                                          </p:val>
                                        </p:tav>
                                        <p:tav tm="100000">
                                          <p:val>
                                            <p:strVal val="#ppt_x"/>
                                          </p:val>
                                        </p:tav>
                                      </p:tavLst>
                                    </p:anim>
                                    <p:anim calcmode="lin" valueType="num">
                                      <p:cBhvr additive="base">
                                        <p:cTn id="28" dur="11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ingle photo with caption">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92300" y="596505"/>
            <a:ext cx="5348288" cy="300394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 name="Rectangle 5"/>
          <p:cNvSpPr/>
          <p:nvPr userDrawn="1"/>
        </p:nvSpPr>
        <p:spPr>
          <a:xfrm>
            <a:off x="1892300" y="3595689"/>
            <a:ext cx="5346700" cy="747713"/>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6" name="Picture Placeholder 25"/>
          <p:cNvSpPr>
            <a:spLocks noGrp="1"/>
          </p:cNvSpPr>
          <p:nvPr>
            <p:ph type="pic" sz="quarter" idx="10"/>
          </p:nvPr>
        </p:nvSpPr>
        <p:spPr>
          <a:xfrm>
            <a:off x="1900238" y="596646"/>
            <a:ext cx="5329238" cy="3003804"/>
          </a:xfrm>
          <a:solidFill>
            <a:schemeClr val="bg1">
              <a:alpha val="30000"/>
            </a:schemeClr>
          </a:solidFill>
          <a:ln>
            <a:solidFill>
              <a:schemeClr val="bg2"/>
            </a:solidFill>
          </a:ln>
        </p:spPr>
        <p:txBody>
          <a:bodyPr rtlCol="0" anchor="ctr">
            <a:noAutofit/>
          </a:bodyPr>
          <a:lstStyle>
            <a:lvl1pPr algn="ctr">
              <a:buFontTx/>
              <a:buNone/>
              <a:defRPr>
                <a:solidFill>
                  <a:schemeClr val="bg1"/>
                </a:solidFill>
                <a:latin typeface="+mj-lt"/>
              </a:defRPr>
            </a:lvl1pPr>
          </a:lstStyle>
          <a:p>
            <a:pPr lvl="0"/>
            <a:r>
              <a:rPr lang="en-US" noProof="0" dirty="0" smtClean="0"/>
              <a:t>Click icon to add picture</a:t>
            </a:r>
            <a:endParaRPr lang="en-US" noProof="0" dirty="0"/>
          </a:p>
        </p:txBody>
      </p:sp>
      <p:sp>
        <p:nvSpPr>
          <p:cNvPr id="11" name="Title 10"/>
          <p:cNvSpPr>
            <a:spLocks noGrp="1"/>
          </p:cNvSpPr>
          <p:nvPr>
            <p:ph type="title"/>
          </p:nvPr>
        </p:nvSpPr>
        <p:spPr>
          <a:xfrm>
            <a:off x="2065871" y="3655079"/>
            <a:ext cx="5074070" cy="628650"/>
          </a:xfrm>
        </p:spPr>
        <p:txBody>
          <a:bodyPr anchor="ctr"/>
          <a:lstStyle>
            <a:lvl1pPr>
              <a:defRPr sz="2600">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4047244888"/>
      </p:ext>
    </p:extLst>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mall photo_top lef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8143" y="233364"/>
            <a:ext cx="3273425" cy="184427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6" name="Picture Placeholder 25"/>
          <p:cNvSpPr>
            <a:spLocks noGrp="1"/>
          </p:cNvSpPr>
          <p:nvPr>
            <p:ph type="pic" sz="quarter" idx="10"/>
          </p:nvPr>
        </p:nvSpPr>
        <p:spPr>
          <a:xfrm>
            <a:off x="338328" y="233172"/>
            <a:ext cx="3273552" cy="184480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9" name="Title 8"/>
          <p:cNvSpPr>
            <a:spLocks noGrp="1"/>
          </p:cNvSpPr>
          <p:nvPr>
            <p:ph type="title"/>
          </p:nvPr>
        </p:nvSpPr>
        <p:spPr>
          <a:xfrm>
            <a:off x="229703" y="2571750"/>
            <a:ext cx="7009298" cy="1066446"/>
          </a:xfrm>
        </p:spPr>
        <p:txBody>
          <a:bodyPr anchor="t"/>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4280634778"/>
      </p:ext>
    </p:extLst>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ortrait photo_right side">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992688" y="644129"/>
            <a:ext cx="3630612" cy="3771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6" name="Picture Placeholder 25"/>
          <p:cNvSpPr>
            <a:spLocks noGrp="1"/>
          </p:cNvSpPr>
          <p:nvPr>
            <p:ph type="pic" sz="quarter" idx="10"/>
          </p:nvPr>
        </p:nvSpPr>
        <p:spPr>
          <a:xfrm>
            <a:off x="4992624" y="644652"/>
            <a:ext cx="3630168" cy="37719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Autofit/>
          </a:bodyPr>
          <a:lstStyle>
            <a:lvl1pPr algn="ctr">
              <a:buFontTx/>
              <a:buNone/>
              <a:defRPr>
                <a:solidFill>
                  <a:schemeClr val="bg1"/>
                </a:solidFill>
                <a:latin typeface="+mj-lt"/>
              </a:defRPr>
            </a:lvl1pPr>
          </a:lstStyle>
          <a:p>
            <a:pPr lvl="0"/>
            <a:r>
              <a:rPr lang="en-US" noProof="0" dirty="0" smtClean="0"/>
              <a:t>Click icon to add picture</a:t>
            </a:r>
            <a:endParaRPr lang="en-US" noProof="0" dirty="0"/>
          </a:p>
        </p:txBody>
      </p:sp>
      <p:sp>
        <p:nvSpPr>
          <p:cNvPr id="9" name="Title 8"/>
          <p:cNvSpPr>
            <a:spLocks noGrp="1"/>
          </p:cNvSpPr>
          <p:nvPr>
            <p:ph type="title"/>
          </p:nvPr>
        </p:nvSpPr>
        <p:spPr>
          <a:xfrm>
            <a:off x="229703" y="546731"/>
            <a:ext cx="4349918" cy="817147"/>
          </a:xfrm>
        </p:spPr>
        <p:txBody>
          <a:bodyPr anchor="t"/>
          <a:lstStyle>
            <a:lvl1pPr>
              <a:lnSpc>
                <a:spcPct val="90000"/>
              </a:lnSpc>
              <a:defRPr>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088236096"/>
      </p:ext>
    </p:extLst>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ultiple photo">
    <p:spTree>
      <p:nvGrpSpPr>
        <p:cNvPr id="1" name=""/>
        <p:cNvGrpSpPr/>
        <p:nvPr/>
      </p:nvGrpSpPr>
      <p:grpSpPr>
        <a:xfrm>
          <a:off x="0" y="0"/>
          <a:ext cx="0" cy="0"/>
          <a:chOff x="0" y="0"/>
          <a:chExt cx="0" cy="0"/>
        </a:xfrm>
      </p:grpSpPr>
      <p:pic>
        <p:nvPicPr>
          <p:cNvPr id="9" name="Picture 2" descr="C:\Documents and Settings\contractor\Desktop\Blue_Green_Gradi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668713" y="233362"/>
            <a:ext cx="3268662" cy="199548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ectangle 10"/>
          <p:cNvSpPr/>
          <p:nvPr/>
        </p:nvSpPr>
        <p:spPr>
          <a:xfrm>
            <a:off x="334968" y="233362"/>
            <a:ext cx="3259137" cy="199548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ectangle 11"/>
          <p:cNvSpPr/>
          <p:nvPr/>
        </p:nvSpPr>
        <p:spPr>
          <a:xfrm>
            <a:off x="7011993" y="233363"/>
            <a:ext cx="1806575" cy="9810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ectangle 12"/>
          <p:cNvSpPr/>
          <p:nvPr/>
        </p:nvSpPr>
        <p:spPr>
          <a:xfrm>
            <a:off x="334963" y="2271715"/>
            <a:ext cx="2501900" cy="25943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4" name="Rectangle 13"/>
          <p:cNvSpPr/>
          <p:nvPr/>
        </p:nvSpPr>
        <p:spPr>
          <a:xfrm>
            <a:off x="2911475" y="2271715"/>
            <a:ext cx="4025900" cy="25943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5" name="Rectangle 14"/>
          <p:cNvSpPr/>
          <p:nvPr/>
        </p:nvSpPr>
        <p:spPr>
          <a:xfrm>
            <a:off x="7011993" y="1263254"/>
            <a:ext cx="1806575" cy="25812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6" name="Rectangle 15"/>
          <p:cNvSpPr/>
          <p:nvPr/>
        </p:nvSpPr>
        <p:spPr>
          <a:xfrm>
            <a:off x="7011993" y="3887391"/>
            <a:ext cx="1806575" cy="97869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49" name="Picture Placeholder 25"/>
          <p:cNvSpPr>
            <a:spLocks noGrp="1"/>
          </p:cNvSpPr>
          <p:nvPr>
            <p:ph type="pic" sz="quarter" idx="11"/>
          </p:nvPr>
        </p:nvSpPr>
        <p:spPr>
          <a:xfrm>
            <a:off x="3668994" y="233363"/>
            <a:ext cx="3267861" cy="1995489"/>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26" name="Picture Placeholder 25"/>
          <p:cNvSpPr>
            <a:spLocks noGrp="1"/>
          </p:cNvSpPr>
          <p:nvPr>
            <p:ph type="pic" sz="quarter" idx="10"/>
          </p:nvPr>
        </p:nvSpPr>
        <p:spPr>
          <a:xfrm>
            <a:off x="320829" y="233363"/>
            <a:ext cx="3272751" cy="1995489"/>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1" name="Picture Placeholder 25"/>
          <p:cNvSpPr>
            <a:spLocks noGrp="1"/>
          </p:cNvSpPr>
          <p:nvPr>
            <p:ph type="pic" sz="quarter" idx="12"/>
          </p:nvPr>
        </p:nvSpPr>
        <p:spPr>
          <a:xfrm>
            <a:off x="7011993" y="233363"/>
            <a:ext cx="1806573" cy="98107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3" name="Picture Placeholder 25"/>
          <p:cNvSpPr>
            <a:spLocks noGrp="1"/>
          </p:cNvSpPr>
          <p:nvPr>
            <p:ph type="pic" sz="quarter" idx="13"/>
          </p:nvPr>
        </p:nvSpPr>
        <p:spPr>
          <a:xfrm>
            <a:off x="320824" y="2271715"/>
            <a:ext cx="2516104" cy="25942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5" name="Picture Placeholder 25"/>
          <p:cNvSpPr>
            <a:spLocks noGrp="1"/>
          </p:cNvSpPr>
          <p:nvPr>
            <p:ph type="pic" sz="quarter" idx="14"/>
          </p:nvPr>
        </p:nvSpPr>
        <p:spPr>
          <a:xfrm>
            <a:off x="2908334" y="2271715"/>
            <a:ext cx="4028516" cy="25942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7" name="Picture Placeholder 25"/>
          <p:cNvSpPr>
            <a:spLocks noGrp="1"/>
          </p:cNvSpPr>
          <p:nvPr>
            <p:ph type="pic" sz="quarter" idx="15"/>
          </p:nvPr>
        </p:nvSpPr>
        <p:spPr>
          <a:xfrm>
            <a:off x="7011993" y="1257301"/>
            <a:ext cx="1806573" cy="2587058"/>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9" name="Picture Placeholder 25"/>
          <p:cNvSpPr>
            <a:spLocks noGrp="1"/>
          </p:cNvSpPr>
          <p:nvPr>
            <p:ph type="pic" sz="quarter" idx="16"/>
          </p:nvPr>
        </p:nvSpPr>
        <p:spPr>
          <a:xfrm>
            <a:off x="7011993" y="3887220"/>
            <a:ext cx="1806573" cy="97869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297584528"/>
      </p:ext>
    </p:extLst>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arge photo with bottom bar">
    <p:spTree>
      <p:nvGrpSpPr>
        <p:cNvPr id="1" name=""/>
        <p:cNvGrpSpPr/>
        <p:nvPr/>
      </p:nvGrpSpPr>
      <p:grpSpPr>
        <a:xfrm>
          <a:off x="0" y="0"/>
          <a:ext cx="0" cy="0"/>
          <a:chOff x="0" y="0"/>
          <a:chExt cx="0" cy="0"/>
        </a:xfrm>
      </p:grpSpPr>
      <p:sp>
        <p:nvSpPr>
          <p:cNvPr id="3" name="Rectangle 2"/>
          <p:cNvSpPr/>
          <p:nvPr/>
        </p:nvSpPr>
        <p:spPr>
          <a:xfrm>
            <a:off x="338138" y="233365"/>
            <a:ext cx="8477250" cy="4556522"/>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pic>
        <p:nvPicPr>
          <p:cNvPr id="4" name="Picture 12" descr="bottom bar.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3375" y="4781551"/>
            <a:ext cx="847725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ltGray">
          <a:xfrm>
            <a:off x="7784656" y="4894427"/>
            <a:ext cx="79102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7" name="Rectangle 4"/>
          <p:cNvSpPr>
            <a:spLocks noChangeArrowheads="1"/>
          </p:cNvSpPr>
          <p:nvPr userDrawn="1"/>
        </p:nvSpPr>
        <p:spPr bwMode="ltGray">
          <a:xfrm>
            <a:off x="250830" y="4895618"/>
            <a:ext cx="342106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dirty="0">
                <a:solidFill>
                  <a:srgbClr val="C0C0C0"/>
                </a:solidFill>
              </a:rPr>
              <a:t>© 2010 Cisco and/or its affiliates. All rights reserved.</a:t>
            </a:r>
          </a:p>
        </p:txBody>
      </p:sp>
      <p:sp>
        <p:nvSpPr>
          <p:cNvPr id="8" name="Rectangle 14"/>
          <p:cNvSpPr>
            <a:spLocks noChangeArrowheads="1"/>
          </p:cNvSpPr>
          <p:nvPr userDrawn="1"/>
        </p:nvSpPr>
        <p:spPr bwMode="ltGray">
          <a:xfrm>
            <a:off x="8640688" y="4892045"/>
            <a:ext cx="260429"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81B567A6-A3E0-490A-998E-2CF7D51C2ABD}" type="slidenum">
              <a:rPr lang="en-US" sz="600">
                <a:solidFill>
                  <a:srgbClr val="C0C0C0"/>
                </a:solidFill>
              </a:rPr>
              <a:pPr algn="r" defTabSz="814388"/>
              <a:t>‹#›</a:t>
            </a:fld>
            <a:endParaRPr lang="en-US" sz="600" dirty="0">
              <a:solidFill>
                <a:srgbClr val="C0C0C0"/>
              </a:solidFill>
            </a:endParaRPr>
          </a:p>
        </p:txBody>
      </p:sp>
      <p:sp>
        <p:nvSpPr>
          <p:cNvPr id="5" name="Picture Placeholder 4"/>
          <p:cNvSpPr>
            <a:spLocks noGrp="1"/>
          </p:cNvSpPr>
          <p:nvPr>
            <p:ph type="pic" sz="quarter" idx="10"/>
          </p:nvPr>
        </p:nvSpPr>
        <p:spPr>
          <a:xfrm>
            <a:off x="333380" y="233174"/>
            <a:ext cx="8474869" cy="4540639"/>
          </a:xfrm>
          <a:ln>
            <a:solidFill>
              <a:srgbClr val="08252E"/>
            </a:solidFill>
          </a:ln>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728264829"/>
      </p:ext>
    </p:extLst>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rtlCol="0" anchor="ctr" anchorCtr="1">
            <a:noAutofit/>
          </a:bodyPr>
          <a:lstStyle>
            <a:lvl1pPr algn="ctr">
              <a:buNone/>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245129706"/>
      </p:ext>
    </p:extLst>
  </p:cSld>
  <p:clrMapOvr>
    <a:masterClrMapping/>
  </p:clrMapOvr>
  <p:transition>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ndard video">
    <p:spTree>
      <p:nvGrpSpPr>
        <p:cNvPr id="1" name=""/>
        <p:cNvGrpSpPr/>
        <p:nvPr/>
      </p:nvGrpSpPr>
      <p:grpSpPr>
        <a:xfrm>
          <a:off x="0" y="0"/>
          <a:ext cx="0" cy="0"/>
          <a:chOff x="0" y="0"/>
          <a:chExt cx="0" cy="0"/>
        </a:xfrm>
      </p:grpSpPr>
      <p:pic>
        <p:nvPicPr>
          <p:cNvPr id="3" name="Picture 7" descr="C:\Documents and Settings\contractor\Desktop\Blue_Green_Gradi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0"/>
            <a:ext cx="9144000" cy="51435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nvGrpSpPr>
          <p:cNvPr id="5" name="Group 3"/>
          <p:cNvGrpSpPr/>
          <p:nvPr userDrawn="1"/>
        </p:nvGrpSpPr>
        <p:grpSpPr>
          <a:xfrm>
            <a:off x="341319" y="4593433"/>
            <a:ext cx="787133" cy="312101"/>
            <a:chOff x="609600" y="528537"/>
            <a:chExt cx="1444734" cy="763789"/>
          </a:xfrm>
          <a:solidFill>
            <a:schemeClr val="bg1"/>
          </a:soli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8" name="Freeform 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9" name="Freeform 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0" name="Freeform 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1" name="Freeform 1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2" name="Freeform 1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3" name="Freeform 1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4" name="Freeform 1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5" name="Freeform 1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6" name="Freeform 1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7" name="Freeform 1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8" name="Freeform 1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9" name="Freeform 1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grpSp>
      <p:sp>
        <p:nvSpPr>
          <p:cNvPr id="21" name="Media Placeholder 20"/>
          <p:cNvSpPr>
            <a:spLocks noGrp="1"/>
          </p:cNvSpPr>
          <p:nvPr>
            <p:ph type="media" sz="quarter" idx="10"/>
          </p:nvPr>
        </p:nvSpPr>
        <p:spPr>
          <a:xfrm>
            <a:off x="2639917" y="584002"/>
            <a:ext cx="5897880" cy="3319272"/>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552712132"/>
      </p:ext>
    </p:extLst>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_gradient only">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210655"/>
      </p:ext>
    </p:extLst>
  </p:cSld>
  <p:clrMapOvr>
    <a:masterClrMapping/>
  </p:clrMapOvr>
  <p:transition>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5"/>
          <p:cNvSpPr>
            <a:spLocks noChangeArrowheads="1"/>
          </p:cNvSpPr>
          <p:nvPr userDrawn="1"/>
        </p:nvSpPr>
        <p:spPr bwMode="ltGray">
          <a:xfrm>
            <a:off x="7784656" y="4894427"/>
            <a:ext cx="79102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4" name="Rectangle 7"/>
          <p:cNvSpPr>
            <a:spLocks noChangeArrowheads="1"/>
          </p:cNvSpPr>
          <p:nvPr userDrawn="1"/>
        </p:nvSpPr>
        <p:spPr bwMode="ltGray">
          <a:xfrm>
            <a:off x="8640688" y="4892045"/>
            <a:ext cx="260429"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B7B4DE07-0EA7-4ED3-8796-1DD1071BBF5E}" type="slidenum">
              <a:rPr lang="en-US" sz="600">
                <a:solidFill>
                  <a:srgbClr val="C0C0C0"/>
                </a:solidFill>
              </a:rPr>
              <a:pPr algn="r" defTabSz="814388"/>
              <a:t>‹#›</a:t>
            </a:fld>
            <a:endParaRPr lang="en-US" sz="600" dirty="0">
              <a:solidFill>
                <a:srgbClr val="C0C0C0"/>
              </a:solidFill>
            </a:endParaRPr>
          </a:p>
        </p:txBody>
      </p:sp>
    </p:spTree>
    <p:extLst>
      <p:ext uri="{BB962C8B-B14F-4D97-AF65-F5344CB8AC3E}">
        <p14:creationId xmlns:p14="http://schemas.microsoft.com/office/powerpoint/2010/main" val="1807276056"/>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animated Gradient">
    <p:spTree>
      <p:nvGrpSpPr>
        <p:cNvPr id="1" name=""/>
        <p:cNvGrpSpPr/>
        <p:nvPr/>
      </p:nvGrpSpPr>
      <p:grpSpPr>
        <a:xfrm>
          <a:off x="0" y="0"/>
          <a:ext cx="0" cy="0"/>
          <a:chOff x="0" y="0"/>
          <a:chExt cx="0" cy="0"/>
        </a:xfrm>
      </p:grpSpPr>
      <p:pic>
        <p:nvPicPr>
          <p:cNvPr id="6" name="Picture 2" descr="C:\Documents and Settings\contractor\Desktop\Blue_Green_Gradi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userDrawn="1"/>
        </p:nvSpPr>
        <p:spPr>
          <a:xfrm>
            <a:off x="1824043" y="-2677716"/>
            <a:ext cx="1728787" cy="105108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8" name="Rounded Rectangle 7"/>
          <p:cNvSpPr/>
          <p:nvPr userDrawn="1"/>
        </p:nvSpPr>
        <p:spPr>
          <a:xfrm>
            <a:off x="5" y="-478632"/>
            <a:ext cx="1730375" cy="6111479"/>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userDrawn="1"/>
        </p:nvSpPr>
        <p:spPr>
          <a:xfrm rot="10800000">
            <a:off x="1014418" y="3186114"/>
            <a:ext cx="1728787" cy="6111479"/>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userDrawn="1"/>
        </p:nvSpPr>
        <p:spPr>
          <a:xfrm>
            <a:off x="6584955" y="-2184798"/>
            <a:ext cx="1730375"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userDrawn="1"/>
        </p:nvSpPr>
        <p:spPr>
          <a:xfrm>
            <a:off x="8105775" y="4274346"/>
            <a:ext cx="1728788"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ounded Rectangle 11"/>
          <p:cNvSpPr/>
          <p:nvPr userDrawn="1"/>
        </p:nvSpPr>
        <p:spPr>
          <a:xfrm rot="10800000">
            <a:off x="3035305" y="1137047"/>
            <a:ext cx="1730375" cy="611147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ectangle 5"/>
          <p:cNvSpPr>
            <a:spLocks noChangeArrowheads="1"/>
          </p:cNvSpPr>
          <p:nvPr userDrawn="1"/>
        </p:nvSpPr>
        <p:spPr bwMode="ltGray">
          <a:xfrm>
            <a:off x="7784656" y="4894427"/>
            <a:ext cx="79102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dirty="0">
                <a:solidFill>
                  <a:srgbClr val="FFFFFF"/>
                </a:solidFill>
              </a:rPr>
              <a:t>Cisco Confidential</a:t>
            </a:r>
          </a:p>
        </p:txBody>
      </p:sp>
      <p:sp>
        <p:nvSpPr>
          <p:cNvPr id="14" name="Rectangle 4"/>
          <p:cNvSpPr>
            <a:spLocks noChangeArrowheads="1"/>
          </p:cNvSpPr>
          <p:nvPr userDrawn="1"/>
        </p:nvSpPr>
        <p:spPr bwMode="ltGray">
          <a:xfrm>
            <a:off x="250830" y="4895618"/>
            <a:ext cx="342106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dirty="0">
                <a:solidFill>
                  <a:srgbClr val="FFFFFF"/>
                </a:solidFill>
              </a:rPr>
              <a:t>© 2012 Cisco and/or its affiliates. All rights reserved.</a:t>
            </a:r>
          </a:p>
        </p:txBody>
      </p:sp>
      <p:sp>
        <p:nvSpPr>
          <p:cNvPr id="15" name="Rectangle 7"/>
          <p:cNvSpPr>
            <a:spLocks noChangeArrowheads="1"/>
          </p:cNvSpPr>
          <p:nvPr userDrawn="1"/>
        </p:nvSpPr>
        <p:spPr bwMode="ltGray">
          <a:xfrm>
            <a:off x="8640688" y="4892045"/>
            <a:ext cx="260429"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93C7DB3F-ECC1-4301-BF11-1D4F91225044}" type="slidenum">
              <a:rPr lang="en-US" sz="600">
                <a:solidFill>
                  <a:srgbClr val="FFFFFF"/>
                </a:solidFill>
              </a:rPr>
              <a:pPr algn="r" defTabSz="814388"/>
              <a:t>‹#›</a:t>
            </a:fld>
            <a:endParaRPr lang="en-US" sz="600" dirty="0">
              <a:solidFill>
                <a:srgbClr val="FFFFFF"/>
              </a:solidFill>
            </a:endParaRPr>
          </a:p>
        </p:txBody>
      </p:sp>
      <p:grpSp>
        <p:nvGrpSpPr>
          <p:cNvPr id="16" name="Group 38"/>
          <p:cNvGrpSpPr/>
          <p:nvPr userDrawn="1"/>
        </p:nvGrpSpPr>
        <p:grpSpPr>
          <a:xfrm>
            <a:off x="341314" y="233365"/>
            <a:ext cx="829170" cy="328769"/>
            <a:chOff x="609600" y="528537"/>
            <a:chExt cx="1444734" cy="763789"/>
          </a:xfrm>
          <a:solidFill>
            <a:schemeClr val="bg1"/>
          </a:solidFill>
        </p:grpSpPr>
        <p:sp>
          <p:nvSpPr>
            <p:cNvPr id="17" name="Rectangle 16"/>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8" name="Freeform 17"/>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9" name="Freeform 18"/>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0" name="Freeform 19"/>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1" name="Freeform 20"/>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2" name="Freeform 2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3" name="Freeform 2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4" name="Freeform 2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5" name="Freeform 2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6" name="Freeform 2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7" name="Freeform 2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8" name="Freeform 2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9" name="Freeform 2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0" name="Freeform 2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grpSp>
      <p:sp>
        <p:nvSpPr>
          <p:cNvPr id="2" name="Title 1"/>
          <p:cNvSpPr>
            <a:spLocks noGrp="1"/>
          </p:cNvSpPr>
          <p:nvPr>
            <p:ph type="ctrTitle"/>
          </p:nvPr>
        </p:nvSpPr>
        <p:spPr>
          <a:xfrm>
            <a:off x="221398" y="927517"/>
            <a:ext cx="8112125" cy="2189084"/>
          </a:xfrm>
        </p:spPr>
        <p:txBody>
          <a:bodyPr/>
          <a:lstStyle>
            <a:lvl1pPr>
              <a:lnSpc>
                <a:spcPct val="90000"/>
              </a:lnSpc>
              <a:defRPr lang="en-US" sz="5400" b="0" kern="1200" spc="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3348054"/>
            <a:ext cx="8112126" cy="288131"/>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3576642"/>
            <a:ext cx="8097838" cy="288131"/>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43" y="3924580"/>
            <a:ext cx="8112125" cy="288131"/>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4852110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11"/>
                                        </p:tgtEl>
                                        <p:attrNameLst>
                                          <p:attrName>ppt_x</p:attrName>
                                          <p:attrName>ppt_y</p:attrName>
                                        </p:attrNameLst>
                                      </p:cBhvr>
                                      <p:rCtr x="0" y="-2147483648"/>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10"/>
                                        </p:tgtEl>
                                        <p:attrNameLst>
                                          <p:attrName>ppt_x</p:attrName>
                                          <p:attrName>ppt_y</p:attrName>
                                        </p:attrNameLst>
                                      </p:cBhvr>
                                      <p:rCtr x="0" y="-2147483648"/>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12"/>
                                        </p:tgtEl>
                                        <p:attrNameLst>
                                          <p:attrName>ppt_x</p:attrName>
                                          <p:attrName>ppt_y</p:attrName>
                                        </p:attrNameLst>
                                      </p:cBhvr>
                                      <p:rCtr x="0" y="-2147483648"/>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9"/>
                                        </p:tgtEl>
                                        <p:attrNameLst>
                                          <p:attrName>ppt_x</p:attrName>
                                          <p:attrName>ppt_y</p:attrName>
                                        </p:attrNameLst>
                                      </p:cBhvr>
                                      <p:rCtr x="0" y="-2147483648"/>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8"/>
                                        </p:tgtEl>
                                        <p:attrNameLst>
                                          <p:attrName>ppt_x</p:attrName>
                                          <p:attrName>ppt_y</p:attrName>
                                        </p:attrNameLst>
                                      </p:cBhvr>
                                      <p:rCtr x="0" y="-2147483648"/>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7"/>
                                        </p:tgtEl>
                                        <p:attrNameLst>
                                          <p:attrName>ppt_x</p:attrName>
                                          <p:attrName>ppt_y</p:attrName>
                                        </p:attrNameLst>
                                      </p:cBhvr>
                                      <p:rCtr x="0" y="-2147483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losing Slide_green">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373568" y="4383883"/>
            <a:ext cx="41275" cy="1178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0096D6"/>
              </a:solidFill>
            </a:endParaRPr>
          </a:p>
        </p:txBody>
      </p:sp>
      <p:sp>
        <p:nvSpPr>
          <p:cNvPr id="4" name="Freeform 3"/>
          <p:cNvSpPr>
            <a:spLocks/>
          </p:cNvSpPr>
          <p:nvPr/>
        </p:nvSpPr>
        <p:spPr bwMode="black">
          <a:xfrm>
            <a:off x="4614863" y="4380311"/>
            <a:ext cx="120650" cy="1238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Freeform 4"/>
          <p:cNvSpPr>
            <a:spLocks/>
          </p:cNvSpPr>
          <p:nvPr/>
        </p:nvSpPr>
        <p:spPr bwMode="black">
          <a:xfrm>
            <a:off x="4200530" y="4380311"/>
            <a:ext cx="119063" cy="1238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5"/>
          <p:cNvSpPr>
            <a:spLocks noEditPoints="1"/>
          </p:cNvSpPr>
          <p:nvPr userDrawn="1"/>
        </p:nvSpPr>
        <p:spPr bwMode="black">
          <a:xfrm>
            <a:off x="4778375" y="4380311"/>
            <a:ext cx="165100" cy="1238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Freeform 6"/>
          <p:cNvSpPr>
            <a:spLocks/>
          </p:cNvSpPr>
          <p:nvPr/>
        </p:nvSpPr>
        <p:spPr bwMode="black">
          <a:xfrm>
            <a:off x="4468813" y="4380311"/>
            <a:ext cx="107950" cy="1238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7"/>
          <p:cNvSpPr>
            <a:spLocks/>
          </p:cNvSpPr>
          <p:nvPr/>
        </p:nvSpPr>
        <p:spPr bwMode="black">
          <a:xfrm>
            <a:off x="4117975" y="4241008"/>
            <a:ext cx="38100" cy="60722"/>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8"/>
          <p:cNvSpPr>
            <a:spLocks/>
          </p:cNvSpPr>
          <p:nvPr/>
        </p:nvSpPr>
        <p:spPr bwMode="black">
          <a:xfrm>
            <a:off x="4227513" y="4200526"/>
            <a:ext cx="38100"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9"/>
          <p:cNvSpPr>
            <a:spLocks/>
          </p:cNvSpPr>
          <p:nvPr/>
        </p:nvSpPr>
        <p:spPr bwMode="black">
          <a:xfrm>
            <a:off x="4335463" y="4144567"/>
            <a:ext cx="38100" cy="185738"/>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0"/>
          <p:cNvSpPr>
            <a:spLocks/>
          </p:cNvSpPr>
          <p:nvPr/>
        </p:nvSpPr>
        <p:spPr bwMode="black">
          <a:xfrm>
            <a:off x="4443418" y="4200526"/>
            <a:ext cx="39687"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
          <p:cNvSpPr>
            <a:spLocks/>
          </p:cNvSpPr>
          <p:nvPr/>
        </p:nvSpPr>
        <p:spPr bwMode="black">
          <a:xfrm>
            <a:off x="4551368" y="4241008"/>
            <a:ext cx="41275" cy="60722"/>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2"/>
          <p:cNvSpPr>
            <a:spLocks/>
          </p:cNvSpPr>
          <p:nvPr/>
        </p:nvSpPr>
        <p:spPr bwMode="black">
          <a:xfrm>
            <a:off x="4660900" y="4200526"/>
            <a:ext cx="39688"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3"/>
          <p:cNvSpPr>
            <a:spLocks/>
          </p:cNvSpPr>
          <p:nvPr/>
        </p:nvSpPr>
        <p:spPr bwMode="black">
          <a:xfrm>
            <a:off x="4770440" y="4144567"/>
            <a:ext cx="39687" cy="185738"/>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4"/>
          <p:cNvSpPr>
            <a:spLocks/>
          </p:cNvSpPr>
          <p:nvPr/>
        </p:nvSpPr>
        <p:spPr bwMode="black">
          <a:xfrm>
            <a:off x="4876800" y="4200526"/>
            <a:ext cx="39688"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5"/>
          <p:cNvSpPr>
            <a:spLocks/>
          </p:cNvSpPr>
          <p:nvPr/>
        </p:nvSpPr>
        <p:spPr bwMode="black">
          <a:xfrm>
            <a:off x="4986343" y="4241008"/>
            <a:ext cx="39687" cy="60722"/>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Tree>
    <p:extLst>
      <p:ext uri="{BB962C8B-B14F-4D97-AF65-F5344CB8AC3E}">
        <p14:creationId xmlns:p14="http://schemas.microsoft.com/office/powerpoint/2010/main" val="15937107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00"/>
                                        <p:tgtEl>
                                          <p:spTgt spid="15"/>
                                        </p:tgtEl>
                                      </p:cBhvr>
                                    </p:animEffect>
                                  </p:childTnLst>
                                </p:cTn>
                              </p:par>
                              <p:par>
                                <p:cTn id="32" presetID="42" presetClass="path" presetSubtype="0" accel="50000" decel="50000" fill="hold" grpId="1" nodeType="withEffect">
                                  <p:stCondLst>
                                    <p:cond delay="0"/>
                                  </p:stCondLst>
                                  <p:childTnLst>
                                    <p:animMotion origin="layout" path="M -5.55556E-7 -1.91391E-6 L -5.55556E-7 0.02314 " pathEditMode="relative" rAng="0" ptsTypes="AA">
                                      <p:cBhvr>
                                        <p:cTn id="33" dur="700" spd="-100000" fill="hold"/>
                                        <p:tgtEl>
                                          <p:spTgt spid="8"/>
                                        </p:tgtEl>
                                        <p:attrNameLst>
                                          <p:attrName>ppt_x</p:attrName>
                                          <p:attrName>ppt_y</p:attrName>
                                        </p:attrNameLst>
                                      </p:cBhvr>
                                      <p:rCtr x="0" y="-2147483648"/>
                                    </p:animMotion>
                                  </p:childTnLst>
                                </p:cTn>
                              </p:par>
                              <p:par>
                                <p:cTn id="34" presetID="42" presetClass="path" presetSubtype="0" accel="50000" decel="50000" fill="hold" grpId="1" nodeType="withEffect">
                                  <p:stCondLst>
                                    <p:cond delay="0"/>
                                  </p:stCondLst>
                                  <p:childTnLst>
                                    <p:animMotion origin="layout" path="M 4.72222E-6 -1.93242E-6 L 4.72222E-6 0.02962 " pathEditMode="relative" rAng="0" ptsTypes="AA">
                                      <p:cBhvr>
                                        <p:cTn id="35" dur="700" spd="-100000" fill="hold"/>
                                        <p:tgtEl>
                                          <p:spTgt spid="10"/>
                                        </p:tgtEl>
                                        <p:attrNameLst>
                                          <p:attrName>ppt_x</p:attrName>
                                          <p:attrName>ppt_y</p:attrName>
                                        </p:attrNameLst>
                                      </p:cBhvr>
                                      <p:rCtr x="0" y="-2147483648"/>
                                    </p:animMotion>
                                  </p:childTnLst>
                                </p:cTn>
                              </p:par>
                              <p:par>
                                <p:cTn id="36" presetID="42" presetClass="path" presetSubtype="0" accel="50000" decel="50000" fill="hold" grpId="1" nodeType="withEffect">
                                  <p:stCondLst>
                                    <p:cond delay="0"/>
                                  </p:stCondLst>
                                  <p:childTnLst>
                                    <p:animMotion origin="layout" path="M 0 -1.91391E-6 L 0 0.02314 " pathEditMode="relative" rAng="0" ptsTypes="AA">
                                      <p:cBhvr>
                                        <p:cTn id="37" dur="700" spd="-100000" fill="hold"/>
                                        <p:tgtEl>
                                          <p:spTgt spid="12"/>
                                        </p:tgtEl>
                                        <p:attrNameLst>
                                          <p:attrName>ppt_x</p:attrName>
                                          <p:attrName>ppt_y</p:attrName>
                                        </p:attrNameLst>
                                      </p:cBhvr>
                                      <p:rCtr x="0" y="-2147483648"/>
                                    </p:animMotion>
                                  </p:childTnLst>
                                </p:cTn>
                              </p:par>
                              <p:par>
                                <p:cTn id="38" presetID="42" presetClass="path" presetSubtype="0" accel="50000" decel="50000" fill="hold" grpId="1" nodeType="withEffect">
                                  <p:stCondLst>
                                    <p:cond delay="0"/>
                                  </p:stCondLst>
                                  <p:childTnLst>
                                    <p:animMotion origin="layout" path="M -4.72222E-6 -1.93242E-6 L -4.72222E-6 0.02962 " pathEditMode="relative" rAng="0" ptsTypes="AA">
                                      <p:cBhvr>
                                        <p:cTn id="39" dur="700" spd="-100000" fill="hold"/>
                                        <p:tgtEl>
                                          <p:spTgt spid="14"/>
                                        </p:tgtEl>
                                        <p:attrNameLst>
                                          <p:attrName>ppt_x</p:attrName>
                                          <p:attrName>ppt_y</p:attrName>
                                        </p:attrNameLst>
                                      </p:cBhvr>
                                      <p:rCtr x="0" y="-2147483648"/>
                                    </p:animMotion>
                                  </p:childTnLst>
                                </p:cTn>
                              </p:par>
                              <p:par>
                                <p:cTn id="40" presetID="42" presetClass="path" presetSubtype="0" accel="50000" decel="50000" fill="hold" grpId="1" nodeType="withEffect">
                                  <p:stCondLst>
                                    <p:cond delay="0"/>
                                  </p:stCondLst>
                                  <p:childTnLst>
                                    <p:animMotion origin="layout" path="M 4.16667E-6 -1.91391E-6 L 4.16667E-6 0.02314 " pathEditMode="relative" rAng="0" ptsTypes="AA">
                                      <p:cBhvr>
                                        <p:cTn id="41" dur="700" spd="-100000" fill="hold"/>
                                        <p:tgtEl>
                                          <p:spTgt spid="16"/>
                                        </p:tgtEl>
                                        <p:attrNameLst>
                                          <p:attrName>ppt_x</p:attrName>
                                          <p:attrName>ppt_y</p:attrName>
                                        </p:attrNameLst>
                                      </p:cBhvr>
                                      <p:rCtr x="0" y="-2147483648"/>
                                    </p:animMotion>
                                  </p:childTnLst>
                                </p:cTn>
                              </p:par>
                              <p:par>
                                <p:cTn id="42" presetID="64" presetClass="path" presetSubtype="0" accel="50000" decel="50000" fill="hold" grpId="1" nodeType="withEffect">
                                  <p:stCondLst>
                                    <p:cond delay="0"/>
                                  </p:stCondLst>
                                  <p:childTnLst>
                                    <p:animMotion origin="layout" path="M 2.77778E-7 2.36056E-6 L 2.77778E-7 -0.02338 " pathEditMode="relative" rAng="0" ptsTypes="AA">
                                      <p:cBhvr>
                                        <p:cTn id="43" dur="700" spd="-100000" fill="hold"/>
                                        <p:tgtEl>
                                          <p:spTgt spid="9"/>
                                        </p:tgtEl>
                                        <p:attrNameLst>
                                          <p:attrName>ppt_x</p:attrName>
                                          <p:attrName>ppt_y</p:attrName>
                                        </p:attrNameLst>
                                      </p:cBhvr>
                                      <p:rCtr x="0" y="-2147483648"/>
                                    </p:animMotion>
                                  </p:childTnLst>
                                </p:cTn>
                              </p:par>
                              <p:par>
                                <p:cTn id="44" presetID="64" presetClass="path" presetSubtype="0" accel="50000" decel="50000" fill="hold" grpId="1" nodeType="withEffect">
                                  <p:stCondLst>
                                    <p:cond delay="0"/>
                                  </p:stCondLst>
                                  <p:childTnLst>
                                    <p:animMotion origin="layout" path="M -8.33333E-7 2.36056E-6 L -8.33333E-7 -0.02338 " pathEditMode="relative" rAng="0" ptsTypes="AA">
                                      <p:cBhvr>
                                        <p:cTn id="45" dur="700" spd="-100000" fill="hold"/>
                                        <p:tgtEl>
                                          <p:spTgt spid="11"/>
                                        </p:tgtEl>
                                        <p:attrNameLst>
                                          <p:attrName>ppt_x</p:attrName>
                                          <p:attrName>ppt_y</p:attrName>
                                        </p:attrNameLst>
                                      </p:cBhvr>
                                      <p:rCtr x="0" y="-2147483648"/>
                                    </p:animMotion>
                                  </p:childTnLst>
                                </p:cTn>
                              </p:par>
                              <p:par>
                                <p:cTn id="46" presetID="64" presetClass="path" presetSubtype="0" accel="50000" decel="50000" fill="hold" grpId="1" nodeType="withEffect">
                                  <p:stCondLst>
                                    <p:cond delay="0"/>
                                  </p:stCondLst>
                                  <p:childTnLst>
                                    <p:animMotion origin="layout" path="M 4.44444E-6 2.36056E-6 L 4.44444E-6 -0.02338 " pathEditMode="relative" rAng="0" ptsTypes="AA">
                                      <p:cBhvr>
                                        <p:cTn id="47" dur="700" spd="-100000" fill="hold"/>
                                        <p:tgtEl>
                                          <p:spTgt spid="13"/>
                                        </p:tgtEl>
                                        <p:attrNameLst>
                                          <p:attrName>ppt_x</p:attrName>
                                          <p:attrName>ppt_y</p:attrName>
                                        </p:attrNameLst>
                                      </p:cBhvr>
                                      <p:rCtr x="0" y="-2147483648"/>
                                    </p:animMotion>
                                  </p:childTnLst>
                                </p:cTn>
                              </p:par>
                              <p:par>
                                <p:cTn id="48" presetID="64" presetClass="path" presetSubtype="0" accel="50000" decel="50000" fill="hold" grpId="1" nodeType="withEffect">
                                  <p:stCondLst>
                                    <p:cond delay="0"/>
                                  </p:stCondLst>
                                  <p:childTnLst>
                                    <p:animMotion origin="layout" path="M 3.33333E-6 2.36056E-6 L 3.33333E-6 -0.02338 " pathEditMode="relative" rAng="0" ptsTypes="AA">
                                      <p:cBhvr>
                                        <p:cTn id="49" dur="700" spd="-100000" fill="hold"/>
                                        <p:tgtEl>
                                          <p:spTgt spid="15"/>
                                        </p:tgtEl>
                                        <p:attrNameLst>
                                          <p:attrName>ppt_x</p:attrName>
                                          <p:attrName>ppt_y</p:attrName>
                                        </p:attrNameLst>
                                      </p:cBhvr>
                                      <p:rCtr x="0" y="-2147483648"/>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700"/>
                                        <p:tgtEl>
                                          <p:spTgt spid="5"/>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700"/>
                                        <p:tgtEl>
                                          <p:spTgt spid="3"/>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700"/>
                                        <p:tgtEl>
                                          <p:spTgt spid="7"/>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700"/>
                                        <p:tgtEl>
                                          <p:spTgt spid="4"/>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losing Slide-green thank you">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black">
          <a:xfrm>
            <a:off x="6313493" y="2781300"/>
            <a:ext cx="115887" cy="3309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0096D6"/>
              </a:solidFill>
            </a:endParaRPr>
          </a:p>
        </p:txBody>
      </p:sp>
      <p:sp>
        <p:nvSpPr>
          <p:cNvPr id="4" name="Freeform 3"/>
          <p:cNvSpPr>
            <a:spLocks/>
          </p:cNvSpPr>
          <p:nvPr/>
        </p:nvSpPr>
        <p:spPr bwMode="black">
          <a:xfrm>
            <a:off x="6992938" y="2772966"/>
            <a:ext cx="336550" cy="350044"/>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Freeform 4"/>
          <p:cNvSpPr>
            <a:spLocks/>
          </p:cNvSpPr>
          <p:nvPr/>
        </p:nvSpPr>
        <p:spPr bwMode="black">
          <a:xfrm>
            <a:off x="5824543" y="2772966"/>
            <a:ext cx="338137" cy="350044"/>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5"/>
          <p:cNvSpPr>
            <a:spLocks noEditPoints="1"/>
          </p:cNvSpPr>
          <p:nvPr/>
        </p:nvSpPr>
        <p:spPr bwMode="black">
          <a:xfrm>
            <a:off x="7451725" y="2772966"/>
            <a:ext cx="463550" cy="350044"/>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Freeform 6"/>
          <p:cNvSpPr>
            <a:spLocks/>
          </p:cNvSpPr>
          <p:nvPr/>
        </p:nvSpPr>
        <p:spPr bwMode="black">
          <a:xfrm>
            <a:off x="6580193" y="2772966"/>
            <a:ext cx="301625" cy="350044"/>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7"/>
          <p:cNvSpPr>
            <a:spLocks/>
          </p:cNvSpPr>
          <p:nvPr/>
        </p:nvSpPr>
        <p:spPr bwMode="black">
          <a:xfrm>
            <a:off x="5592765" y="2312196"/>
            <a:ext cx="109537" cy="170260"/>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8"/>
          <p:cNvSpPr>
            <a:spLocks/>
          </p:cNvSpPr>
          <p:nvPr/>
        </p:nvSpPr>
        <p:spPr bwMode="black">
          <a:xfrm>
            <a:off x="5900739" y="2197896"/>
            <a:ext cx="109537"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9"/>
          <p:cNvSpPr>
            <a:spLocks/>
          </p:cNvSpPr>
          <p:nvPr/>
        </p:nvSpPr>
        <p:spPr bwMode="black">
          <a:xfrm>
            <a:off x="6202368" y="2040731"/>
            <a:ext cx="111125" cy="523875"/>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0"/>
          <p:cNvSpPr>
            <a:spLocks/>
          </p:cNvSpPr>
          <p:nvPr/>
        </p:nvSpPr>
        <p:spPr bwMode="black">
          <a:xfrm>
            <a:off x="6510343" y="2197896"/>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
          <p:cNvSpPr>
            <a:spLocks/>
          </p:cNvSpPr>
          <p:nvPr/>
        </p:nvSpPr>
        <p:spPr bwMode="black">
          <a:xfrm>
            <a:off x="6811968" y="2312196"/>
            <a:ext cx="115887" cy="170260"/>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2"/>
          <p:cNvSpPr>
            <a:spLocks/>
          </p:cNvSpPr>
          <p:nvPr/>
        </p:nvSpPr>
        <p:spPr bwMode="black">
          <a:xfrm>
            <a:off x="7119943" y="2197896"/>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3"/>
          <p:cNvSpPr>
            <a:spLocks/>
          </p:cNvSpPr>
          <p:nvPr/>
        </p:nvSpPr>
        <p:spPr bwMode="black">
          <a:xfrm>
            <a:off x="7427918" y="2040731"/>
            <a:ext cx="111125" cy="523875"/>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4"/>
          <p:cNvSpPr>
            <a:spLocks/>
          </p:cNvSpPr>
          <p:nvPr/>
        </p:nvSpPr>
        <p:spPr bwMode="black">
          <a:xfrm>
            <a:off x="7729543" y="2197896"/>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5"/>
          <p:cNvSpPr>
            <a:spLocks/>
          </p:cNvSpPr>
          <p:nvPr/>
        </p:nvSpPr>
        <p:spPr bwMode="black">
          <a:xfrm>
            <a:off x="8037518" y="2312196"/>
            <a:ext cx="111125" cy="170260"/>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TextBox 16"/>
          <p:cNvSpPr txBox="1">
            <a:spLocks noChangeArrowheads="1"/>
          </p:cNvSpPr>
          <p:nvPr userDrawn="1"/>
        </p:nvSpPr>
        <p:spPr bwMode="auto">
          <a:xfrm>
            <a:off x="644526" y="2295527"/>
            <a:ext cx="2467342" cy="646331"/>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600" dirty="0" smtClean="0">
                <a:solidFill>
                  <a:srgbClr val="FFFFFF"/>
                </a:solidFill>
              </a:rPr>
              <a:t>Thank you.</a:t>
            </a:r>
          </a:p>
        </p:txBody>
      </p:sp>
    </p:spTree>
    <p:extLst>
      <p:ext uri="{BB962C8B-B14F-4D97-AF65-F5344CB8AC3E}">
        <p14:creationId xmlns:p14="http://schemas.microsoft.com/office/powerpoint/2010/main" val="22190289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7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7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7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7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7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700"/>
                                        <p:tgtEl>
                                          <p:spTgt spid="16"/>
                                        </p:tgtEl>
                                      </p:cBhvr>
                                    </p:animEffect>
                                  </p:childTnLst>
                                </p:cTn>
                              </p:par>
                              <p:par>
                                <p:cTn id="36" presetID="42" presetClass="path" presetSubtype="0" accel="50000" decel="50000" fill="hold" grpId="1" nodeType="withEffect">
                                  <p:stCondLst>
                                    <p:cond delay="0"/>
                                  </p:stCondLst>
                                  <p:childTnLst>
                                    <p:animMotion origin="layout" path="M -4.72222E-6 3.7037E-7 L -4.72222E-6 0.09143 " pathEditMode="relative" rAng="0" ptsTypes="AA">
                                      <p:cBhvr>
                                        <p:cTn id="37" dur="700" spd="-100000" fill="hold"/>
                                        <p:tgtEl>
                                          <p:spTgt spid="8"/>
                                        </p:tgtEl>
                                        <p:attrNameLst>
                                          <p:attrName>ppt_x</p:attrName>
                                          <p:attrName>ppt_y</p:attrName>
                                        </p:attrNameLst>
                                      </p:cBhvr>
                                      <p:rCtr x="0" y="-2147483648"/>
                                    </p:animMotion>
                                  </p:childTnLst>
                                </p:cTn>
                              </p:par>
                              <p:par>
                                <p:cTn id="38" presetID="42" presetClass="path" presetSubtype="0" accel="50000" decel="50000" fill="hold" grpId="1" nodeType="withEffect">
                                  <p:stCondLst>
                                    <p:cond delay="0"/>
                                  </p:stCondLst>
                                  <p:childTnLst>
                                    <p:animMotion origin="layout" path="M 5E-6 3.7037E-6 L 5E-6 0.11157 " pathEditMode="relative" rAng="0" ptsTypes="AA">
                                      <p:cBhvr>
                                        <p:cTn id="39" dur="700" spd="-100000" fill="hold"/>
                                        <p:tgtEl>
                                          <p:spTgt spid="10"/>
                                        </p:tgtEl>
                                        <p:attrNameLst>
                                          <p:attrName>ppt_x</p:attrName>
                                          <p:attrName>ppt_y</p:attrName>
                                        </p:attrNameLst>
                                      </p:cBhvr>
                                      <p:rCtr x="0" y="-2147483648"/>
                                    </p:animMotion>
                                  </p:childTnLst>
                                </p:cTn>
                              </p:par>
                              <p:par>
                                <p:cTn id="40" presetID="42" presetClass="path" presetSubtype="0" accel="50000" decel="50000" fill="hold" grpId="1" nodeType="withEffect">
                                  <p:stCondLst>
                                    <p:cond delay="0"/>
                                  </p:stCondLst>
                                  <p:childTnLst>
                                    <p:animMotion origin="layout" path="M 4.72222E-6 4.81481E-6 L 4.72222E-6 0.09143 " pathEditMode="relative" rAng="0" ptsTypes="AA">
                                      <p:cBhvr>
                                        <p:cTn id="41" dur="700" spd="-100000" fill="hold"/>
                                        <p:tgtEl>
                                          <p:spTgt spid="12"/>
                                        </p:tgtEl>
                                        <p:attrNameLst>
                                          <p:attrName>ppt_x</p:attrName>
                                          <p:attrName>ppt_y</p:attrName>
                                        </p:attrNameLst>
                                      </p:cBhvr>
                                      <p:rCtr x="0" y="-2147483648"/>
                                    </p:animMotion>
                                  </p:childTnLst>
                                </p:cTn>
                              </p:par>
                              <p:par>
                                <p:cTn id="42" presetID="42" presetClass="path" presetSubtype="0" accel="50000" decel="50000" fill="hold" grpId="1" nodeType="withEffect">
                                  <p:stCondLst>
                                    <p:cond delay="0"/>
                                  </p:stCondLst>
                                  <p:childTnLst>
                                    <p:animMotion origin="layout" path="M -2.77778E-6 3.7037E-6 L -2.77778E-6 0.11157 " pathEditMode="relative" rAng="0" ptsTypes="AA">
                                      <p:cBhvr>
                                        <p:cTn id="43" dur="700" spd="-100000" fill="hold"/>
                                        <p:tgtEl>
                                          <p:spTgt spid="14"/>
                                        </p:tgtEl>
                                        <p:attrNameLst>
                                          <p:attrName>ppt_x</p:attrName>
                                          <p:attrName>ppt_y</p:attrName>
                                        </p:attrNameLst>
                                      </p:cBhvr>
                                      <p:rCtr x="0" y="-2147483648"/>
                                    </p:animMotion>
                                  </p:childTnLst>
                                </p:cTn>
                              </p:par>
                              <p:par>
                                <p:cTn id="44" presetID="42" presetClass="path" presetSubtype="0" accel="50000" decel="50000" fill="hold" grpId="1" nodeType="withEffect">
                                  <p:stCondLst>
                                    <p:cond delay="0"/>
                                  </p:stCondLst>
                                  <p:childTnLst>
                                    <p:animMotion origin="layout" path="M 5.55556E-7 4.81481E-6 L 5.55556E-7 0.09143 " pathEditMode="relative" rAng="0" ptsTypes="AA">
                                      <p:cBhvr>
                                        <p:cTn id="45" dur="700" spd="-100000" fill="hold"/>
                                        <p:tgtEl>
                                          <p:spTgt spid="16"/>
                                        </p:tgtEl>
                                        <p:attrNameLst>
                                          <p:attrName>ppt_x</p:attrName>
                                          <p:attrName>ppt_y</p:attrName>
                                        </p:attrNameLst>
                                      </p:cBhvr>
                                      <p:rCtr x="0" y="-2147483648"/>
                                    </p:animMotion>
                                  </p:childTnLst>
                                </p:cTn>
                              </p:par>
                              <p:par>
                                <p:cTn id="46" presetID="64" presetClass="path" presetSubtype="0" accel="50000" decel="50000" fill="hold" grpId="1" nodeType="withEffect">
                                  <p:stCondLst>
                                    <p:cond delay="0"/>
                                  </p:stCondLst>
                                  <p:childTnLst>
                                    <p:animMotion origin="layout" path="M 4.72222E-6 3.33333E-6 L 4.72222E-6 -0.10764 " pathEditMode="relative" rAng="0" ptsTypes="AA">
                                      <p:cBhvr>
                                        <p:cTn id="47" dur="700" spd="-100000" fill="hold"/>
                                        <p:tgtEl>
                                          <p:spTgt spid="9"/>
                                        </p:tgtEl>
                                        <p:attrNameLst>
                                          <p:attrName>ppt_x</p:attrName>
                                          <p:attrName>ppt_y</p:attrName>
                                        </p:attrNameLst>
                                      </p:cBhvr>
                                      <p:rCtr x="0" y="-2147483648"/>
                                    </p:animMotion>
                                  </p:childTnLst>
                                </p:cTn>
                              </p:par>
                              <p:par>
                                <p:cTn id="48" presetID="64" presetClass="path" presetSubtype="0" accel="50000" decel="50000" fill="hold" grpId="1" nodeType="withEffect">
                                  <p:stCondLst>
                                    <p:cond delay="0"/>
                                  </p:stCondLst>
                                  <p:childTnLst>
                                    <p:animMotion origin="layout" path="M 4.44444E-6 3.33333E-6 L 4.44444E-6 -0.10764 " pathEditMode="relative" rAng="0" ptsTypes="AA">
                                      <p:cBhvr>
                                        <p:cTn id="49" dur="700" spd="-100000" fill="hold"/>
                                        <p:tgtEl>
                                          <p:spTgt spid="11"/>
                                        </p:tgtEl>
                                        <p:attrNameLst>
                                          <p:attrName>ppt_x</p:attrName>
                                          <p:attrName>ppt_y</p:attrName>
                                        </p:attrNameLst>
                                      </p:cBhvr>
                                      <p:rCtr x="0" y="-2147483648"/>
                                    </p:animMotion>
                                  </p:childTnLst>
                                </p:cTn>
                              </p:par>
                              <p:par>
                                <p:cTn id="50" presetID="64" presetClass="path" presetSubtype="0" accel="50000" decel="50000" fill="hold" grpId="1" nodeType="withEffect">
                                  <p:stCondLst>
                                    <p:cond delay="0"/>
                                  </p:stCondLst>
                                  <p:childTnLst>
                                    <p:animMotion origin="layout" path="M -2.22222E-6 3.33333E-6 L -2.22222E-6 -0.10764 " pathEditMode="relative" rAng="0" ptsTypes="AA">
                                      <p:cBhvr>
                                        <p:cTn id="51" dur="700" spd="-100000" fill="hold"/>
                                        <p:tgtEl>
                                          <p:spTgt spid="13"/>
                                        </p:tgtEl>
                                        <p:attrNameLst>
                                          <p:attrName>ppt_x</p:attrName>
                                          <p:attrName>ppt_y</p:attrName>
                                        </p:attrNameLst>
                                      </p:cBhvr>
                                      <p:rCtr x="0" y="-2147483648"/>
                                    </p:animMotion>
                                  </p:childTnLst>
                                </p:cTn>
                              </p:par>
                              <p:par>
                                <p:cTn id="52" presetID="64" presetClass="path" presetSubtype="0" accel="50000" decel="50000" fill="hold" grpId="1" nodeType="withEffect">
                                  <p:stCondLst>
                                    <p:cond delay="0"/>
                                  </p:stCondLst>
                                  <p:childTnLst>
                                    <p:animMotion origin="layout" path="M 1.11111E-6 3.33333E-6 L 1.11111E-6 -0.10764 " pathEditMode="relative" rAng="0" ptsTypes="AA">
                                      <p:cBhvr>
                                        <p:cTn id="53" dur="700" spd="-100000" fill="hold"/>
                                        <p:tgtEl>
                                          <p:spTgt spid="15"/>
                                        </p:tgtEl>
                                        <p:attrNameLst>
                                          <p:attrName>ppt_x</p:attrName>
                                          <p:attrName>ppt_y</p:attrName>
                                        </p:attrNameLst>
                                      </p:cBhvr>
                                      <p:rCtr x="0" y="-2147483648"/>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losing Slide-red">
    <p:spTree>
      <p:nvGrpSpPr>
        <p:cNvPr id="1" name=""/>
        <p:cNvGrpSpPr/>
        <p:nvPr/>
      </p:nvGrpSpPr>
      <p:grpSpPr>
        <a:xfrm>
          <a:off x="0" y="0"/>
          <a:ext cx="0" cy="0"/>
          <a:chOff x="0" y="0"/>
          <a:chExt cx="0" cy="0"/>
        </a:xfrm>
      </p:grpSpPr>
      <p:pic>
        <p:nvPicPr>
          <p:cNvPr id="2" name="Picture 11" descr="Complex_Gradient7.jpg"/>
          <p:cNvPicPr>
            <a:picLocks noChangeAspect="1"/>
          </p:cNvPicPr>
          <p:nvPr userDrawn="1"/>
        </p:nvPicPr>
        <p:blipFill>
          <a:blip r:embed="rId2" cstate="print">
            <a:extLst>
              <a:ext uri="{28A0092B-C50C-407E-A947-70E740481C1C}">
                <a14:useLocalDpi xmlns:a14="http://schemas.microsoft.com/office/drawing/2010/main" val="0"/>
              </a:ext>
            </a:extLst>
          </a:blip>
          <a:srcRect l="1695" r="14438"/>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373568" y="4383883"/>
            <a:ext cx="41275" cy="1178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0096D6"/>
              </a:solidFill>
            </a:endParaRPr>
          </a:p>
        </p:txBody>
      </p:sp>
      <p:sp>
        <p:nvSpPr>
          <p:cNvPr id="4" name="Freeform 3"/>
          <p:cNvSpPr>
            <a:spLocks/>
          </p:cNvSpPr>
          <p:nvPr/>
        </p:nvSpPr>
        <p:spPr bwMode="black">
          <a:xfrm>
            <a:off x="4614863" y="4380311"/>
            <a:ext cx="120650" cy="1238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Freeform 4"/>
          <p:cNvSpPr>
            <a:spLocks/>
          </p:cNvSpPr>
          <p:nvPr/>
        </p:nvSpPr>
        <p:spPr bwMode="black">
          <a:xfrm>
            <a:off x="4200530" y="4380311"/>
            <a:ext cx="119063" cy="1238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5"/>
          <p:cNvSpPr>
            <a:spLocks noEditPoints="1"/>
          </p:cNvSpPr>
          <p:nvPr userDrawn="1"/>
        </p:nvSpPr>
        <p:spPr bwMode="black">
          <a:xfrm>
            <a:off x="4778375" y="4380311"/>
            <a:ext cx="165100" cy="1238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Freeform 6"/>
          <p:cNvSpPr>
            <a:spLocks/>
          </p:cNvSpPr>
          <p:nvPr/>
        </p:nvSpPr>
        <p:spPr bwMode="black">
          <a:xfrm>
            <a:off x="4468813" y="4380311"/>
            <a:ext cx="107950" cy="1238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7"/>
          <p:cNvSpPr>
            <a:spLocks/>
          </p:cNvSpPr>
          <p:nvPr/>
        </p:nvSpPr>
        <p:spPr bwMode="black">
          <a:xfrm>
            <a:off x="4117975" y="4241008"/>
            <a:ext cx="38100" cy="60722"/>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8"/>
          <p:cNvSpPr>
            <a:spLocks/>
          </p:cNvSpPr>
          <p:nvPr/>
        </p:nvSpPr>
        <p:spPr bwMode="black">
          <a:xfrm>
            <a:off x="4227513" y="4200526"/>
            <a:ext cx="38100"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9"/>
          <p:cNvSpPr>
            <a:spLocks/>
          </p:cNvSpPr>
          <p:nvPr/>
        </p:nvSpPr>
        <p:spPr bwMode="black">
          <a:xfrm>
            <a:off x="4335463" y="4144567"/>
            <a:ext cx="38100" cy="185738"/>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0"/>
          <p:cNvSpPr>
            <a:spLocks/>
          </p:cNvSpPr>
          <p:nvPr/>
        </p:nvSpPr>
        <p:spPr bwMode="black">
          <a:xfrm>
            <a:off x="4443418" y="4200526"/>
            <a:ext cx="39687"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
          <p:cNvSpPr>
            <a:spLocks/>
          </p:cNvSpPr>
          <p:nvPr/>
        </p:nvSpPr>
        <p:spPr bwMode="black">
          <a:xfrm>
            <a:off x="4551368" y="4241008"/>
            <a:ext cx="41275" cy="60722"/>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2"/>
          <p:cNvSpPr>
            <a:spLocks/>
          </p:cNvSpPr>
          <p:nvPr/>
        </p:nvSpPr>
        <p:spPr bwMode="black">
          <a:xfrm>
            <a:off x="4660900" y="4200526"/>
            <a:ext cx="39688"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3"/>
          <p:cNvSpPr>
            <a:spLocks/>
          </p:cNvSpPr>
          <p:nvPr/>
        </p:nvSpPr>
        <p:spPr bwMode="black">
          <a:xfrm>
            <a:off x="4770440" y="4144567"/>
            <a:ext cx="39687" cy="185738"/>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4"/>
          <p:cNvSpPr>
            <a:spLocks/>
          </p:cNvSpPr>
          <p:nvPr/>
        </p:nvSpPr>
        <p:spPr bwMode="black">
          <a:xfrm>
            <a:off x="4876800" y="4200526"/>
            <a:ext cx="39688"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5"/>
          <p:cNvSpPr>
            <a:spLocks/>
          </p:cNvSpPr>
          <p:nvPr/>
        </p:nvSpPr>
        <p:spPr bwMode="black">
          <a:xfrm>
            <a:off x="4986343" y="4241008"/>
            <a:ext cx="39687" cy="60722"/>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Tree>
    <p:extLst>
      <p:ext uri="{BB962C8B-B14F-4D97-AF65-F5344CB8AC3E}">
        <p14:creationId xmlns:p14="http://schemas.microsoft.com/office/powerpoint/2010/main" val="20327565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00"/>
                                        <p:tgtEl>
                                          <p:spTgt spid="15"/>
                                        </p:tgtEl>
                                      </p:cBhvr>
                                    </p:animEffect>
                                  </p:childTnLst>
                                </p:cTn>
                              </p:par>
                              <p:par>
                                <p:cTn id="32" presetID="42" presetClass="path" presetSubtype="0" accel="50000" decel="50000" fill="hold" grpId="1" nodeType="withEffect">
                                  <p:stCondLst>
                                    <p:cond delay="0"/>
                                  </p:stCondLst>
                                  <p:childTnLst>
                                    <p:animMotion origin="layout" path="M -5.55556E-7 -1.91391E-6 L -5.55556E-7 0.02314 " pathEditMode="relative" rAng="0" ptsTypes="AA">
                                      <p:cBhvr>
                                        <p:cTn id="33" dur="700" spd="-100000" fill="hold"/>
                                        <p:tgtEl>
                                          <p:spTgt spid="8"/>
                                        </p:tgtEl>
                                        <p:attrNameLst>
                                          <p:attrName>ppt_x</p:attrName>
                                          <p:attrName>ppt_y</p:attrName>
                                        </p:attrNameLst>
                                      </p:cBhvr>
                                      <p:rCtr x="0" y="-2147483648"/>
                                    </p:animMotion>
                                  </p:childTnLst>
                                </p:cTn>
                              </p:par>
                              <p:par>
                                <p:cTn id="34" presetID="42" presetClass="path" presetSubtype="0" accel="50000" decel="50000" fill="hold" grpId="1" nodeType="withEffect">
                                  <p:stCondLst>
                                    <p:cond delay="0"/>
                                  </p:stCondLst>
                                  <p:childTnLst>
                                    <p:animMotion origin="layout" path="M 4.72222E-6 -1.93242E-6 L 4.72222E-6 0.02962 " pathEditMode="relative" rAng="0" ptsTypes="AA">
                                      <p:cBhvr>
                                        <p:cTn id="35" dur="700" spd="-100000" fill="hold"/>
                                        <p:tgtEl>
                                          <p:spTgt spid="10"/>
                                        </p:tgtEl>
                                        <p:attrNameLst>
                                          <p:attrName>ppt_x</p:attrName>
                                          <p:attrName>ppt_y</p:attrName>
                                        </p:attrNameLst>
                                      </p:cBhvr>
                                      <p:rCtr x="0" y="-2147483648"/>
                                    </p:animMotion>
                                  </p:childTnLst>
                                </p:cTn>
                              </p:par>
                              <p:par>
                                <p:cTn id="36" presetID="42" presetClass="path" presetSubtype="0" accel="50000" decel="50000" fill="hold" grpId="1" nodeType="withEffect">
                                  <p:stCondLst>
                                    <p:cond delay="0"/>
                                  </p:stCondLst>
                                  <p:childTnLst>
                                    <p:animMotion origin="layout" path="M 0 -1.91391E-6 L 0 0.02314 " pathEditMode="relative" rAng="0" ptsTypes="AA">
                                      <p:cBhvr>
                                        <p:cTn id="37" dur="700" spd="-100000" fill="hold"/>
                                        <p:tgtEl>
                                          <p:spTgt spid="12"/>
                                        </p:tgtEl>
                                        <p:attrNameLst>
                                          <p:attrName>ppt_x</p:attrName>
                                          <p:attrName>ppt_y</p:attrName>
                                        </p:attrNameLst>
                                      </p:cBhvr>
                                      <p:rCtr x="0" y="-2147483648"/>
                                    </p:animMotion>
                                  </p:childTnLst>
                                </p:cTn>
                              </p:par>
                              <p:par>
                                <p:cTn id="38" presetID="42" presetClass="path" presetSubtype="0" accel="50000" decel="50000" fill="hold" grpId="1" nodeType="withEffect">
                                  <p:stCondLst>
                                    <p:cond delay="0"/>
                                  </p:stCondLst>
                                  <p:childTnLst>
                                    <p:animMotion origin="layout" path="M -4.72222E-6 -1.93242E-6 L -4.72222E-6 0.02962 " pathEditMode="relative" rAng="0" ptsTypes="AA">
                                      <p:cBhvr>
                                        <p:cTn id="39" dur="700" spd="-100000" fill="hold"/>
                                        <p:tgtEl>
                                          <p:spTgt spid="14"/>
                                        </p:tgtEl>
                                        <p:attrNameLst>
                                          <p:attrName>ppt_x</p:attrName>
                                          <p:attrName>ppt_y</p:attrName>
                                        </p:attrNameLst>
                                      </p:cBhvr>
                                      <p:rCtr x="0" y="-2147483648"/>
                                    </p:animMotion>
                                  </p:childTnLst>
                                </p:cTn>
                              </p:par>
                              <p:par>
                                <p:cTn id="40" presetID="42" presetClass="path" presetSubtype="0" accel="50000" decel="50000" fill="hold" grpId="1" nodeType="withEffect">
                                  <p:stCondLst>
                                    <p:cond delay="0"/>
                                  </p:stCondLst>
                                  <p:childTnLst>
                                    <p:animMotion origin="layout" path="M 4.16667E-6 -1.91391E-6 L 4.16667E-6 0.02314 " pathEditMode="relative" rAng="0" ptsTypes="AA">
                                      <p:cBhvr>
                                        <p:cTn id="41" dur="700" spd="-100000" fill="hold"/>
                                        <p:tgtEl>
                                          <p:spTgt spid="16"/>
                                        </p:tgtEl>
                                        <p:attrNameLst>
                                          <p:attrName>ppt_x</p:attrName>
                                          <p:attrName>ppt_y</p:attrName>
                                        </p:attrNameLst>
                                      </p:cBhvr>
                                      <p:rCtr x="0" y="-2147483648"/>
                                    </p:animMotion>
                                  </p:childTnLst>
                                </p:cTn>
                              </p:par>
                              <p:par>
                                <p:cTn id="42" presetID="64" presetClass="path" presetSubtype="0" accel="50000" decel="50000" fill="hold" grpId="1" nodeType="withEffect">
                                  <p:stCondLst>
                                    <p:cond delay="0"/>
                                  </p:stCondLst>
                                  <p:childTnLst>
                                    <p:animMotion origin="layout" path="M 2.77778E-7 2.36056E-6 L 2.77778E-7 -0.02338 " pathEditMode="relative" rAng="0" ptsTypes="AA">
                                      <p:cBhvr>
                                        <p:cTn id="43" dur="700" spd="-100000" fill="hold"/>
                                        <p:tgtEl>
                                          <p:spTgt spid="9"/>
                                        </p:tgtEl>
                                        <p:attrNameLst>
                                          <p:attrName>ppt_x</p:attrName>
                                          <p:attrName>ppt_y</p:attrName>
                                        </p:attrNameLst>
                                      </p:cBhvr>
                                      <p:rCtr x="0" y="-2147483648"/>
                                    </p:animMotion>
                                  </p:childTnLst>
                                </p:cTn>
                              </p:par>
                              <p:par>
                                <p:cTn id="44" presetID="64" presetClass="path" presetSubtype="0" accel="50000" decel="50000" fill="hold" grpId="1" nodeType="withEffect">
                                  <p:stCondLst>
                                    <p:cond delay="0"/>
                                  </p:stCondLst>
                                  <p:childTnLst>
                                    <p:animMotion origin="layout" path="M -8.33333E-7 2.36056E-6 L -8.33333E-7 -0.02338 " pathEditMode="relative" rAng="0" ptsTypes="AA">
                                      <p:cBhvr>
                                        <p:cTn id="45" dur="700" spd="-100000" fill="hold"/>
                                        <p:tgtEl>
                                          <p:spTgt spid="11"/>
                                        </p:tgtEl>
                                        <p:attrNameLst>
                                          <p:attrName>ppt_x</p:attrName>
                                          <p:attrName>ppt_y</p:attrName>
                                        </p:attrNameLst>
                                      </p:cBhvr>
                                      <p:rCtr x="0" y="-2147483648"/>
                                    </p:animMotion>
                                  </p:childTnLst>
                                </p:cTn>
                              </p:par>
                              <p:par>
                                <p:cTn id="46" presetID="64" presetClass="path" presetSubtype="0" accel="50000" decel="50000" fill="hold" grpId="1" nodeType="withEffect">
                                  <p:stCondLst>
                                    <p:cond delay="0"/>
                                  </p:stCondLst>
                                  <p:childTnLst>
                                    <p:animMotion origin="layout" path="M 4.44444E-6 2.36056E-6 L 4.44444E-6 -0.02338 " pathEditMode="relative" rAng="0" ptsTypes="AA">
                                      <p:cBhvr>
                                        <p:cTn id="47" dur="700" spd="-100000" fill="hold"/>
                                        <p:tgtEl>
                                          <p:spTgt spid="13"/>
                                        </p:tgtEl>
                                        <p:attrNameLst>
                                          <p:attrName>ppt_x</p:attrName>
                                          <p:attrName>ppt_y</p:attrName>
                                        </p:attrNameLst>
                                      </p:cBhvr>
                                      <p:rCtr x="0" y="-2147483648"/>
                                    </p:animMotion>
                                  </p:childTnLst>
                                </p:cTn>
                              </p:par>
                              <p:par>
                                <p:cTn id="48" presetID="64" presetClass="path" presetSubtype="0" accel="50000" decel="50000" fill="hold" grpId="1" nodeType="withEffect">
                                  <p:stCondLst>
                                    <p:cond delay="0"/>
                                  </p:stCondLst>
                                  <p:childTnLst>
                                    <p:animMotion origin="layout" path="M 3.33333E-6 2.36056E-6 L 3.33333E-6 -0.02338 " pathEditMode="relative" rAng="0" ptsTypes="AA">
                                      <p:cBhvr>
                                        <p:cTn id="49" dur="700" spd="-100000" fill="hold"/>
                                        <p:tgtEl>
                                          <p:spTgt spid="15"/>
                                        </p:tgtEl>
                                        <p:attrNameLst>
                                          <p:attrName>ppt_x</p:attrName>
                                          <p:attrName>ppt_y</p:attrName>
                                        </p:attrNameLst>
                                      </p:cBhvr>
                                      <p:rCtr x="0" y="-2147483648"/>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700"/>
                                        <p:tgtEl>
                                          <p:spTgt spid="5"/>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700"/>
                                        <p:tgtEl>
                                          <p:spTgt spid="3"/>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700"/>
                                        <p:tgtEl>
                                          <p:spTgt spid="7"/>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700"/>
                                        <p:tgtEl>
                                          <p:spTgt spid="4"/>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losing Slide-red thank you">
    <p:spTree>
      <p:nvGrpSpPr>
        <p:cNvPr id="1" name=""/>
        <p:cNvGrpSpPr/>
        <p:nvPr/>
      </p:nvGrpSpPr>
      <p:grpSpPr>
        <a:xfrm>
          <a:off x="0" y="0"/>
          <a:ext cx="0" cy="0"/>
          <a:chOff x="0" y="0"/>
          <a:chExt cx="0" cy="0"/>
        </a:xfrm>
      </p:grpSpPr>
      <p:pic>
        <p:nvPicPr>
          <p:cNvPr id="2" name="Picture 11" descr="Complex_Gradient7.jpg"/>
          <p:cNvPicPr>
            <a:picLocks noChangeAspect="1"/>
          </p:cNvPicPr>
          <p:nvPr userDrawn="1"/>
        </p:nvPicPr>
        <p:blipFill>
          <a:blip r:embed="rId2" cstate="print">
            <a:extLst>
              <a:ext uri="{28A0092B-C50C-407E-A947-70E740481C1C}">
                <a14:useLocalDpi xmlns:a14="http://schemas.microsoft.com/office/drawing/2010/main" val="0"/>
              </a:ext>
            </a:extLst>
          </a:blip>
          <a:srcRect l="1695" r="14438"/>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644526" y="2295527"/>
            <a:ext cx="2467342" cy="646331"/>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600" dirty="0" smtClean="0">
                <a:solidFill>
                  <a:srgbClr val="FFFFFF"/>
                </a:solidFill>
              </a:rPr>
              <a:t>Thank you.</a:t>
            </a:r>
          </a:p>
        </p:txBody>
      </p:sp>
      <p:sp>
        <p:nvSpPr>
          <p:cNvPr id="4" name="Rectangle 3"/>
          <p:cNvSpPr>
            <a:spLocks noChangeArrowheads="1"/>
          </p:cNvSpPr>
          <p:nvPr/>
        </p:nvSpPr>
        <p:spPr bwMode="black">
          <a:xfrm>
            <a:off x="6313493" y="2781300"/>
            <a:ext cx="115887" cy="3309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0096D6"/>
              </a:solidFill>
            </a:endParaRPr>
          </a:p>
        </p:txBody>
      </p:sp>
      <p:sp>
        <p:nvSpPr>
          <p:cNvPr id="5" name="Freeform 4"/>
          <p:cNvSpPr>
            <a:spLocks/>
          </p:cNvSpPr>
          <p:nvPr/>
        </p:nvSpPr>
        <p:spPr bwMode="black">
          <a:xfrm>
            <a:off x="6992938" y="2772966"/>
            <a:ext cx="336550" cy="350044"/>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5"/>
          <p:cNvSpPr>
            <a:spLocks/>
          </p:cNvSpPr>
          <p:nvPr userDrawn="1"/>
        </p:nvSpPr>
        <p:spPr bwMode="black">
          <a:xfrm>
            <a:off x="5824543" y="2772966"/>
            <a:ext cx="338137" cy="350044"/>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Freeform 6"/>
          <p:cNvSpPr>
            <a:spLocks noEditPoints="1"/>
          </p:cNvSpPr>
          <p:nvPr/>
        </p:nvSpPr>
        <p:spPr bwMode="black">
          <a:xfrm>
            <a:off x="7451725" y="2772966"/>
            <a:ext cx="463550" cy="350044"/>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7"/>
          <p:cNvSpPr>
            <a:spLocks/>
          </p:cNvSpPr>
          <p:nvPr/>
        </p:nvSpPr>
        <p:spPr bwMode="black">
          <a:xfrm>
            <a:off x="6580193" y="2772966"/>
            <a:ext cx="301625" cy="350044"/>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8"/>
          <p:cNvSpPr>
            <a:spLocks/>
          </p:cNvSpPr>
          <p:nvPr/>
        </p:nvSpPr>
        <p:spPr bwMode="black">
          <a:xfrm>
            <a:off x="5592765" y="2312196"/>
            <a:ext cx="109537" cy="170260"/>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9"/>
          <p:cNvSpPr>
            <a:spLocks/>
          </p:cNvSpPr>
          <p:nvPr/>
        </p:nvSpPr>
        <p:spPr bwMode="black">
          <a:xfrm>
            <a:off x="5900739" y="2197896"/>
            <a:ext cx="109537"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0"/>
          <p:cNvSpPr>
            <a:spLocks/>
          </p:cNvSpPr>
          <p:nvPr/>
        </p:nvSpPr>
        <p:spPr bwMode="black">
          <a:xfrm>
            <a:off x="6202368" y="2040731"/>
            <a:ext cx="111125" cy="523875"/>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
          <p:cNvSpPr>
            <a:spLocks/>
          </p:cNvSpPr>
          <p:nvPr/>
        </p:nvSpPr>
        <p:spPr bwMode="black">
          <a:xfrm>
            <a:off x="6510343" y="2197896"/>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2"/>
          <p:cNvSpPr>
            <a:spLocks/>
          </p:cNvSpPr>
          <p:nvPr/>
        </p:nvSpPr>
        <p:spPr bwMode="black">
          <a:xfrm>
            <a:off x="6811968" y="2312196"/>
            <a:ext cx="115887" cy="170260"/>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3"/>
          <p:cNvSpPr>
            <a:spLocks/>
          </p:cNvSpPr>
          <p:nvPr/>
        </p:nvSpPr>
        <p:spPr bwMode="black">
          <a:xfrm>
            <a:off x="7119943" y="2197896"/>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4"/>
          <p:cNvSpPr>
            <a:spLocks/>
          </p:cNvSpPr>
          <p:nvPr/>
        </p:nvSpPr>
        <p:spPr bwMode="black">
          <a:xfrm>
            <a:off x="7427918" y="2040731"/>
            <a:ext cx="111125" cy="523875"/>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5"/>
          <p:cNvSpPr>
            <a:spLocks/>
          </p:cNvSpPr>
          <p:nvPr/>
        </p:nvSpPr>
        <p:spPr bwMode="black">
          <a:xfrm>
            <a:off x="7729543" y="2197896"/>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6"/>
          <p:cNvSpPr>
            <a:spLocks/>
          </p:cNvSpPr>
          <p:nvPr/>
        </p:nvSpPr>
        <p:spPr bwMode="black">
          <a:xfrm>
            <a:off x="8037518" y="2312196"/>
            <a:ext cx="111125" cy="170260"/>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Tree>
    <p:extLst>
      <p:ext uri="{BB962C8B-B14F-4D97-AF65-F5344CB8AC3E}">
        <p14:creationId xmlns:p14="http://schemas.microsoft.com/office/powerpoint/2010/main" val="12023302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7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7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7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7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7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1" nodeType="withEffect">
                                  <p:stCondLst>
                                    <p:cond delay="0"/>
                                  </p:stCondLst>
                                  <p:childTnLst>
                                    <p:animMotion origin="layout" path="M -4.72222E-6 3.7037E-7 L -4.72222E-6 0.09143 " pathEditMode="relative" rAng="0" ptsTypes="AA">
                                      <p:cBhvr>
                                        <p:cTn id="37" dur="700" spd="-100000" fill="hold"/>
                                        <p:tgtEl>
                                          <p:spTgt spid="9"/>
                                        </p:tgtEl>
                                        <p:attrNameLst>
                                          <p:attrName>ppt_x</p:attrName>
                                          <p:attrName>ppt_y</p:attrName>
                                        </p:attrNameLst>
                                      </p:cBhvr>
                                      <p:rCtr x="0" y="-2147483648"/>
                                    </p:animMotion>
                                  </p:childTnLst>
                                </p:cTn>
                              </p:par>
                              <p:par>
                                <p:cTn id="38" presetID="42" presetClass="path" presetSubtype="0" accel="50000" decel="50000" fill="hold" grpId="1" nodeType="withEffect">
                                  <p:stCondLst>
                                    <p:cond delay="0"/>
                                  </p:stCondLst>
                                  <p:childTnLst>
                                    <p:animMotion origin="layout" path="M 5E-6 3.7037E-6 L 5E-6 0.11157 " pathEditMode="relative" rAng="0" ptsTypes="AA">
                                      <p:cBhvr>
                                        <p:cTn id="39" dur="700" spd="-100000" fill="hold"/>
                                        <p:tgtEl>
                                          <p:spTgt spid="11"/>
                                        </p:tgtEl>
                                        <p:attrNameLst>
                                          <p:attrName>ppt_x</p:attrName>
                                          <p:attrName>ppt_y</p:attrName>
                                        </p:attrNameLst>
                                      </p:cBhvr>
                                      <p:rCtr x="0" y="-2147483648"/>
                                    </p:animMotion>
                                  </p:childTnLst>
                                </p:cTn>
                              </p:par>
                              <p:par>
                                <p:cTn id="40" presetID="42" presetClass="path" presetSubtype="0" accel="50000" decel="50000" fill="hold" grpId="1" nodeType="withEffect">
                                  <p:stCondLst>
                                    <p:cond delay="0"/>
                                  </p:stCondLst>
                                  <p:childTnLst>
                                    <p:animMotion origin="layout" path="M 4.72222E-6 4.81481E-6 L 4.72222E-6 0.09143 " pathEditMode="relative" rAng="0" ptsTypes="AA">
                                      <p:cBhvr>
                                        <p:cTn id="41" dur="700" spd="-100000" fill="hold"/>
                                        <p:tgtEl>
                                          <p:spTgt spid="13"/>
                                        </p:tgtEl>
                                        <p:attrNameLst>
                                          <p:attrName>ppt_x</p:attrName>
                                          <p:attrName>ppt_y</p:attrName>
                                        </p:attrNameLst>
                                      </p:cBhvr>
                                      <p:rCtr x="0" y="-2147483648"/>
                                    </p:animMotion>
                                  </p:childTnLst>
                                </p:cTn>
                              </p:par>
                              <p:par>
                                <p:cTn id="42" presetID="42" presetClass="path" presetSubtype="0" accel="50000" decel="50000" fill="hold" grpId="1" nodeType="withEffect">
                                  <p:stCondLst>
                                    <p:cond delay="0"/>
                                  </p:stCondLst>
                                  <p:childTnLst>
                                    <p:animMotion origin="layout" path="M -2.77778E-6 3.7037E-6 L -2.77778E-6 0.11157 " pathEditMode="relative" rAng="0" ptsTypes="AA">
                                      <p:cBhvr>
                                        <p:cTn id="43" dur="700" spd="-100000" fill="hold"/>
                                        <p:tgtEl>
                                          <p:spTgt spid="15"/>
                                        </p:tgtEl>
                                        <p:attrNameLst>
                                          <p:attrName>ppt_x</p:attrName>
                                          <p:attrName>ppt_y</p:attrName>
                                        </p:attrNameLst>
                                      </p:cBhvr>
                                      <p:rCtr x="0" y="-2147483648"/>
                                    </p:animMotion>
                                  </p:childTnLst>
                                </p:cTn>
                              </p:par>
                              <p:par>
                                <p:cTn id="44" presetID="42" presetClass="path" presetSubtype="0" accel="50000" decel="50000" fill="hold" grpId="1" nodeType="withEffect">
                                  <p:stCondLst>
                                    <p:cond delay="0"/>
                                  </p:stCondLst>
                                  <p:childTnLst>
                                    <p:animMotion origin="layout" path="M 5.55556E-7 4.81481E-6 L 5.55556E-7 0.09143 " pathEditMode="relative" rAng="0" ptsTypes="AA">
                                      <p:cBhvr>
                                        <p:cTn id="45" dur="700" spd="-100000" fill="hold"/>
                                        <p:tgtEl>
                                          <p:spTgt spid="17"/>
                                        </p:tgtEl>
                                        <p:attrNameLst>
                                          <p:attrName>ppt_x</p:attrName>
                                          <p:attrName>ppt_y</p:attrName>
                                        </p:attrNameLst>
                                      </p:cBhvr>
                                      <p:rCtr x="0" y="-2147483648"/>
                                    </p:animMotion>
                                  </p:childTnLst>
                                </p:cTn>
                              </p:par>
                              <p:par>
                                <p:cTn id="46" presetID="64" presetClass="path" presetSubtype="0" accel="50000" decel="50000" fill="hold" grpId="1" nodeType="withEffect">
                                  <p:stCondLst>
                                    <p:cond delay="0"/>
                                  </p:stCondLst>
                                  <p:childTnLst>
                                    <p:animMotion origin="layout" path="M 4.72222E-6 3.33333E-6 L 4.72222E-6 -0.10764 " pathEditMode="relative" rAng="0" ptsTypes="AA">
                                      <p:cBhvr>
                                        <p:cTn id="47" dur="700" spd="-100000" fill="hold"/>
                                        <p:tgtEl>
                                          <p:spTgt spid="10"/>
                                        </p:tgtEl>
                                        <p:attrNameLst>
                                          <p:attrName>ppt_x</p:attrName>
                                          <p:attrName>ppt_y</p:attrName>
                                        </p:attrNameLst>
                                      </p:cBhvr>
                                      <p:rCtr x="0" y="-2147483648"/>
                                    </p:animMotion>
                                  </p:childTnLst>
                                </p:cTn>
                              </p:par>
                              <p:par>
                                <p:cTn id="48" presetID="64" presetClass="path" presetSubtype="0" accel="50000" decel="50000" fill="hold" grpId="1" nodeType="withEffect">
                                  <p:stCondLst>
                                    <p:cond delay="0"/>
                                  </p:stCondLst>
                                  <p:childTnLst>
                                    <p:animMotion origin="layout" path="M 4.44444E-6 3.33333E-6 L 4.44444E-6 -0.10764 " pathEditMode="relative" rAng="0" ptsTypes="AA">
                                      <p:cBhvr>
                                        <p:cTn id="49" dur="700" spd="-100000" fill="hold"/>
                                        <p:tgtEl>
                                          <p:spTgt spid="12"/>
                                        </p:tgtEl>
                                        <p:attrNameLst>
                                          <p:attrName>ppt_x</p:attrName>
                                          <p:attrName>ppt_y</p:attrName>
                                        </p:attrNameLst>
                                      </p:cBhvr>
                                      <p:rCtr x="0" y="-2147483648"/>
                                    </p:animMotion>
                                  </p:childTnLst>
                                </p:cTn>
                              </p:par>
                              <p:par>
                                <p:cTn id="50" presetID="64" presetClass="path" presetSubtype="0" accel="50000" decel="50000" fill="hold" grpId="1" nodeType="withEffect">
                                  <p:stCondLst>
                                    <p:cond delay="0"/>
                                  </p:stCondLst>
                                  <p:childTnLst>
                                    <p:animMotion origin="layout" path="M -2.22222E-6 3.33333E-6 L -2.22222E-6 -0.10764 " pathEditMode="relative" rAng="0" ptsTypes="AA">
                                      <p:cBhvr>
                                        <p:cTn id="51" dur="700" spd="-100000" fill="hold"/>
                                        <p:tgtEl>
                                          <p:spTgt spid="14"/>
                                        </p:tgtEl>
                                        <p:attrNameLst>
                                          <p:attrName>ppt_x</p:attrName>
                                          <p:attrName>ppt_y</p:attrName>
                                        </p:attrNameLst>
                                      </p:cBhvr>
                                      <p:rCtr x="0" y="-2147483648"/>
                                    </p:animMotion>
                                  </p:childTnLst>
                                </p:cTn>
                              </p:par>
                              <p:par>
                                <p:cTn id="52" presetID="64" presetClass="path" presetSubtype="0" accel="50000" decel="50000" fill="hold" grpId="1" nodeType="withEffect">
                                  <p:stCondLst>
                                    <p:cond delay="0"/>
                                  </p:stCondLst>
                                  <p:childTnLst>
                                    <p:animMotion origin="layout" path="M 1.11111E-6 3.33333E-6 L 1.11111E-6 -0.10764 " pathEditMode="relative" rAng="0" ptsTypes="AA">
                                      <p:cBhvr>
                                        <p:cTn id="53" dur="700" spd="-100000" fill="hold"/>
                                        <p:tgtEl>
                                          <p:spTgt spid="16"/>
                                        </p:tgtEl>
                                        <p:attrNameLst>
                                          <p:attrName>ppt_x</p:attrName>
                                          <p:attrName>ppt_y</p:attrName>
                                        </p:attrNameLst>
                                      </p:cBhvr>
                                      <p:rCtr x="0" y="-2147483648"/>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fontAlgn="auto">
              <a:spcBef>
                <a:spcPts val="0"/>
              </a:spcBef>
              <a:spcAft>
                <a:spcPts val="0"/>
              </a:spcAft>
              <a:defRPr>
                <a:latin typeface="+mn-lt"/>
                <a:cs typeface="+mn-cs"/>
              </a:defRPr>
            </a:lvl1pPr>
          </a:lstStyle>
          <a:p>
            <a:pPr>
              <a:defRPr/>
            </a:pPr>
            <a:fld id="{B8D1BE4C-2D56-4F54-9F86-92F7AA5D4FD7}" type="datetimeFigureOut">
              <a:rPr lang="en-US"/>
              <a:pPr>
                <a:defRPr/>
              </a:pPr>
              <a:t>3/10/2015</a:t>
            </a:fld>
            <a:endParaRPr lang="en-US" dirty="0"/>
          </a:p>
        </p:txBody>
      </p:sp>
      <p:sp>
        <p:nvSpPr>
          <p:cNvPr id="5" name="Footer Placeholder 4"/>
          <p:cNvSpPr>
            <a:spLocks noGrp="1"/>
          </p:cNvSpPr>
          <p:nvPr>
            <p:ph type="ftr" sz="quarter" idx="11"/>
          </p:nvPr>
        </p:nvSpPr>
        <p:spPr>
          <a:xfrm>
            <a:off x="2667000" y="4767264"/>
            <a:ext cx="3352800" cy="273844"/>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7924800" y="4767264"/>
            <a:ext cx="762000" cy="273844"/>
          </a:xfrm>
          <a:prstGeom prst="rect">
            <a:avLst/>
          </a:prstGeom>
        </p:spPr>
        <p:txBody>
          <a:bodyPr/>
          <a:lstStyle>
            <a:lvl1pPr fontAlgn="auto">
              <a:spcBef>
                <a:spcPts val="0"/>
              </a:spcBef>
              <a:spcAft>
                <a:spcPts val="0"/>
              </a:spcAft>
              <a:defRPr>
                <a:latin typeface="+mn-lt"/>
                <a:cs typeface="+mn-cs"/>
              </a:defRPr>
            </a:lvl1pPr>
          </a:lstStyle>
          <a:p>
            <a:pPr>
              <a:defRPr/>
            </a:pPr>
            <a:fld id="{24D06EBF-E61E-43FB-ACD2-31FAAA8C7131}" type="slidenum">
              <a:rPr lang="en-US"/>
              <a:pPr>
                <a:defRPr/>
              </a:pPr>
              <a:t>‹#›</a:t>
            </a:fld>
            <a:endParaRPr lang="en-US" dirty="0"/>
          </a:p>
        </p:txBody>
      </p:sp>
    </p:spTree>
    <p:extLst>
      <p:ext uri="{BB962C8B-B14F-4D97-AF65-F5344CB8AC3E}">
        <p14:creationId xmlns:p14="http://schemas.microsoft.com/office/powerpoint/2010/main" val="194496900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tIns="0" rIns="18288" bIns="0">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a:xfrm>
            <a:off x="457200" y="4767264"/>
            <a:ext cx="2133600" cy="273844"/>
          </a:xfrm>
          <a:prstGeom prst="rect">
            <a:avLst/>
          </a:prstGeom>
        </p:spPr>
        <p:txBody>
          <a:bodyPr/>
          <a:lstStyle>
            <a:lvl1pPr fontAlgn="auto">
              <a:spcBef>
                <a:spcPts val="0"/>
              </a:spcBef>
              <a:spcAft>
                <a:spcPts val="0"/>
              </a:spcAft>
              <a:defRPr>
                <a:latin typeface="+mn-lt"/>
                <a:cs typeface="+mn-cs"/>
              </a:defRPr>
            </a:lvl1pPr>
          </a:lstStyle>
          <a:p>
            <a:pPr>
              <a:defRPr/>
            </a:pPr>
            <a:fld id="{8888C42F-3807-46EE-8CA4-F2AF6125FA74}" type="datetimeFigureOut">
              <a:rPr lang="en-US"/>
              <a:pPr>
                <a:defRPr/>
              </a:pPr>
              <a:t>3/10/2015</a:t>
            </a:fld>
            <a:endParaRPr lang="en-US" dirty="0"/>
          </a:p>
        </p:txBody>
      </p:sp>
      <p:sp>
        <p:nvSpPr>
          <p:cNvPr id="5" name="Footer Placeholder 18"/>
          <p:cNvSpPr>
            <a:spLocks noGrp="1"/>
          </p:cNvSpPr>
          <p:nvPr>
            <p:ph type="ftr" sz="quarter" idx="11"/>
          </p:nvPr>
        </p:nvSpPr>
        <p:spPr>
          <a:xfrm>
            <a:off x="2667000" y="4767264"/>
            <a:ext cx="3352800" cy="273844"/>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26"/>
          <p:cNvSpPr>
            <a:spLocks noGrp="1"/>
          </p:cNvSpPr>
          <p:nvPr>
            <p:ph type="sldNum" sz="quarter" idx="12"/>
          </p:nvPr>
        </p:nvSpPr>
        <p:spPr>
          <a:xfrm>
            <a:off x="7924800" y="4767264"/>
            <a:ext cx="762000" cy="273844"/>
          </a:xfrm>
          <a:prstGeom prst="rect">
            <a:avLst/>
          </a:prstGeom>
        </p:spPr>
        <p:txBody>
          <a:bodyPr/>
          <a:lstStyle>
            <a:lvl1pPr fontAlgn="auto">
              <a:spcBef>
                <a:spcPts val="0"/>
              </a:spcBef>
              <a:spcAft>
                <a:spcPts val="0"/>
              </a:spcAft>
              <a:defRPr>
                <a:latin typeface="+mn-lt"/>
                <a:cs typeface="+mn-cs"/>
              </a:defRPr>
            </a:lvl1pPr>
          </a:lstStyle>
          <a:p>
            <a:pPr>
              <a:defRPr/>
            </a:pPr>
            <a:fld id="{CEA2B927-EDCE-4859-BA0F-8C5C09792157}" type="slidenum">
              <a:rPr lang="en-US"/>
              <a:pPr>
                <a:defRPr/>
              </a:pPr>
              <a:t>‹#›</a:t>
            </a:fld>
            <a:endParaRPr lang="en-US" dirty="0"/>
          </a:p>
        </p:txBody>
      </p:sp>
    </p:spTree>
    <p:extLst>
      <p:ext uri="{BB962C8B-B14F-4D97-AF65-F5344CB8AC3E}">
        <p14:creationId xmlns:p14="http://schemas.microsoft.com/office/powerpoint/2010/main" val="681290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Gradient">
    <p:spTree>
      <p:nvGrpSpPr>
        <p:cNvPr id="1" name=""/>
        <p:cNvGrpSpPr/>
        <p:nvPr/>
      </p:nvGrpSpPr>
      <p:grpSpPr>
        <a:xfrm>
          <a:off x="0" y="0"/>
          <a:ext cx="0" cy="0"/>
          <a:chOff x="0" y="0"/>
          <a:chExt cx="0" cy="0"/>
        </a:xfrm>
      </p:grpSpPr>
      <p:grpSp>
        <p:nvGrpSpPr>
          <p:cNvPr id="6" name="Group 30"/>
          <p:cNvGrpSpPr>
            <a:grpSpLocks/>
          </p:cNvGrpSpPr>
          <p:nvPr userDrawn="1"/>
        </p:nvGrpSpPr>
        <p:grpSpPr bwMode="auto">
          <a:xfrm>
            <a:off x="5" y="-1541860"/>
            <a:ext cx="9847263" cy="14533960"/>
            <a:chOff x="-12700" y="-2056029"/>
            <a:chExt cx="9847891" cy="19379146"/>
          </a:xfrm>
        </p:grpSpPr>
        <p:pic>
          <p:nvPicPr>
            <p:cNvPr id="7" name="Picture 2" descr="C:\Documents and Settings\contractor\Desktop\Blue_Green_Gradie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userDrawn="1"/>
          </p:nvSpPr>
          <p:spPr>
            <a:xfrm>
              <a:off x="1824155" y="3308282"/>
              <a:ext cx="1728897" cy="14014835"/>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userDrawn="1"/>
          </p:nvSpPr>
          <p:spPr>
            <a:xfrm>
              <a:off x="1" y="1236538"/>
              <a:ext cx="1730485" cy="814886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userDrawn="1"/>
          </p:nvSpPr>
          <p:spPr>
            <a:xfrm rot="10800000">
              <a:off x="1014479" y="4248107"/>
              <a:ext cx="1728897"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userDrawn="1"/>
          </p:nvSpPr>
          <p:spPr>
            <a:xfrm>
              <a:off x="6585371" y="-2056029"/>
              <a:ext cx="1730485" cy="8148862"/>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ounded Rectangle 11"/>
            <p:cNvSpPr/>
            <p:nvPr userDrawn="1"/>
          </p:nvSpPr>
          <p:spPr>
            <a:xfrm>
              <a:off x="8104706" y="2784392"/>
              <a:ext cx="1730485" cy="8147274"/>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ounded Rectangle 12"/>
            <p:cNvSpPr/>
            <p:nvPr userDrawn="1"/>
          </p:nvSpPr>
          <p:spPr>
            <a:xfrm rot="10800000">
              <a:off x="3035494" y="174470"/>
              <a:ext cx="1730485"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sp>
        <p:nvSpPr>
          <p:cNvPr id="14" name="Rectangle 5"/>
          <p:cNvSpPr>
            <a:spLocks noChangeArrowheads="1"/>
          </p:cNvSpPr>
          <p:nvPr userDrawn="1"/>
        </p:nvSpPr>
        <p:spPr bwMode="ltGray">
          <a:xfrm>
            <a:off x="7784656" y="4894427"/>
            <a:ext cx="79102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dirty="0">
                <a:solidFill>
                  <a:srgbClr val="FFFFFF"/>
                </a:solidFill>
              </a:rPr>
              <a:t>Cisco Confidential</a:t>
            </a:r>
          </a:p>
        </p:txBody>
      </p:sp>
      <p:sp>
        <p:nvSpPr>
          <p:cNvPr id="15" name="Rectangle 4"/>
          <p:cNvSpPr>
            <a:spLocks noChangeArrowheads="1"/>
          </p:cNvSpPr>
          <p:nvPr userDrawn="1"/>
        </p:nvSpPr>
        <p:spPr bwMode="ltGray">
          <a:xfrm>
            <a:off x="250830" y="4895618"/>
            <a:ext cx="342106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dirty="0">
                <a:solidFill>
                  <a:srgbClr val="FFFFFF"/>
                </a:solidFill>
              </a:rPr>
              <a:t>© </a:t>
            </a:r>
            <a:r>
              <a:rPr lang="en-US" sz="600" dirty="0" smtClean="0">
                <a:solidFill>
                  <a:srgbClr val="FFFFFF"/>
                </a:solidFill>
              </a:rPr>
              <a:t>2014 </a:t>
            </a:r>
            <a:r>
              <a:rPr lang="en-US" sz="600" dirty="0">
                <a:solidFill>
                  <a:srgbClr val="FFFFFF"/>
                </a:solidFill>
              </a:rPr>
              <a:t>Cisco and/or its affiliates. All rights reserved.</a:t>
            </a:r>
          </a:p>
        </p:txBody>
      </p:sp>
      <p:sp>
        <p:nvSpPr>
          <p:cNvPr id="16" name="Rectangle 7"/>
          <p:cNvSpPr>
            <a:spLocks noChangeArrowheads="1"/>
          </p:cNvSpPr>
          <p:nvPr userDrawn="1"/>
        </p:nvSpPr>
        <p:spPr bwMode="ltGray">
          <a:xfrm>
            <a:off x="8640688" y="4892045"/>
            <a:ext cx="260429"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1291D7F7-B44C-4062-A637-5CAE3A70B66D}" type="slidenum">
              <a:rPr lang="en-US" sz="600">
                <a:solidFill>
                  <a:srgbClr val="FFFFFF"/>
                </a:solidFill>
              </a:rPr>
              <a:pPr algn="r" defTabSz="814388"/>
              <a:t>‹#›</a:t>
            </a:fld>
            <a:endParaRPr lang="en-US" sz="600" dirty="0">
              <a:solidFill>
                <a:srgbClr val="FFFFFF"/>
              </a:solidFill>
            </a:endParaRPr>
          </a:p>
        </p:txBody>
      </p:sp>
      <p:grpSp>
        <p:nvGrpSpPr>
          <p:cNvPr id="17" name="Group 38"/>
          <p:cNvGrpSpPr/>
          <p:nvPr userDrawn="1"/>
        </p:nvGrpSpPr>
        <p:grpSpPr>
          <a:xfrm>
            <a:off x="341314" y="233365"/>
            <a:ext cx="829170" cy="328769"/>
            <a:chOff x="609600" y="528537"/>
            <a:chExt cx="1444734" cy="763789"/>
          </a:xfrm>
          <a:solidFill>
            <a:schemeClr val="bg1"/>
          </a:solidFill>
        </p:grpSpPr>
        <p:sp>
          <p:nvSpPr>
            <p:cNvPr id="18" name="Rectangle 1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19" name="Freeform 1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0" name="Freeform 1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1" name="Freeform 2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2" name="Freeform 2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3" name="Freeform 2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4" name="Freeform 2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5" name="Freeform 2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6" name="Freeform 2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7" name="Freeform 2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8" name="Freeform 2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29" name="Freeform 2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0" name="Freeform 2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sp>
          <p:nvSpPr>
            <p:cNvPr id="31" name="Freeform 3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ndParaRPr>
            </a:p>
          </p:txBody>
        </p:sp>
      </p:grpSp>
      <p:sp>
        <p:nvSpPr>
          <p:cNvPr id="2" name="Title 1"/>
          <p:cNvSpPr>
            <a:spLocks noGrp="1"/>
          </p:cNvSpPr>
          <p:nvPr>
            <p:ph type="ctrTitle"/>
          </p:nvPr>
        </p:nvSpPr>
        <p:spPr>
          <a:xfrm>
            <a:off x="221398" y="927517"/>
            <a:ext cx="8112125" cy="2189084"/>
          </a:xfrm>
        </p:spPr>
        <p:txBody>
          <a:bodyPr/>
          <a:lstStyle>
            <a:lvl1pPr>
              <a:lnSpc>
                <a:spcPct val="90000"/>
              </a:lnSpc>
              <a:defRPr lang="en-US" sz="5400" b="0" kern="1200" spc="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3348054"/>
            <a:ext cx="8112126" cy="288131"/>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3576642"/>
            <a:ext cx="8097838" cy="288131"/>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43" y="3924580"/>
            <a:ext cx="8112125" cy="288131"/>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3907971790"/>
      </p:ext>
    </p:extLst>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pic>
        <p:nvPicPr>
          <p:cNvPr id="3" name="Picture 7" descr="C:\Documents and Settings\contractor\Desktop\Pattern_Half_P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375" y="2326482"/>
            <a:ext cx="8477250" cy="257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217493" y="2265760"/>
            <a:ext cx="8694737" cy="251817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5"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endParaRPr lang="en-US" dirty="0">
              <a:solidFill>
                <a:srgbClr val="0096D6"/>
              </a:solidFill>
            </a:endParaRPr>
          </a:p>
        </p:txBody>
      </p:sp>
      <p:sp>
        <p:nvSpPr>
          <p:cNvPr id="6" name="Rectangle 3"/>
          <p:cNvSpPr>
            <a:spLocks noChangeArrowheads="1"/>
          </p:cNvSpPr>
          <p:nvPr/>
        </p:nvSpPr>
        <p:spPr bwMode="hidden">
          <a:xfrm>
            <a:off x="0" y="0"/>
            <a:ext cx="9144000" cy="133350"/>
          </a:xfrm>
          <a:prstGeom prst="rect">
            <a:avLst/>
          </a:prstGeom>
          <a:solidFill>
            <a:srgbClr val="08252E"/>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endParaRPr lang="en-US" dirty="0">
              <a:solidFill>
                <a:srgbClr val="0096D6"/>
              </a:solidFill>
            </a:endParaRPr>
          </a:p>
        </p:txBody>
      </p:sp>
      <p:sp>
        <p:nvSpPr>
          <p:cNvPr id="2" name="Title 1"/>
          <p:cNvSpPr>
            <a:spLocks noGrp="1"/>
          </p:cNvSpPr>
          <p:nvPr>
            <p:ph type="ctrTitle"/>
          </p:nvPr>
        </p:nvSpPr>
        <p:spPr>
          <a:xfrm>
            <a:off x="221398" y="299359"/>
            <a:ext cx="8112125" cy="1805282"/>
          </a:xfrm>
        </p:spPr>
        <p:txBody>
          <a:bodyPr/>
          <a:lstStyle>
            <a:lvl1pPr algn="l" defTabSz="914400" rtl="0" eaLnBrk="1" latinLnBrk="0" hangingPunct="1">
              <a:lnSpc>
                <a:spcPct val="8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7729787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4"/>
                                        </p:tgtEl>
                                        <p:attrNameLst>
                                          <p:attrName>ppt_x</p:attrName>
                                          <p:attrName>ppt_y</p:attrName>
                                        </p:attrNameLst>
                                      </p:cBhvr>
                                      <p:rCtr x="0" y="-2147483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Segue">
    <p:spTree>
      <p:nvGrpSpPr>
        <p:cNvPr id="1" name=""/>
        <p:cNvGrpSpPr/>
        <p:nvPr/>
      </p:nvGrpSpPr>
      <p:grpSpPr>
        <a:xfrm>
          <a:off x="0" y="0"/>
          <a:ext cx="0" cy="0"/>
          <a:chOff x="0" y="0"/>
          <a:chExt cx="0" cy="0"/>
        </a:xfrm>
      </p:grpSpPr>
      <p:pic>
        <p:nvPicPr>
          <p:cNvPr id="3" name="Picture 7" descr="C:\Documents and Settings\contractor\Desktop\Pattern_Half_P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375" y="2326482"/>
            <a:ext cx="8477250" cy="257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217493" y="2265760"/>
            <a:ext cx="8694737" cy="131802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5"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endParaRPr lang="en-US" dirty="0">
              <a:solidFill>
                <a:srgbClr val="0096D6"/>
              </a:solidFill>
            </a:endParaRPr>
          </a:p>
        </p:txBody>
      </p:sp>
      <p:sp>
        <p:nvSpPr>
          <p:cNvPr id="6" name="Rectangle 3"/>
          <p:cNvSpPr>
            <a:spLocks noChangeArrowheads="1"/>
          </p:cNvSpPr>
          <p:nvPr/>
        </p:nvSpPr>
        <p:spPr bwMode="hidden">
          <a:xfrm>
            <a:off x="0" y="0"/>
            <a:ext cx="9144000" cy="133350"/>
          </a:xfrm>
          <a:prstGeom prst="rect">
            <a:avLst/>
          </a:prstGeom>
          <a:solidFill>
            <a:srgbClr val="08252E"/>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nchor="ctr"/>
          <a:lstStyle/>
          <a:p>
            <a:endParaRPr lang="en-US" dirty="0">
              <a:solidFill>
                <a:srgbClr val="0096D6"/>
              </a:solidFill>
            </a:endParaRPr>
          </a:p>
        </p:txBody>
      </p:sp>
      <p:sp>
        <p:nvSpPr>
          <p:cNvPr id="7" name="Rectangle 5"/>
          <p:cNvSpPr>
            <a:spLocks noChangeArrowheads="1"/>
          </p:cNvSpPr>
          <p:nvPr userDrawn="1"/>
        </p:nvSpPr>
        <p:spPr bwMode="ltGray">
          <a:xfrm>
            <a:off x="7784656" y="4894427"/>
            <a:ext cx="79102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8" name="Rectangle 4"/>
          <p:cNvSpPr>
            <a:spLocks noChangeArrowheads="1"/>
          </p:cNvSpPr>
          <p:nvPr userDrawn="1"/>
        </p:nvSpPr>
        <p:spPr bwMode="ltGray">
          <a:xfrm>
            <a:off x="250830" y="4895618"/>
            <a:ext cx="342106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dirty="0">
                <a:solidFill>
                  <a:srgbClr val="C0C0C0"/>
                </a:solidFill>
              </a:rPr>
              <a:t>© 2012 Cisco and/or its affiliates. All rights reserved.</a:t>
            </a:r>
          </a:p>
        </p:txBody>
      </p:sp>
      <p:sp>
        <p:nvSpPr>
          <p:cNvPr id="9" name="Rectangle 7"/>
          <p:cNvSpPr>
            <a:spLocks noChangeArrowheads="1"/>
          </p:cNvSpPr>
          <p:nvPr userDrawn="1"/>
        </p:nvSpPr>
        <p:spPr bwMode="ltGray">
          <a:xfrm>
            <a:off x="8640688" y="4892045"/>
            <a:ext cx="260429"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C9ED3AEA-3C56-4B1C-A106-D6335AA6D70E}" type="slidenum">
              <a:rPr lang="en-US" sz="600">
                <a:solidFill>
                  <a:srgbClr val="C0C0C0"/>
                </a:solidFill>
              </a:rPr>
              <a:pPr algn="r" defTabSz="814388"/>
              <a:t>‹#›</a:t>
            </a:fld>
            <a:endParaRPr lang="en-US" sz="600" dirty="0">
              <a:solidFill>
                <a:srgbClr val="C0C0C0"/>
              </a:solidFill>
            </a:endParaRPr>
          </a:p>
        </p:txBody>
      </p:sp>
      <p:sp>
        <p:nvSpPr>
          <p:cNvPr id="2" name="Title 1"/>
          <p:cNvSpPr>
            <a:spLocks noGrp="1"/>
          </p:cNvSpPr>
          <p:nvPr>
            <p:ph type="ctrTitle"/>
          </p:nvPr>
        </p:nvSpPr>
        <p:spPr>
          <a:xfrm>
            <a:off x="221398" y="1475977"/>
            <a:ext cx="8112125" cy="1805282"/>
          </a:xfrm>
        </p:spPr>
        <p:txBody>
          <a:bodyPr/>
          <a:lstStyle>
            <a:lvl1pPr algn="l" defTabSz="914400" rtl="0" eaLnBrk="1" latinLnBrk="0" hangingPunct="1">
              <a:lnSpc>
                <a:spcPct val="8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3383911282"/>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7" y="324161"/>
            <a:ext cx="8588861" cy="62865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008126"/>
            <a:ext cx="8578850" cy="3723894"/>
          </a:xfrm>
        </p:spPr>
        <p:txBody>
          <a:bodyPr/>
          <a:lstStyle>
            <a:lvl1pPr>
              <a:lnSpc>
                <a:spcPct val="95000"/>
              </a:lnSpc>
              <a:spcBef>
                <a:spcPts val="1480"/>
              </a:spcBef>
              <a:defRPr sz="2200">
                <a:solidFill>
                  <a:schemeClr val="bg1"/>
                </a:solidFill>
                <a:latin typeface="+mj-lt"/>
              </a:defRPr>
            </a:lvl1pPr>
            <a:lvl2pPr>
              <a:lnSpc>
                <a:spcPct val="95000"/>
              </a:lnSpc>
              <a:spcBef>
                <a:spcPts val="60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0835190"/>
      </p:ext>
    </p:extLst>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7" y="324161"/>
            <a:ext cx="8588861" cy="62865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8" y="1004810"/>
            <a:ext cx="4122425" cy="3724275"/>
          </a:xfrm>
        </p:spPr>
        <p:txBody>
          <a:bodyPr>
            <a:noAutofit/>
          </a:bodyPr>
          <a:lstStyle>
            <a:lvl1pPr>
              <a:lnSpc>
                <a:spcPct val="95000"/>
              </a:lnSpc>
              <a:spcBef>
                <a:spcPts val="1480"/>
              </a:spcBef>
              <a:defRPr sz="1800">
                <a:solidFill>
                  <a:schemeClr val="bg1"/>
                </a:solidFill>
                <a:latin typeface="+mj-lt"/>
              </a:defRPr>
            </a:lvl1pPr>
            <a:lvl2pPr>
              <a:lnSpc>
                <a:spcPct val="95000"/>
              </a:lnSpc>
              <a:spcBef>
                <a:spcPts val="600"/>
              </a:spcBef>
              <a:defRPr sz="1400">
                <a:solidFill>
                  <a:schemeClr val="bg1"/>
                </a:solidFill>
                <a:latin typeface="+mj-lt"/>
              </a:defRPr>
            </a:lvl2pPr>
            <a:lvl3pPr>
              <a:defRPr sz="1200">
                <a:solidFill>
                  <a:schemeClr val="bg1"/>
                </a:solidFill>
                <a:latin typeface="+mj-lt"/>
              </a:defRPr>
            </a:lvl3pPr>
            <a:lvl4pPr>
              <a:defRPr sz="1100">
                <a:solidFill>
                  <a:schemeClr val="bg1"/>
                </a:solidFill>
                <a:latin typeface="+mj-lt"/>
              </a:defRPr>
            </a:lvl4pPr>
            <a:lvl5pPr>
              <a:defRPr sz="110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6" y="1004810"/>
            <a:ext cx="4122425" cy="3724275"/>
          </a:xfrm>
        </p:spPr>
        <p:txBody>
          <a:bodyPr>
            <a:noAutofit/>
          </a:bodyPr>
          <a:lstStyle>
            <a:lvl1pPr>
              <a:lnSpc>
                <a:spcPct val="95000"/>
              </a:lnSpc>
              <a:spcBef>
                <a:spcPts val="1480"/>
              </a:spcBef>
              <a:defRPr sz="1800">
                <a:solidFill>
                  <a:schemeClr val="bg1"/>
                </a:solidFill>
                <a:latin typeface="+mj-lt"/>
              </a:defRPr>
            </a:lvl1pPr>
            <a:lvl2pPr>
              <a:lnSpc>
                <a:spcPct val="95000"/>
              </a:lnSpc>
              <a:spcBef>
                <a:spcPts val="600"/>
              </a:spcBef>
              <a:defRPr sz="1400">
                <a:solidFill>
                  <a:schemeClr val="bg1"/>
                </a:solidFill>
                <a:latin typeface="+mj-lt"/>
              </a:defRPr>
            </a:lvl2pPr>
            <a:lvl3pPr>
              <a:defRPr sz="1200">
                <a:solidFill>
                  <a:schemeClr val="bg1"/>
                </a:solidFill>
                <a:latin typeface="+mj-lt"/>
              </a:defRPr>
            </a:lvl3pPr>
            <a:lvl4pPr>
              <a:defRPr sz="1100">
                <a:solidFill>
                  <a:schemeClr val="bg1"/>
                </a:solidFill>
                <a:latin typeface="+mj-lt"/>
              </a:defRPr>
            </a:lvl4pPr>
            <a:lvl5pPr>
              <a:defRPr sz="110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9065077"/>
      </p:ext>
    </p:extLst>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6" name="Rectangle 4"/>
          <p:cNvSpPr>
            <a:spLocks noChangeArrowheads="1"/>
          </p:cNvSpPr>
          <p:nvPr userDrawn="1"/>
        </p:nvSpPr>
        <p:spPr bwMode="ltGray">
          <a:xfrm>
            <a:off x="250830" y="4895618"/>
            <a:ext cx="2568575"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dirty="0">
                <a:solidFill>
                  <a:srgbClr val="C0C0C0"/>
                </a:solidFill>
              </a:rPr>
              <a:t>© 2012 Cisco and/or its affiliates. All rights reserved.</a:t>
            </a:r>
          </a:p>
        </p:txBody>
      </p:sp>
      <p:sp>
        <p:nvSpPr>
          <p:cNvPr id="7" name="Rectangle 5"/>
          <p:cNvSpPr>
            <a:spLocks noChangeArrowheads="1"/>
          </p:cNvSpPr>
          <p:nvPr userDrawn="1"/>
        </p:nvSpPr>
        <p:spPr bwMode="ltGray">
          <a:xfrm>
            <a:off x="7784656" y="4894427"/>
            <a:ext cx="79102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8" name="Rectangle 12"/>
          <p:cNvSpPr>
            <a:spLocks noChangeArrowheads="1"/>
          </p:cNvSpPr>
          <p:nvPr userDrawn="1"/>
        </p:nvSpPr>
        <p:spPr bwMode="ltGray">
          <a:xfrm>
            <a:off x="8640688" y="4892045"/>
            <a:ext cx="260429"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864174C8-F6E6-472B-82F6-ED7329186680}" type="slidenum">
              <a:rPr lang="en-US" sz="600">
                <a:solidFill>
                  <a:srgbClr val="C0C0C0"/>
                </a:solidFill>
              </a:rPr>
              <a:pPr algn="r" defTabSz="814388"/>
              <a:t>‹#›</a:t>
            </a:fld>
            <a:endParaRPr lang="en-US" sz="600" dirty="0">
              <a:solidFill>
                <a:srgbClr val="C0C0C0"/>
              </a:solidFill>
            </a:endParaRPr>
          </a:p>
        </p:txBody>
      </p:sp>
      <p:sp>
        <p:nvSpPr>
          <p:cNvPr id="4" name="Text Placeholder 3"/>
          <p:cNvSpPr>
            <a:spLocks noGrp="1"/>
          </p:cNvSpPr>
          <p:nvPr>
            <p:ph type="body" sz="quarter" idx="10"/>
          </p:nvPr>
        </p:nvSpPr>
        <p:spPr>
          <a:xfrm>
            <a:off x="239718" y="1004810"/>
            <a:ext cx="4103687" cy="3724275"/>
          </a:xfrm>
        </p:spPr>
        <p:txBody>
          <a:bodyPr/>
          <a:lstStyle>
            <a:lvl1pPr>
              <a:lnSpc>
                <a:spcPct val="95000"/>
              </a:lnSpc>
              <a:spcBef>
                <a:spcPts val="1480"/>
              </a:spcBef>
              <a:defRPr sz="2200">
                <a:solidFill>
                  <a:schemeClr val="bg1"/>
                </a:solidFill>
                <a:latin typeface="+mj-lt"/>
              </a:defRPr>
            </a:lvl1pPr>
            <a:lvl2pPr>
              <a:lnSpc>
                <a:spcPct val="95000"/>
              </a:lnSpc>
              <a:spcBef>
                <a:spcPts val="60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1"/>
          </p:nvPr>
        </p:nvSpPr>
        <p:spPr>
          <a:xfrm>
            <a:off x="5221224" y="1310764"/>
            <a:ext cx="3236976" cy="484748"/>
          </a:xfrm>
        </p:spPr>
        <p:txBody>
          <a:bodyPr>
            <a:noAutofit/>
          </a:bodyPr>
          <a:lstStyle>
            <a:lvl1pPr marL="114300" indent="-114300" algn="l" defTabSz="914400" rtl="0" eaLnBrk="1" latinLnBrk="0" hangingPunct="1">
              <a:lnSpc>
                <a:spcPct val="80000"/>
              </a:lnSpc>
              <a:spcBef>
                <a:spcPct val="0"/>
              </a:spcBef>
              <a:buNone/>
              <a:defRPr lang="en-US" sz="20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smtClean="0"/>
              <a:t>Click to edit Master text styles</a:t>
            </a:r>
          </a:p>
        </p:txBody>
      </p:sp>
      <p:sp>
        <p:nvSpPr>
          <p:cNvPr id="16" name="Title 15"/>
          <p:cNvSpPr>
            <a:spLocks noGrp="1"/>
          </p:cNvSpPr>
          <p:nvPr>
            <p:ph type="title"/>
          </p:nvPr>
        </p:nvSpPr>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20" name="Text Placeholder 19"/>
          <p:cNvSpPr>
            <a:spLocks noGrp="1"/>
          </p:cNvSpPr>
          <p:nvPr>
            <p:ph type="body" sz="quarter" idx="14"/>
          </p:nvPr>
        </p:nvSpPr>
        <p:spPr>
          <a:xfrm>
            <a:off x="5334000" y="3657600"/>
            <a:ext cx="3200400" cy="342900"/>
          </a:xfrm>
        </p:spPr>
        <p:txBody>
          <a:bodyPr>
            <a:noAutofit/>
          </a:bodyPr>
          <a:lstStyle>
            <a:lvl1pPr marL="0" indent="0">
              <a:buFontTx/>
              <a:buNone/>
              <a:defRPr sz="1600">
                <a:solidFill>
                  <a:schemeClr val="bg2">
                    <a:lumMod val="85000"/>
                  </a:schemeClr>
                </a:solidFill>
              </a:defRPr>
            </a:lvl1pPr>
          </a:lstStyle>
          <a:p>
            <a:pPr lvl="0"/>
            <a:r>
              <a:rPr lang="en-US" smtClean="0"/>
              <a:t>Click to edit Master text styles</a:t>
            </a:r>
          </a:p>
        </p:txBody>
      </p:sp>
    </p:spTree>
    <p:extLst>
      <p:ext uri="{BB962C8B-B14F-4D97-AF65-F5344CB8AC3E}">
        <p14:creationId xmlns:p14="http://schemas.microsoft.com/office/powerpoint/2010/main" val="827215214"/>
      </p:ext>
    </p:extLst>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8252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0193" y="323850"/>
            <a:ext cx="8588375" cy="62865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1027" name="Text Placeholder 2"/>
          <p:cNvSpPr>
            <a:spLocks noGrp="1"/>
          </p:cNvSpPr>
          <p:nvPr>
            <p:ph type="body" idx="1"/>
          </p:nvPr>
        </p:nvSpPr>
        <p:spPr bwMode="auto">
          <a:xfrm>
            <a:off x="230193" y="1004888"/>
            <a:ext cx="855027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ChangeArrowheads="1"/>
          </p:cNvSpPr>
          <p:nvPr/>
        </p:nvSpPr>
        <p:spPr bwMode="ltGray">
          <a:xfrm>
            <a:off x="250830" y="4895618"/>
            <a:ext cx="342106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defTabSz="814388"/>
            <a:r>
              <a:rPr lang="en-US" sz="600" dirty="0">
                <a:solidFill>
                  <a:srgbClr val="C0C0C0"/>
                </a:solidFill>
              </a:rPr>
              <a:t>© </a:t>
            </a:r>
            <a:r>
              <a:rPr lang="en-US" sz="600" dirty="0" smtClean="0">
                <a:solidFill>
                  <a:srgbClr val="C0C0C0"/>
                </a:solidFill>
              </a:rPr>
              <a:t>2014 </a:t>
            </a:r>
            <a:r>
              <a:rPr lang="en-US" sz="600" dirty="0">
                <a:solidFill>
                  <a:srgbClr val="C0C0C0"/>
                </a:solidFill>
              </a:rPr>
              <a:t>Cisco and/or its affiliates. All rights reserved.</a:t>
            </a:r>
          </a:p>
        </p:txBody>
      </p:sp>
      <p:sp>
        <p:nvSpPr>
          <p:cNvPr id="1029" name="Rectangle 5"/>
          <p:cNvSpPr>
            <a:spLocks noChangeArrowheads="1"/>
          </p:cNvSpPr>
          <p:nvPr/>
        </p:nvSpPr>
        <p:spPr bwMode="ltGray">
          <a:xfrm>
            <a:off x="7784656" y="4894427"/>
            <a:ext cx="79102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1030" name="Rectangle 7"/>
          <p:cNvSpPr>
            <a:spLocks noChangeArrowheads="1"/>
          </p:cNvSpPr>
          <p:nvPr/>
        </p:nvSpPr>
        <p:spPr bwMode="ltGray">
          <a:xfrm>
            <a:off x="8640688" y="4892045"/>
            <a:ext cx="260429"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b">
            <a:spAutoFit/>
          </a:bodyPr>
          <a:lstStyle/>
          <a:p>
            <a:pPr algn="r" defTabSz="814388"/>
            <a:fld id="{487B1EF8-CE45-41BD-9135-ABA26EFD8AD3}" type="slidenum">
              <a:rPr lang="en-US" sz="600">
                <a:solidFill>
                  <a:srgbClr val="C0C0C0"/>
                </a:solidFill>
              </a:rPr>
              <a:pPr algn="r" defTabSz="814388"/>
              <a:t>‹#›</a:t>
            </a:fld>
            <a:endParaRPr lang="en-US" sz="600" dirty="0">
              <a:solidFill>
                <a:srgbClr val="C0C0C0"/>
              </a:solidFill>
            </a:endParaRPr>
          </a:p>
        </p:txBody>
      </p:sp>
      <p:pic>
        <p:nvPicPr>
          <p:cNvPr id="1031" name="Picture 7" descr="bottom bar.jpg"/>
          <p:cNvPicPr>
            <a:picLocks noChangeAspect="1"/>
          </p:cNvPicPr>
          <p:nvPr/>
        </p:nvPicPr>
        <p:blipFill>
          <a:blip r:embed="rId37" cstate="print">
            <a:extLst>
              <a:ext uri="{28A0092B-C50C-407E-A947-70E740481C1C}">
                <a14:useLocalDpi xmlns:a14="http://schemas.microsoft.com/office/drawing/2010/main" val="0"/>
              </a:ext>
            </a:extLst>
          </a:blip>
          <a:srcRect l="140" r="337"/>
          <a:stretch>
            <a:fillRect/>
          </a:stretch>
        </p:blipFill>
        <p:spPr bwMode="auto">
          <a:xfrm>
            <a:off x="354018" y="4783932"/>
            <a:ext cx="8435975" cy="12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67" r:id="rId1"/>
    <p:sldLayoutId id="2147486768" r:id="rId2"/>
    <p:sldLayoutId id="2147486769" r:id="rId3"/>
    <p:sldLayoutId id="2147486770" r:id="rId4"/>
    <p:sldLayoutId id="2147486771" r:id="rId5"/>
    <p:sldLayoutId id="2147486772" r:id="rId6"/>
    <p:sldLayoutId id="2147486755" r:id="rId7"/>
    <p:sldLayoutId id="2147486756" r:id="rId8"/>
    <p:sldLayoutId id="2147486773" r:id="rId9"/>
    <p:sldLayoutId id="2147486757" r:id="rId10"/>
    <p:sldLayoutId id="2147486758" r:id="rId11"/>
    <p:sldLayoutId id="2147486759" r:id="rId12"/>
    <p:sldLayoutId id="2147486760" r:id="rId13"/>
    <p:sldLayoutId id="2147486761" r:id="rId14"/>
    <p:sldLayoutId id="2147486762" r:id="rId15"/>
    <p:sldLayoutId id="2147486774" r:id="rId16"/>
    <p:sldLayoutId id="2147486775" r:id="rId17"/>
    <p:sldLayoutId id="2147486763" r:id="rId18"/>
    <p:sldLayoutId id="2147486776" r:id="rId19"/>
    <p:sldLayoutId id="2147486777" r:id="rId20"/>
    <p:sldLayoutId id="2147486778" r:id="rId21"/>
    <p:sldLayoutId id="2147486779" r:id="rId22"/>
    <p:sldLayoutId id="2147486780" r:id="rId23"/>
    <p:sldLayoutId id="2147486781" r:id="rId24"/>
    <p:sldLayoutId id="2147486782" r:id="rId25"/>
    <p:sldLayoutId id="2147486764" r:id="rId26"/>
    <p:sldLayoutId id="2147486783" r:id="rId27"/>
    <p:sldLayoutId id="2147486784" r:id="rId28"/>
    <p:sldLayoutId id="2147486785" r:id="rId29"/>
    <p:sldLayoutId id="2147486786" r:id="rId30"/>
    <p:sldLayoutId id="2147486787" r:id="rId31"/>
    <p:sldLayoutId id="2147486788" r:id="rId32"/>
    <p:sldLayoutId id="2147486789" r:id="rId33"/>
    <p:sldLayoutId id="2147486790" r:id="rId34"/>
    <p:sldLayoutId id="2147486791" r:id="rId35"/>
  </p:sldLayoutIdLst>
  <p:transition>
    <p:wipe dir="r"/>
  </p:transition>
  <p:timing>
    <p:tnLst>
      <p:par>
        <p:cTn id="1" dur="indefinite" restart="never" nodeType="tmRoot"/>
      </p:par>
    </p:tnLst>
  </p:timing>
  <p:txStyles>
    <p:title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p:titleStyle>
    <p:bodyStyle>
      <a:lvl1pPr marL="228600" indent="-228600" algn="l" rtl="0" eaLnBrk="0" fontAlgn="base" hangingPunct="0">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n-ea"/>
          <a:cs typeface="+mn-cs"/>
        </a:defRPr>
      </a:lvl1pPr>
      <a:lvl2pPr marL="406400" indent="50800" algn="l" rtl="0" eaLnBrk="0" fontAlgn="base" hangingPunct="0">
        <a:lnSpc>
          <a:spcPct val="95000"/>
        </a:lnSpc>
        <a:spcBef>
          <a:spcPts val="838"/>
        </a:spcBef>
        <a:spcAft>
          <a:spcPct val="0"/>
        </a:spcAft>
        <a:buClr>
          <a:schemeClr val="tx2"/>
        </a:buClr>
        <a:defRPr lang="en-US" kern="1200" dirty="0">
          <a:solidFill>
            <a:schemeClr val="bg1"/>
          </a:solidFill>
          <a:latin typeface="+mj-lt"/>
          <a:ea typeface="+mn-ea"/>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chemeClr val="bg1"/>
          </a:solidFill>
          <a:latin typeface="+mj-lt"/>
          <a:ea typeface="+mn-ea"/>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wikicentral.cisco.com/display/UNITYTRANS/Annotated+diagnostics+for+Missed+Call+Notifications"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304800" y="1295400"/>
            <a:ext cx="8686800" cy="1733550"/>
          </a:xfrm>
          <a:blipFill dpi="0" rotWithShape="1">
            <a:blip r:embed="rId3" cstate="print">
              <a:alphaModFix amt="50000"/>
            </a:blip>
            <a:srcRect/>
            <a:tile tx="0" ty="0" sx="100000" sy="100000" flip="none" algn="tl"/>
          </a:blipFill>
          <a:ln>
            <a:solidFill>
              <a:schemeClr val="accent2">
                <a:lumMod val="20000"/>
                <a:lumOff val="80000"/>
              </a:schemeClr>
            </a:solidFill>
          </a:ln>
        </p:spPr>
        <p:txBody>
          <a:bodyPr>
            <a:normAutofit/>
          </a:bodyPr>
          <a:lstStyle/>
          <a:p>
            <a:pPr algn="ctr" fontAlgn="auto">
              <a:spcAft>
                <a:spcPts val="0"/>
              </a:spcAft>
              <a:defRPr/>
            </a:pPr>
            <a:r>
              <a:rPr lang="en-US" sz="4400" dirty="0" smtClean="0"/>
              <a:t>Missed Call Notification</a:t>
            </a:r>
            <a:br>
              <a:rPr lang="en-US" sz="4400" dirty="0" smtClean="0"/>
            </a:br>
            <a:r>
              <a:rPr lang="en-US" sz="4400" dirty="0" smtClean="0"/>
              <a:t>Unity </a:t>
            </a:r>
            <a:r>
              <a:rPr lang="en-US" sz="4400" dirty="0"/>
              <a:t>Connection </a:t>
            </a:r>
            <a:r>
              <a:rPr lang="en-US" sz="4400" dirty="0" smtClean="0"/>
              <a:t>11.0</a:t>
            </a:r>
            <a:endParaRPr lang="en-US" sz="4400" dirty="0"/>
          </a:p>
        </p:txBody>
      </p:sp>
      <p:sp>
        <p:nvSpPr>
          <p:cNvPr id="27651" name="Subtitle 5"/>
          <p:cNvSpPr>
            <a:spLocks noGrp="1"/>
          </p:cNvSpPr>
          <p:nvPr>
            <p:ph type="subTitle" idx="1"/>
          </p:nvPr>
        </p:nvSpPr>
        <p:spPr>
          <a:xfrm>
            <a:off x="236543" y="4248151"/>
            <a:ext cx="8112125" cy="380999"/>
          </a:xfrm>
        </p:spPr>
        <p:txBody>
          <a:bodyPr/>
          <a:lstStyle/>
          <a:p>
            <a:pPr fontAlgn="auto">
              <a:spcAft>
                <a:spcPts val="0"/>
              </a:spcAft>
              <a:buClr>
                <a:schemeClr val="accent3"/>
              </a:buClr>
              <a:buFont typeface="Wingdings 2"/>
              <a:buNone/>
              <a:defRPr/>
            </a:pPr>
            <a:endParaRPr lang="en-US" dirty="0"/>
          </a:p>
          <a:p>
            <a:pPr fontAlgn="auto">
              <a:spcAft>
                <a:spcPts val="0"/>
              </a:spcAft>
              <a:buClr>
                <a:schemeClr val="accent3"/>
              </a:buClr>
              <a:defRPr/>
            </a:pPr>
            <a:r>
              <a:rPr dirty="0" smtClean="0"/>
              <a:t/>
            </a:r>
            <a:br>
              <a:rPr dirty="0" smtClean="0"/>
            </a:br>
            <a:endParaRPr lang="en-US" dirty="0"/>
          </a:p>
          <a:p>
            <a:pPr fontAlgn="auto">
              <a:spcAft>
                <a:spcPts val="0"/>
              </a:spcAft>
              <a:buClr>
                <a:schemeClr val="accent3"/>
              </a:buClr>
              <a:defRPr/>
            </a:pPr>
            <a:endParaRPr lang="en-US" dirty="0" smtClean="0"/>
          </a:p>
          <a:p>
            <a:pPr fontAlgn="auto">
              <a:spcAft>
                <a:spcPts val="0"/>
              </a:spcAft>
              <a:buClr>
                <a:schemeClr val="accent3"/>
              </a:buClr>
              <a:defRPr/>
            </a:pPr>
            <a:r>
              <a:rPr lang="en-US" dirty="0"/>
              <a:t>EDCS-1475140</a:t>
            </a:r>
          </a:p>
          <a:p>
            <a:pPr fontAlgn="auto">
              <a:spcAft>
                <a:spcPts val="0"/>
              </a:spcAft>
              <a:buClr>
                <a:schemeClr val="accent3"/>
              </a:buClr>
              <a:defRPr/>
            </a:pPr>
            <a:endParaRPr lang="en-US" sz="1400" dirty="0" smtClean="0"/>
          </a:p>
          <a:p>
            <a:pPr fontAlgn="auto">
              <a:spcAft>
                <a:spcPts val="0"/>
              </a:spcAft>
              <a:buClr>
                <a:schemeClr val="accent3"/>
              </a:buClr>
              <a:defRPr/>
            </a:pPr>
            <a:endParaRPr dirty="0" smtClean="0"/>
          </a:p>
        </p:txBody>
      </p:sp>
    </p:spTree>
    <p:extLst>
      <p:ext uri="{BB962C8B-B14F-4D97-AF65-F5344CB8AC3E}">
        <p14:creationId xmlns:p14="http://schemas.microsoft.com/office/powerpoint/2010/main" val="3463316805"/>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5" y="0"/>
            <a:ext cx="8534395" cy="895350"/>
          </a:xfrm>
        </p:spPr>
        <p:txBody>
          <a:bodyPr>
            <a:noAutofit/>
          </a:bodyPr>
          <a:lstStyle/>
          <a:p>
            <a:pPr algn="ctr"/>
            <a:r>
              <a:rPr lang="it-IT" sz="3200" dirty="0" smtClean="0"/>
              <a:t>Creating New Missed Call Notification Template</a:t>
            </a:r>
            <a:endParaRPr lang="en-US" sz="3200" dirty="0"/>
          </a:p>
        </p:txBody>
      </p:sp>
      <p:sp>
        <p:nvSpPr>
          <p:cNvPr id="5" name="TextBox 4"/>
          <p:cNvSpPr txBox="1"/>
          <p:nvPr/>
        </p:nvSpPr>
        <p:spPr>
          <a:xfrm>
            <a:off x="3429000" y="1047750"/>
            <a:ext cx="5181600" cy="1323439"/>
          </a:xfrm>
          <a:prstGeom prst="rect">
            <a:avLst/>
          </a:prstGeom>
          <a:noFill/>
        </p:spPr>
        <p:txBody>
          <a:bodyPr wrap="square" lIns="91440" rtlCol="0" anchor="t">
            <a:spAutoFit/>
          </a:bodyPr>
          <a:lstStyle/>
          <a:p>
            <a:endParaRPr lang="en-US" sz="2000" dirty="0" smtClean="0">
              <a:solidFill>
                <a:schemeClr val="bg1"/>
              </a:solidFill>
            </a:endParaRPr>
          </a:p>
          <a:p>
            <a:pPr marL="342900" indent="-342900">
              <a:buFont typeface="Wingdings" panose="05000000000000000000" pitchFamily="2" charset="2"/>
              <a:buChar char="ü"/>
            </a:pPr>
            <a:endParaRPr lang="en-US" sz="2000" dirty="0">
              <a:solidFill>
                <a:schemeClr val="bg1"/>
              </a:solidFill>
            </a:endParaRPr>
          </a:p>
          <a:p>
            <a:pPr marL="342900" indent="-342900">
              <a:buFont typeface="Wingdings" panose="05000000000000000000" pitchFamily="2" charset="2"/>
              <a:buChar char="ü"/>
            </a:pPr>
            <a:endParaRPr lang="en-US" sz="2000" dirty="0" smtClean="0">
              <a:solidFill>
                <a:schemeClr val="bg1"/>
              </a:solidFill>
            </a:endParaRPr>
          </a:p>
          <a:p>
            <a:pPr marL="342900" indent="-342900">
              <a:buFont typeface="Wingdings" panose="05000000000000000000" pitchFamily="2" charset="2"/>
              <a:buChar char="ü"/>
            </a:pPr>
            <a:endParaRPr lang="en-US" sz="2000" dirty="0">
              <a:solidFill>
                <a:schemeClr val="bg1"/>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19150"/>
            <a:ext cx="8077200" cy="38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3656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19050"/>
            <a:ext cx="9067800" cy="857250"/>
          </a:xfrm>
        </p:spPr>
        <p:txBody>
          <a:bodyPr>
            <a:normAutofit fontScale="90000"/>
          </a:bodyPr>
          <a:lstStyle/>
          <a:p>
            <a:pPr algn="ctr"/>
            <a:r>
              <a:rPr lang="en-US" dirty="0" smtClean="0"/>
              <a:t>Configurations for Missed </a:t>
            </a:r>
            <a:r>
              <a:rPr lang="en-US" dirty="0"/>
              <a:t>Call </a:t>
            </a:r>
            <a:r>
              <a:rPr lang="en-US" dirty="0" smtClean="0"/>
              <a:t>Notification(cont..)</a:t>
            </a:r>
            <a:endParaRPr lang="en-US" sz="1800" dirty="0"/>
          </a:p>
        </p:txBody>
      </p:sp>
      <p:sp>
        <p:nvSpPr>
          <p:cNvPr id="5" name="Text Placeholder 4"/>
          <p:cNvSpPr>
            <a:spLocks noGrp="1"/>
          </p:cNvSpPr>
          <p:nvPr>
            <p:ph type="body" sz="quarter" idx="10"/>
          </p:nvPr>
        </p:nvSpPr>
        <p:spPr>
          <a:xfrm>
            <a:off x="228600" y="1386304"/>
            <a:ext cx="8655050" cy="3242846"/>
          </a:xfrm>
        </p:spPr>
        <p:txBody>
          <a:bodyPr>
            <a:normAutofit/>
          </a:bodyPr>
          <a:lstStyle/>
          <a:p>
            <a:pPr marL="0" indent="0">
              <a:buNone/>
            </a:pPr>
            <a:endParaRPr lang="en-US" sz="1200" dirty="0"/>
          </a:p>
          <a:p>
            <a:pPr>
              <a:buFont typeface="Wingdings" panose="05000000000000000000" pitchFamily="2" charset="2"/>
              <a:buChar char="ü"/>
            </a:pPr>
            <a:r>
              <a:rPr lang="en-US" sz="1600" dirty="0" smtClean="0"/>
              <a:t>Added a new device ‘</a:t>
            </a:r>
            <a:r>
              <a:rPr lang="en-US" sz="1600" b="1" dirty="0" smtClean="0"/>
              <a:t>HTML Missed Call</a:t>
            </a:r>
            <a:r>
              <a:rPr lang="en-US" sz="1600" dirty="0" smtClean="0"/>
              <a:t>’.</a:t>
            </a:r>
          </a:p>
          <a:p>
            <a:pPr>
              <a:buFont typeface="Wingdings" panose="05000000000000000000" pitchFamily="2" charset="2"/>
              <a:buChar char="ü"/>
            </a:pPr>
            <a:r>
              <a:rPr lang="en-US" sz="1600" dirty="0" smtClean="0"/>
              <a:t>This device </a:t>
            </a:r>
            <a:r>
              <a:rPr lang="en-US" sz="1600" smtClean="0"/>
              <a:t>will be associated </a:t>
            </a:r>
            <a:r>
              <a:rPr lang="en-US" sz="1600" dirty="0" smtClean="0"/>
              <a:t>with “</a:t>
            </a:r>
            <a:r>
              <a:rPr lang="en-US" sz="1600" b="1" dirty="0" err="1" smtClean="0"/>
              <a:t>Default_Missed_Call</a:t>
            </a:r>
            <a:r>
              <a:rPr lang="en-US" sz="1600" dirty="0" smtClean="0"/>
              <a:t>” template and “Missed Call” event mask. </a:t>
            </a:r>
          </a:p>
          <a:p>
            <a:pPr>
              <a:buFont typeface="Wingdings" panose="05000000000000000000" pitchFamily="2" charset="2"/>
              <a:buChar char="ü"/>
            </a:pPr>
            <a:r>
              <a:rPr lang="en-US" sz="1600" dirty="0"/>
              <a:t>Any </a:t>
            </a:r>
            <a:r>
              <a:rPr lang="en-US" sz="1600" dirty="0" smtClean="0"/>
              <a:t>new Missed call html device should associate with any Missed call template and “Missed Call” event mask.</a:t>
            </a:r>
          </a:p>
          <a:p>
            <a:pPr marL="0" indent="0">
              <a:buNone/>
            </a:pPr>
            <a:endParaRPr lang="en-US" sz="1600" dirty="0" smtClean="0"/>
          </a:p>
          <a:p>
            <a:pPr marL="0" indent="0">
              <a:buNone/>
            </a:pPr>
            <a:endParaRPr lang="en-US" sz="2000" dirty="0" smtClean="0"/>
          </a:p>
        </p:txBody>
      </p:sp>
      <p:sp>
        <p:nvSpPr>
          <p:cNvPr id="2" name="TextBox 1"/>
          <p:cNvSpPr txBox="1"/>
          <p:nvPr/>
        </p:nvSpPr>
        <p:spPr>
          <a:xfrm>
            <a:off x="228600" y="1047750"/>
            <a:ext cx="8153400" cy="677108"/>
          </a:xfrm>
          <a:prstGeom prst="rect">
            <a:avLst/>
          </a:prstGeom>
          <a:noFill/>
        </p:spPr>
        <p:txBody>
          <a:bodyPr wrap="square" rtlCol="0">
            <a:spAutoFit/>
          </a:bodyPr>
          <a:lstStyle/>
          <a:p>
            <a:r>
              <a:rPr lang="en-US" sz="2000" dirty="0" smtClean="0">
                <a:solidFill>
                  <a:schemeClr val="bg1"/>
                </a:solidFill>
              </a:rPr>
              <a:t> Missed </a:t>
            </a:r>
            <a:r>
              <a:rPr lang="en-US" sz="2000" dirty="0">
                <a:solidFill>
                  <a:schemeClr val="bg1"/>
                </a:solidFill>
              </a:rPr>
              <a:t>Call </a:t>
            </a:r>
            <a:r>
              <a:rPr lang="en-US" sz="2000" dirty="0" smtClean="0">
                <a:solidFill>
                  <a:schemeClr val="bg1"/>
                </a:solidFill>
              </a:rPr>
              <a:t>HTML Device</a:t>
            </a:r>
            <a:endParaRPr lang="en-US" sz="2000" dirty="0">
              <a:solidFill>
                <a:schemeClr val="bg1"/>
              </a:solidFill>
            </a:endParaRPr>
          </a:p>
          <a:p>
            <a:endParaRPr lang="en-US" dirty="0"/>
          </a:p>
        </p:txBody>
      </p:sp>
    </p:spTree>
    <p:extLst>
      <p:ext uri="{BB962C8B-B14F-4D97-AF65-F5344CB8AC3E}">
        <p14:creationId xmlns:p14="http://schemas.microsoft.com/office/powerpoint/2010/main" val="3120186870"/>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5" y="-19050"/>
            <a:ext cx="8580437" cy="628650"/>
          </a:xfrm>
        </p:spPr>
        <p:txBody>
          <a:bodyPr>
            <a:noAutofit/>
          </a:bodyPr>
          <a:lstStyle/>
          <a:p>
            <a:pPr algn="ctr"/>
            <a:r>
              <a:rPr lang="it-IT" sz="3200" dirty="0" smtClean="0"/>
              <a:t>Default Missed Call Device Page</a:t>
            </a:r>
            <a:endParaRPr lang="en-US" sz="3200" dirty="0"/>
          </a:p>
        </p:txBody>
      </p:sp>
      <p:sp>
        <p:nvSpPr>
          <p:cNvPr id="5" name="TextBox 4"/>
          <p:cNvSpPr txBox="1"/>
          <p:nvPr/>
        </p:nvSpPr>
        <p:spPr>
          <a:xfrm>
            <a:off x="3429000" y="1095911"/>
            <a:ext cx="5181600" cy="1323439"/>
          </a:xfrm>
          <a:prstGeom prst="rect">
            <a:avLst/>
          </a:prstGeom>
          <a:noFill/>
        </p:spPr>
        <p:txBody>
          <a:bodyPr wrap="square" lIns="91440" rtlCol="0" anchor="t">
            <a:spAutoFit/>
          </a:bodyPr>
          <a:lstStyle/>
          <a:p>
            <a:endParaRPr lang="en-US" sz="2000" dirty="0" smtClean="0">
              <a:solidFill>
                <a:srgbClr val="FFFFFF"/>
              </a:solidFill>
            </a:endParaRPr>
          </a:p>
          <a:p>
            <a:pPr marL="342900" indent="-342900">
              <a:buFont typeface="Wingdings" panose="05000000000000000000" pitchFamily="2" charset="2"/>
              <a:buChar char="ü"/>
            </a:pPr>
            <a:endParaRPr lang="en-US" sz="2000" dirty="0">
              <a:solidFill>
                <a:srgbClr val="FFFFFF"/>
              </a:solidFill>
            </a:endParaRPr>
          </a:p>
          <a:p>
            <a:pPr marL="342900" indent="-342900">
              <a:buFont typeface="Wingdings" panose="05000000000000000000" pitchFamily="2" charset="2"/>
              <a:buChar char="ü"/>
            </a:pPr>
            <a:endParaRPr lang="en-US" sz="2000" dirty="0" smtClean="0">
              <a:solidFill>
                <a:srgbClr val="FFFFFF"/>
              </a:solidFill>
            </a:endParaRPr>
          </a:p>
          <a:p>
            <a:pPr marL="342900" indent="-342900">
              <a:buFont typeface="Wingdings" panose="05000000000000000000" pitchFamily="2" charset="2"/>
              <a:buChar char="ü"/>
            </a:pPr>
            <a:endParaRPr lang="en-US" sz="2000"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49275"/>
            <a:ext cx="8153400" cy="404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16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2052" y="-19050"/>
            <a:ext cx="8588861" cy="857250"/>
          </a:xfrm>
        </p:spPr>
        <p:txBody>
          <a:bodyPr>
            <a:normAutofit fontScale="90000"/>
          </a:bodyPr>
          <a:lstStyle/>
          <a:p>
            <a:pPr algn="ctr"/>
            <a:r>
              <a:rPr lang="en-US" dirty="0" smtClean="0"/>
              <a:t>Configurations for Missed </a:t>
            </a:r>
            <a:r>
              <a:rPr lang="en-US" dirty="0"/>
              <a:t>Call </a:t>
            </a:r>
            <a:r>
              <a:rPr lang="en-US" dirty="0" smtClean="0"/>
              <a:t>Notification </a:t>
            </a:r>
            <a:r>
              <a:rPr lang="en-US" sz="1800" dirty="0" smtClean="0"/>
              <a:t>(</a:t>
            </a:r>
            <a:r>
              <a:rPr lang="en-US" sz="1800" dirty="0" err="1" smtClean="0"/>
              <a:t>Cont</a:t>
            </a:r>
            <a:r>
              <a:rPr lang="en-US" sz="1800" dirty="0" smtClean="0"/>
              <a:t> ..)</a:t>
            </a:r>
            <a:endParaRPr lang="en-US" sz="1800" dirty="0"/>
          </a:p>
        </p:txBody>
      </p:sp>
      <p:sp>
        <p:nvSpPr>
          <p:cNvPr id="5" name="Text Placeholder 4"/>
          <p:cNvSpPr>
            <a:spLocks noGrp="1"/>
          </p:cNvSpPr>
          <p:nvPr>
            <p:ph type="body" sz="quarter" idx="10"/>
          </p:nvPr>
        </p:nvSpPr>
        <p:spPr>
          <a:xfrm>
            <a:off x="228600" y="1352550"/>
            <a:ext cx="8655050" cy="3352800"/>
          </a:xfrm>
        </p:spPr>
        <p:txBody>
          <a:bodyPr>
            <a:normAutofit/>
          </a:bodyPr>
          <a:lstStyle/>
          <a:p>
            <a:pPr marL="0" indent="0">
              <a:buNone/>
            </a:pPr>
            <a:endParaRPr lang="en-US" sz="1200" dirty="0" smtClean="0"/>
          </a:p>
          <a:p>
            <a:pPr>
              <a:buFont typeface="Wingdings" panose="05000000000000000000" pitchFamily="2" charset="2"/>
              <a:buChar char="ü"/>
            </a:pPr>
            <a:r>
              <a:rPr lang="en-US" sz="1600" dirty="0" smtClean="0"/>
              <a:t>Using CUCA - Assign </a:t>
            </a:r>
            <a:r>
              <a:rPr lang="en-US" sz="1600" dirty="0"/>
              <a:t>available Missed </a:t>
            </a:r>
            <a:r>
              <a:rPr lang="en-US" sz="1600" dirty="0" smtClean="0"/>
              <a:t>Call Template to a user’s HTML device.</a:t>
            </a:r>
          </a:p>
          <a:p>
            <a:pPr>
              <a:buFont typeface="Wingdings" panose="05000000000000000000" pitchFamily="2" charset="2"/>
              <a:buChar char="ü"/>
            </a:pPr>
            <a:r>
              <a:rPr lang="en-US" sz="1600" dirty="0" smtClean="0"/>
              <a:t>Using CPCA – End User can select from available Missed call templates. </a:t>
            </a:r>
          </a:p>
          <a:p>
            <a:pPr marL="0" indent="0">
              <a:buNone/>
            </a:pPr>
            <a:endParaRPr lang="en-US" sz="1600" dirty="0" smtClean="0"/>
          </a:p>
        </p:txBody>
      </p:sp>
      <p:sp>
        <p:nvSpPr>
          <p:cNvPr id="2" name="TextBox 1"/>
          <p:cNvSpPr txBox="1"/>
          <p:nvPr/>
        </p:nvSpPr>
        <p:spPr>
          <a:xfrm>
            <a:off x="228600" y="1047750"/>
            <a:ext cx="8153400" cy="400110"/>
          </a:xfrm>
          <a:prstGeom prst="rect">
            <a:avLst/>
          </a:prstGeom>
          <a:noFill/>
        </p:spPr>
        <p:txBody>
          <a:bodyPr wrap="square" rtlCol="0">
            <a:spAutoFit/>
          </a:bodyPr>
          <a:lstStyle/>
          <a:p>
            <a:pPr marL="0" lvl="1"/>
            <a:r>
              <a:rPr lang="en-US" sz="2000" dirty="0" smtClean="0">
                <a:solidFill>
                  <a:schemeClr val="bg1"/>
                </a:solidFill>
              </a:rPr>
              <a:t>  Associate template </a:t>
            </a:r>
            <a:r>
              <a:rPr lang="en-US" sz="2000" dirty="0">
                <a:solidFill>
                  <a:schemeClr val="bg1"/>
                </a:solidFill>
              </a:rPr>
              <a:t>with </a:t>
            </a:r>
            <a:r>
              <a:rPr lang="en-US" sz="2000" dirty="0" smtClean="0">
                <a:solidFill>
                  <a:schemeClr val="bg1"/>
                </a:solidFill>
              </a:rPr>
              <a:t>HTML Device</a:t>
            </a:r>
            <a:endParaRPr lang="en-US" dirty="0"/>
          </a:p>
        </p:txBody>
      </p:sp>
    </p:spTree>
    <p:extLst>
      <p:ext uri="{BB962C8B-B14F-4D97-AF65-F5344CB8AC3E}">
        <p14:creationId xmlns:p14="http://schemas.microsoft.com/office/powerpoint/2010/main" val="2177432463"/>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9050"/>
            <a:ext cx="8915400" cy="628650"/>
          </a:xfrm>
        </p:spPr>
        <p:txBody>
          <a:bodyPr/>
          <a:lstStyle/>
          <a:p>
            <a:pPr algn="ctr"/>
            <a:r>
              <a:rPr lang="en-US" sz="2000" dirty="0" smtClean="0"/>
              <a:t>Missed Call Notification Template Selection for HTML Device</a:t>
            </a: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71550"/>
            <a:ext cx="79629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190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09550"/>
            <a:ext cx="8763000" cy="381000"/>
          </a:xfrm>
        </p:spPr>
        <p:txBody>
          <a:bodyPr/>
          <a:lstStyle/>
          <a:p>
            <a:pPr algn="ctr"/>
            <a:r>
              <a:rPr lang="en-US" sz="1800" dirty="0"/>
              <a:t>Missed Call Notification Template Selection for an HTML Device </a:t>
            </a:r>
            <a:r>
              <a:rPr lang="en-US" sz="1800" dirty="0" smtClean="0"/>
              <a:t>from CPCA</a:t>
            </a:r>
            <a:endParaRPr lang="en-US" sz="1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56557"/>
            <a:ext cx="8153400" cy="3912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0156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12" y="-19050"/>
            <a:ext cx="8588375" cy="628650"/>
          </a:xfrm>
        </p:spPr>
        <p:txBody>
          <a:bodyPr/>
          <a:lstStyle/>
          <a:p>
            <a:pPr algn="ctr"/>
            <a:r>
              <a:rPr lang="en-US" sz="3200" dirty="0" smtClean="0"/>
              <a:t>Subject </a:t>
            </a:r>
            <a:r>
              <a:rPr lang="en-US" sz="3200" dirty="0"/>
              <a:t>L</a:t>
            </a:r>
            <a:r>
              <a:rPr lang="en-US" sz="3200" dirty="0" smtClean="0"/>
              <a:t>ine Format Page - Default</a:t>
            </a:r>
            <a:endParaRPr lang="en-US" sz="3200" dirty="0"/>
          </a:p>
        </p:txBody>
      </p:sp>
      <p:sp>
        <p:nvSpPr>
          <p:cNvPr id="8" name="Title 1"/>
          <p:cNvSpPr txBox="1">
            <a:spLocks/>
          </p:cNvSpPr>
          <p:nvPr/>
        </p:nvSpPr>
        <p:spPr>
          <a:xfrm>
            <a:off x="0" y="393700"/>
            <a:ext cx="9601200" cy="558800"/>
          </a:xfrm>
          <a:prstGeom prst="rect">
            <a:avLst/>
          </a:prstGeom>
        </p:spPr>
        <p:txBody>
          <a:bodyPr vert="horz" lIns="82296" tIns="45720" rIns="82296" bIns="45720" rtlCol="0" anchor="b" anchorCtr="0">
            <a:no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819150"/>
            <a:ext cx="82296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0200954"/>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707" y="361950"/>
            <a:ext cx="8588861" cy="1143000"/>
          </a:xfrm>
        </p:spPr>
        <p:txBody>
          <a:bodyPr/>
          <a:lstStyle/>
          <a:p>
            <a:r>
              <a:rPr lang="en-US" sz="2800" dirty="0" smtClean="0"/>
              <a:t>Use Case 1</a:t>
            </a:r>
            <a:br>
              <a:rPr lang="en-US" sz="2800" dirty="0" smtClean="0"/>
            </a:br>
            <a:r>
              <a:rPr lang="en-US" sz="2800" dirty="0" smtClean="0"/>
              <a:t>Missed Call Notification with Default Subject Line Format</a:t>
            </a:r>
            <a:endParaRPr lang="en-US" sz="2800" dirty="0"/>
          </a:p>
        </p:txBody>
      </p:sp>
      <p:sp>
        <p:nvSpPr>
          <p:cNvPr id="6" name="Text Placeholder 5"/>
          <p:cNvSpPr>
            <a:spLocks noGrp="1"/>
          </p:cNvSpPr>
          <p:nvPr>
            <p:ph type="body" sz="quarter" idx="10"/>
          </p:nvPr>
        </p:nvSpPr>
        <p:spPr>
          <a:xfrm>
            <a:off x="239713" y="1504950"/>
            <a:ext cx="8578850" cy="3276600"/>
          </a:xfrm>
        </p:spPr>
        <p:txBody>
          <a:bodyPr/>
          <a:lstStyle/>
          <a:p>
            <a:pPr marL="0" indent="0">
              <a:buNone/>
            </a:pPr>
            <a:r>
              <a:rPr lang="en-US" sz="2000" i="1" u="sng" dirty="0" smtClean="0"/>
              <a:t>Pre-requisite</a:t>
            </a:r>
            <a:r>
              <a:rPr lang="en-US" sz="2000" i="1" dirty="0" smtClean="0"/>
              <a:t>: </a:t>
            </a:r>
            <a:r>
              <a:rPr lang="en-US" sz="2000" dirty="0" smtClean="0"/>
              <a:t>Configure </a:t>
            </a:r>
            <a:r>
              <a:rPr lang="en-US" sz="2000" dirty="0"/>
              <a:t>user1 with following notification devices:</a:t>
            </a:r>
          </a:p>
          <a:p>
            <a:pPr marL="692150" lvl="1" indent="-285750">
              <a:buFont typeface="Arial" panose="020B0604020202020204" pitchFamily="34" charset="0"/>
              <a:buChar char="•"/>
            </a:pPr>
            <a:r>
              <a:rPr lang="en-US" sz="1600" dirty="0"/>
              <a:t>HTML </a:t>
            </a:r>
            <a:r>
              <a:rPr lang="en-US" sz="1600" dirty="0" smtClean="0"/>
              <a:t>Notification associated with Missed Call Template</a:t>
            </a:r>
            <a:endParaRPr lang="en-US" sz="1600" dirty="0"/>
          </a:p>
          <a:p>
            <a:r>
              <a:rPr lang="en-US" sz="2000" dirty="0" smtClean="0"/>
              <a:t>By </a:t>
            </a:r>
            <a:r>
              <a:rPr lang="en-US" sz="2000" dirty="0"/>
              <a:t>default, Subject Line Format for Notification type has following format:</a:t>
            </a:r>
          </a:p>
          <a:p>
            <a:pPr lvl="1"/>
            <a:r>
              <a:rPr lang="en-US" sz="1600" dirty="0"/>
              <a:t> </a:t>
            </a:r>
            <a:r>
              <a:rPr lang="en-US" sz="1600" dirty="0" smtClean="0"/>
              <a:t>“Missed Call from </a:t>
            </a:r>
            <a:r>
              <a:rPr lang="en-US" sz="1600" dirty="0"/>
              <a:t>%NAME% %CALLERID</a:t>
            </a:r>
            <a:r>
              <a:rPr lang="en-US" sz="1600" dirty="0" smtClean="0"/>
              <a:t>%”</a:t>
            </a:r>
          </a:p>
          <a:p>
            <a:r>
              <a:rPr lang="en-US" sz="2000" i="1" dirty="0" smtClean="0"/>
              <a:t>Drop the call when caller reach the called </a:t>
            </a:r>
            <a:r>
              <a:rPr lang="en-US" sz="2000" i="1" smtClean="0"/>
              <a:t>party  </a:t>
            </a:r>
            <a:r>
              <a:rPr lang="en-US" sz="2000" smtClean="0"/>
              <a:t>greeting</a:t>
            </a:r>
            <a:endParaRPr lang="en-US" sz="2000" i="1" dirty="0" smtClean="0"/>
          </a:p>
          <a:p>
            <a:pPr lvl="1"/>
            <a:r>
              <a:rPr lang="en-US" sz="1600" dirty="0" smtClean="0"/>
              <a:t>Called user would get HTML notification with default subject line.</a:t>
            </a:r>
          </a:p>
        </p:txBody>
      </p:sp>
    </p:spTree>
    <p:extLst>
      <p:ext uri="{BB962C8B-B14F-4D97-AF65-F5344CB8AC3E}">
        <p14:creationId xmlns:p14="http://schemas.microsoft.com/office/powerpoint/2010/main" val="2067201871"/>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1047750"/>
            <a:ext cx="8214518" cy="986424"/>
          </a:xfrm>
          <a:prstGeom prst="rect">
            <a:avLst/>
          </a:prstGeom>
          <a:noFill/>
        </p:spPr>
        <p:txBody>
          <a:bodyPr wrap="square" lIns="91440" rtlCol="0" anchor="t">
            <a:spAutoFit/>
          </a:bodyPr>
          <a:lstStyle/>
          <a:p>
            <a:pPr marL="228600" indent="-228600" eaLnBrk="0" hangingPunct="0">
              <a:lnSpc>
                <a:spcPct val="95000"/>
              </a:lnSpc>
              <a:spcBef>
                <a:spcPts val="1480"/>
              </a:spcBef>
              <a:buClr>
                <a:srgbClr val="96CA4B"/>
              </a:buClr>
              <a:buSzPct val="90000"/>
              <a:buFont typeface="Wingdings" panose="05000000000000000000" pitchFamily="2" charset="2"/>
              <a:buChar char="ü"/>
            </a:pPr>
            <a:r>
              <a:rPr lang="en-US" sz="1600" dirty="0">
                <a:solidFill>
                  <a:schemeClr val="bg1"/>
                </a:solidFill>
                <a:latin typeface="+mj-lt"/>
                <a:cs typeface="+mn-cs"/>
              </a:rPr>
              <a:t>In addition to the regular text, the Subject Line Formats fields can accept the following parameter definitions</a:t>
            </a:r>
            <a:r>
              <a:rPr lang="en-US" sz="1600" dirty="0" smtClean="0">
                <a:solidFill>
                  <a:schemeClr val="bg1"/>
                </a:solidFill>
                <a:latin typeface="+mj-lt"/>
                <a:cs typeface="+mn-cs"/>
              </a:rPr>
              <a:t>:</a:t>
            </a:r>
          </a:p>
          <a:p>
            <a:pPr eaLnBrk="0" hangingPunct="0">
              <a:lnSpc>
                <a:spcPct val="95000"/>
              </a:lnSpc>
              <a:spcBef>
                <a:spcPts val="1480"/>
              </a:spcBef>
              <a:buClr>
                <a:srgbClr val="96CA4B"/>
              </a:buClr>
              <a:buSzPct val="90000"/>
            </a:pPr>
            <a:endParaRPr lang="en-US" sz="1600" dirty="0">
              <a:solidFill>
                <a:schemeClr val="bg1"/>
              </a:solidFill>
              <a:latin typeface="+mj-lt"/>
              <a:cs typeface="+mn-cs"/>
            </a:endParaRPr>
          </a:p>
        </p:txBody>
      </p:sp>
      <p:sp>
        <p:nvSpPr>
          <p:cNvPr id="4" name="Title 1"/>
          <p:cNvSpPr txBox="1">
            <a:spLocks/>
          </p:cNvSpPr>
          <p:nvPr/>
        </p:nvSpPr>
        <p:spPr>
          <a:xfrm>
            <a:off x="304800" y="209550"/>
            <a:ext cx="8580437" cy="628650"/>
          </a:xfrm>
          <a:prstGeom prst="rect">
            <a:avLst/>
          </a:prstGeom>
        </p:spPr>
        <p:txBody>
          <a:bodyPr vert="horz" lIns="82296" tIns="45720" rIns="82296" bIns="45720" rtlCol="0" anchor="b" anchorCtr="0">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pPr algn="ctr"/>
            <a:r>
              <a:rPr lang="it-IT" sz="3200" dirty="0" smtClean="0"/>
              <a:t>   Customizing Subject Line Format</a:t>
            </a:r>
            <a:endParaRPr lang="it-IT" sz="3200" dirty="0"/>
          </a:p>
        </p:txBody>
      </p:sp>
      <p:graphicFrame>
        <p:nvGraphicFramePr>
          <p:cNvPr id="7" name="Table 6"/>
          <p:cNvGraphicFramePr>
            <a:graphicFrameLocks noGrp="1"/>
          </p:cNvGraphicFramePr>
          <p:nvPr>
            <p:extLst>
              <p:ext uri="{D42A27DB-BD31-4B8C-83A1-F6EECF244321}">
                <p14:modId xmlns:p14="http://schemas.microsoft.com/office/powerpoint/2010/main" val="819575812"/>
              </p:ext>
            </p:extLst>
          </p:nvPr>
        </p:nvGraphicFramePr>
        <p:xfrm>
          <a:off x="716359" y="1733550"/>
          <a:ext cx="7848600" cy="1554480"/>
        </p:xfrm>
        <a:graphic>
          <a:graphicData uri="http://schemas.openxmlformats.org/drawingml/2006/table">
            <a:tbl>
              <a:tblPr firstRow="1" bandRow="1">
                <a:effectLst/>
                <a:tableStyleId>{5C22544A-7EE6-4342-B048-85BDC9FD1C3A}</a:tableStyleId>
              </a:tblPr>
              <a:tblGrid>
                <a:gridCol w="1832321"/>
                <a:gridCol w="6016279"/>
              </a:tblGrid>
              <a:tr h="264434">
                <a:tc>
                  <a:txBody>
                    <a:bodyPr/>
                    <a:lstStyle/>
                    <a:p>
                      <a:r>
                        <a:rPr lang="en-US" sz="1600" kern="1200" dirty="0" smtClean="0">
                          <a:gradFill>
                            <a:gsLst>
                              <a:gs pos="0">
                                <a:srgbClr val="00B2F0"/>
                              </a:gs>
                              <a:gs pos="44000">
                                <a:srgbClr val="40FFFE"/>
                              </a:gs>
                              <a:gs pos="100000">
                                <a:srgbClr val="96CA4B"/>
                              </a:gs>
                            </a:gsLst>
                            <a:lin ang="4800000" scaled="0"/>
                          </a:gradFill>
                          <a:latin typeface="+mj-lt"/>
                          <a:ea typeface="+mj-ea"/>
                          <a:cs typeface="+mj-cs"/>
                        </a:rPr>
                        <a:t>Parameter</a:t>
                      </a:r>
                      <a:endParaRPr lang="en-US" sz="1600" kern="1200" dirty="0">
                        <a:gradFill>
                          <a:gsLst>
                            <a:gs pos="0">
                              <a:srgbClr val="00B2F0"/>
                            </a:gs>
                            <a:gs pos="44000">
                              <a:srgbClr val="40FFFE"/>
                            </a:gs>
                            <a:gs pos="100000">
                              <a:srgbClr val="96CA4B"/>
                            </a:gs>
                          </a:gsLst>
                          <a:lin ang="4800000" scaled="0"/>
                        </a:gradFill>
                        <a:latin typeface="+mj-lt"/>
                        <a:ea typeface="+mj-ea"/>
                        <a:cs typeface="+mj-cs"/>
                      </a:endParaRPr>
                    </a:p>
                  </a:txBody>
                  <a:tcPr>
                    <a:solidFill>
                      <a:srgbClr val="09242D"/>
                    </a:solidFill>
                  </a:tcPr>
                </a:tc>
                <a:tc>
                  <a:txBody>
                    <a:bodyPr/>
                    <a:lstStyle/>
                    <a:p>
                      <a:pPr marL="0" algn="l" defTabSz="914400" rtl="0" eaLnBrk="1" latinLnBrk="0" hangingPunct="1"/>
                      <a:r>
                        <a:rPr lang="en-US" sz="1600" b="1" kern="1200" dirty="0" smtClean="0">
                          <a:gradFill>
                            <a:gsLst>
                              <a:gs pos="0">
                                <a:srgbClr val="00B2F0"/>
                              </a:gs>
                              <a:gs pos="44000">
                                <a:srgbClr val="40FFFE"/>
                              </a:gs>
                              <a:gs pos="100000">
                                <a:srgbClr val="96CA4B"/>
                              </a:gs>
                            </a:gsLst>
                            <a:lin ang="4800000" scaled="0"/>
                          </a:gradFill>
                          <a:latin typeface="+mj-lt"/>
                          <a:ea typeface="+mj-ea"/>
                          <a:cs typeface="+mj-cs"/>
                        </a:rPr>
                        <a:t>Replaced with</a:t>
                      </a:r>
                      <a:endParaRPr lang="en-US" sz="1600" b="1" kern="1200" dirty="0">
                        <a:gradFill>
                          <a:gsLst>
                            <a:gs pos="0">
                              <a:srgbClr val="00B2F0"/>
                            </a:gs>
                            <a:gs pos="44000">
                              <a:srgbClr val="40FFFE"/>
                            </a:gs>
                            <a:gs pos="100000">
                              <a:srgbClr val="96CA4B"/>
                            </a:gs>
                          </a:gsLst>
                          <a:lin ang="4800000" scaled="0"/>
                        </a:gradFill>
                        <a:latin typeface="+mj-lt"/>
                        <a:ea typeface="+mj-ea"/>
                        <a:cs typeface="+mj-cs"/>
                      </a:endParaRPr>
                    </a:p>
                  </a:txBody>
                  <a:tcPr>
                    <a:solidFill>
                      <a:srgbClr val="09242D"/>
                    </a:solidFill>
                  </a:tcPr>
                </a:tc>
              </a:tr>
              <a:tr h="360591">
                <a:tc>
                  <a:txBody>
                    <a:bodyPr/>
                    <a:lstStyle/>
                    <a:p>
                      <a:r>
                        <a:rPr lang="en-US" sz="1400" kern="1200" dirty="0" smtClean="0">
                          <a:solidFill>
                            <a:schemeClr val="bg1"/>
                          </a:solidFill>
                          <a:latin typeface="+mj-lt"/>
                          <a:ea typeface="+mn-ea"/>
                          <a:cs typeface="+mn-cs"/>
                        </a:rPr>
                        <a:t>%CALLERID% </a:t>
                      </a:r>
                      <a:endParaRPr lang="en-US" sz="1400" kern="1200" dirty="0">
                        <a:solidFill>
                          <a:schemeClr val="bg1"/>
                        </a:solidFill>
                        <a:latin typeface="+mj-lt"/>
                        <a:ea typeface="+mn-ea"/>
                        <a:cs typeface="+mn-cs"/>
                      </a:endParaRPr>
                    </a:p>
                  </a:txBody>
                  <a:tcPr>
                    <a:solidFill>
                      <a:srgbClr val="09242D"/>
                    </a:solidFill>
                  </a:tcPr>
                </a:tc>
                <a:tc>
                  <a:txBody>
                    <a:bodyPr/>
                    <a:lstStyle/>
                    <a:p>
                      <a:r>
                        <a:rPr lang="en-US" sz="1200" kern="1200" dirty="0" smtClean="0">
                          <a:solidFill>
                            <a:schemeClr val="bg1"/>
                          </a:solidFill>
                          <a:latin typeface="+mj-lt"/>
                          <a:ea typeface="+mn-ea"/>
                          <a:cs typeface="+mn-cs"/>
                        </a:rPr>
                        <a:t>Caller Id of the sender when known. OR</a:t>
                      </a:r>
                    </a:p>
                    <a:p>
                      <a:r>
                        <a:rPr lang="en-US" sz="1200" kern="1200" dirty="0" smtClean="0">
                          <a:solidFill>
                            <a:schemeClr val="bg1"/>
                          </a:solidFill>
                          <a:latin typeface="+mj-lt"/>
                          <a:ea typeface="+mn-ea"/>
                          <a:cs typeface="+mn-cs"/>
                        </a:rPr>
                        <a:t>Text configured on CUCA when unknown.</a:t>
                      </a:r>
                      <a:endParaRPr lang="en-US" sz="1200" kern="1200" dirty="0">
                        <a:solidFill>
                          <a:schemeClr val="bg1"/>
                        </a:solidFill>
                        <a:latin typeface="+mj-lt"/>
                        <a:ea typeface="+mn-ea"/>
                        <a:cs typeface="+mn-cs"/>
                      </a:endParaRPr>
                    </a:p>
                  </a:txBody>
                  <a:tcPr>
                    <a:solidFill>
                      <a:srgbClr val="09242D"/>
                    </a:solidFill>
                  </a:tcPr>
                </a:tc>
              </a:tr>
              <a:tr h="360591">
                <a:tc>
                  <a:txBody>
                    <a:bodyPr/>
                    <a:lstStyle/>
                    <a:p>
                      <a:pPr marL="0" algn="l" defTabSz="914400" rtl="0" eaLnBrk="1" latinLnBrk="0" hangingPunct="1"/>
                      <a:r>
                        <a:rPr lang="en-US" sz="1400" kern="1200" dirty="0" smtClean="0">
                          <a:solidFill>
                            <a:schemeClr val="bg1"/>
                          </a:solidFill>
                          <a:latin typeface="+mj-lt"/>
                          <a:ea typeface="+mn-ea"/>
                          <a:cs typeface="+mn-cs"/>
                        </a:rPr>
                        <a:t>%NAME% </a:t>
                      </a:r>
                      <a:endParaRPr lang="en-US" sz="1400" kern="1200" dirty="0">
                        <a:solidFill>
                          <a:schemeClr val="bg1"/>
                        </a:solidFill>
                        <a:latin typeface="+mj-lt"/>
                        <a:ea typeface="+mn-ea"/>
                        <a:cs typeface="+mn-cs"/>
                      </a:endParaRPr>
                    </a:p>
                  </a:txBody>
                  <a:tcPr>
                    <a:solidFill>
                      <a:srgbClr val="09242D"/>
                    </a:solidFill>
                  </a:tcPr>
                </a:tc>
                <a:tc>
                  <a:txBody>
                    <a:bodyPr/>
                    <a:lstStyle/>
                    <a:p>
                      <a:pPr marL="0" algn="l" defTabSz="914400" rtl="0" eaLnBrk="1" latinLnBrk="0" hangingPunct="1"/>
                      <a:r>
                        <a:rPr lang="en-US" sz="1200" kern="1200" dirty="0" smtClean="0">
                          <a:solidFill>
                            <a:schemeClr val="bg1"/>
                          </a:solidFill>
                          <a:latin typeface="+mj-lt"/>
                          <a:ea typeface="+mn-ea"/>
                          <a:cs typeface="+mn-cs"/>
                        </a:rPr>
                        <a:t>Display Name of the sender when known. OR</a:t>
                      </a:r>
                    </a:p>
                    <a:p>
                      <a:pPr marL="0" algn="l" defTabSz="914400" rtl="0" eaLnBrk="1" latinLnBrk="0" hangingPunct="1"/>
                      <a:r>
                        <a:rPr lang="en-US" sz="1200" kern="1200" dirty="0" smtClean="0">
                          <a:solidFill>
                            <a:schemeClr val="bg1"/>
                          </a:solidFill>
                          <a:latin typeface="+mj-lt"/>
                          <a:ea typeface="+mn-ea"/>
                          <a:cs typeface="+mn-cs"/>
                        </a:rPr>
                        <a:t>Text configured on CUCA when unknown.</a:t>
                      </a:r>
                    </a:p>
                  </a:txBody>
                  <a:tcPr>
                    <a:solidFill>
                      <a:srgbClr val="09242D"/>
                    </a:solidFill>
                  </a:tcPr>
                </a:tc>
              </a:tr>
              <a:tr h="25263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bg1"/>
                          </a:solidFill>
                          <a:latin typeface="+mj-lt"/>
                          <a:ea typeface="+mn-ea"/>
                          <a:cs typeface="+mn-cs"/>
                        </a:rPr>
                        <a:t>%TIMESTAMP%</a:t>
                      </a:r>
                    </a:p>
                  </a:txBody>
                  <a:tcPr>
                    <a:solidFill>
                      <a:srgbClr val="09242D"/>
                    </a:solidFill>
                  </a:tcPr>
                </a:tc>
                <a:tc>
                  <a:txBody>
                    <a:bodyPr/>
                    <a:lstStyle/>
                    <a:p>
                      <a:pPr marL="0" algn="l" defTabSz="914400" rtl="0" eaLnBrk="1" latinLnBrk="0" hangingPunct="1"/>
                      <a:r>
                        <a:rPr lang="en-US" sz="1200" kern="1200" dirty="0" smtClean="0">
                          <a:solidFill>
                            <a:schemeClr val="bg1"/>
                          </a:solidFill>
                          <a:latin typeface="+mj-lt"/>
                          <a:ea typeface="+mn-ea"/>
                          <a:cs typeface="+mn-cs"/>
                        </a:rPr>
                        <a:t>Delivery time of the message as</a:t>
                      </a:r>
                      <a:r>
                        <a:rPr lang="en-US" sz="1200" kern="1200" baseline="0" dirty="0" smtClean="0">
                          <a:solidFill>
                            <a:schemeClr val="bg1"/>
                          </a:solidFill>
                          <a:latin typeface="+mj-lt"/>
                          <a:ea typeface="+mn-ea"/>
                          <a:cs typeface="+mn-cs"/>
                        </a:rPr>
                        <a:t> per the recipient’s</a:t>
                      </a:r>
                      <a:r>
                        <a:rPr lang="en-US" sz="1200" kern="1200" dirty="0" smtClean="0">
                          <a:solidFill>
                            <a:schemeClr val="bg1"/>
                          </a:solidFill>
                          <a:latin typeface="+mj-lt"/>
                          <a:ea typeface="+mn-ea"/>
                          <a:cs typeface="+mn-cs"/>
                        </a:rPr>
                        <a:t> time zone. </a:t>
                      </a:r>
                    </a:p>
                  </a:txBody>
                  <a:tcPr>
                    <a:solidFill>
                      <a:srgbClr val="09242D"/>
                    </a:solidFill>
                  </a:tcPr>
                </a:tc>
              </a:tr>
            </a:tbl>
          </a:graphicData>
        </a:graphic>
      </p:graphicFrame>
      <p:sp>
        <p:nvSpPr>
          <p:cNvPr id="6" name="Title 1"/>
          <p:cNvSpPr txBox="1">
            <a:spLocks/>
          </p:cNvSpPr>
          <p:nvPr/>
        </p:nvSpPr>
        <p:spPr>
          <a:xfrm>
            <a:off x="442118" y="3562350"/>
            <a:ext cx="8580437" cy="628650"/>
          </a:xfrm>
          <a:prstGeom prst="rect">
            <a:avLst/>
          </a:prstGeom>
        </p:spPr>
        <p:txBody>
          <a:bodyPr vert="horz" lIns="82296" tIns="45720" rIns="82296" bIns="45720" rtlCol="0" anchor="b" anchorCtr="0">
            <a:norm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endParaRPr lang="it-IT" dirty="0"/>
          </a:p>
        </p:txBody>
      </p:sp>
    </p:spTree>
    <p:extLst>
      <p:ext uri="{BB962C8B-B14F-4D97-AF65-F5344CB8AC3E}">
        <p14:creationId xmlns:p14="http://schemas.microsoft.com/office/powerpoint/2010/main" val="3946803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12" y="-19050"/>
            <a:ext cx="8588375" cy="628650"/>
          </a:xfrm>
        </p:spPr>
        <p:txBody>
          <a:bodyPr/>
          <a:lstStyle/>
          <a:p>
            <a:pPr algn="ctr"/>
            <a:r>
              <a:rPr lang="en-US" sz="3200" dirty="0" smtClean="0"/>
              <a:t>Subject </a:t>
            </a:r>
            <a:r>
              <a:rPr lang="en-US" sz="3200" dirty="0"/>
              <a:t>L</a:t>
            </a:r>
            <a:r>
              <a:rPr lang="en-US" sz="3200" dirty="0" smtClean="0"/>
              <a:t>ine Format Page - Customized</a:t>
            </a:r>
            <a:endParaRPr lang="en-US" sz="3200" dirty="0"/>
          </a:p>
        </p:txBody>
      </p:sp>
      <p:sp>
        <p:nvSpPr>
          <p:cNvPr id="8" name="Title 1"/>
          <p:cNvSpPr txBox="1">
            <a:spLocks/>
          </p:cNvSpPr>
          <p:nvPr/>
        </p:nvSpPr>
        <p:spPr>
          <a:xfrm>
            <a:off x="0" y="393700"/>
            <a:ext cx="9601200" cy="558800"/>
          </a:xfrm>
          <a:prstGeom prst="rect">
            <a:avLst/>
          </a:prstGeom>
        </p:spPr>
        <p:txBody>
          <a:bodyPr vert="horz" lIns="82296" tIns="45720" rIns="82296" bIns="45720" rtlCol="0" anchor="b" anchorCtr="0">
            <a:no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352550"/>
            <a:ext cx="7981950" cy="327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 y="828636"/>
            <a:ext cx="8305800" cy="752514"/>
          </a:xfrm>
          <a:prstGeom prst="rect">
            <a:avLst/>
          </a:prstGeom>
          <a:noFill/>
        </p:spPr>
        <p:txBody>
          <a:bodyPr wrap="square" lIns="91440" rtlCol="0" anchor="t">
            <a:spAutoFit/>
          </a:bodyPr>
          <a:lstStyle/>
          <a:p>
            <a:pPr marL="228600" indent="-228600" eaLnBrk="0" hangingPunct="0">
              <a:lnSpc>
                <a:spcPct val="95000"/>
              </a:lnSpc>
              <a:spcBef>
                <a:spcPts val="1480"/>
              </a:spcBef>
              <a:buClr>
                <a:srgbClr val="96CA4B"/>
              </a:buClr>
              <a:buSzPct val="90000"/>
              <a:buFont typeface="Wingdings" panose="05000000000000000000" pitchFamily="2" charset="2"/>
              <a:buChar char="ü"/>
            </a:pPr>
            <a:r>
              <a:rPr lang="en-US" sz="1600" dirty="0" smtClean="0">
                <a:solidFill>
                  <a:schemeClr val="bg1"/>
                </a:solidFill>
                <a:latin typeface="+mj-lt"/>
                <a:cs typeface="+mn-cs"/>
              </a:rPr>
              <a:t>Admin can configure or customize Subject Line for Missed Call Notification on CUCA.</a:t>
            </a:r>
          </a:p>
          <a:p>
            <a:pPr eaLnBrk="0" hangingPunct="0">
              <a:lnSpc>
                <a:spcPct val="95000"/>
              </a:lnSpc>
              <a:spcBef>
                <a:spcPts val="1480"/>
              </a:spcBef>
              <a:buClr>
                <a:srgbClr val="96CA4B"/>
              </a:buClr>
              <a:buSzPct val="90000"/>
            </a:pPr>
            <a:endParaRPr lang="en-US" sz="1600" dirty="0">
              <a:solidFill>
                <a:schemeClr val="bg1"/>
              </a:solidFill>
              <a:latin typeface="+mj-lt"/>
              <a:cs typeface="+mn-cs"/>
            </a:endParaRPr>
          </a:p>
        </p:txBody>
      </p:sp>
    </p:spTree>
    <p:extLst>
      <p:ext uri="{BB962C8B-B14F-4D97-AF65-F5344CB8AC3E}">
        <p14:creationId xmlns:p14="http://schemas.microsoft.com/office/powerpoint/2010/main" val="906934666"/>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4294967295"/>
          </p:nvPr>
        </p:nvSpPr>
        <p:spPr>
          <a:xfrm>
            <a:off x="473080" y="1828800"/>
            <a:ext cx="7940675" cy="2971800"/>
          </a:xfrm>
        </p:spPr>
        <p:txBody>
          <a:bodyPr>
            <a:normAutofit fontScale="92500" lnSpcReduction="10000"/>
          </a:bodyPr>
          <a:lstStyle/>
          <a:p>
            <a:pPr marL="274320" indent="-274320" algn="ctr" fontAlgn="auto">
              <a:spcBef>
                <a:spcPct val="0"/>
              </a:spcBef>
              <a:spcAft>
                <a:spcPts val="0"/>
              </a:spcAft>
              <a:buClrTx/>
              <a:buSzTx/>
              <a:buFontTx/>
              <a:buNone/>
              <a:defRPr/>
            </a:pPr>
            <a:r>
              <a:rPr sz="2800" b="1" i="1" dirty="0" smtClean="0">
                <a:ea typeface="MS PGothic" pitchFamily="34" charset="-128"/>
              </a:rPr>
              <a:t>Notice</a:t>
            </a:r>
          </a:p>
          <a:p>
            <a:pPr marL="274320" indent="-274320" algn="ctr" fontAlgn="auto">
              <a:spcBef>
                <a:spcPct val="0"/>
              </a:spcBef>
              <a:spcAft>
                <a:spcPts val="0"/>
              </a:spcAft>
              <a:buClrTx/>
              <a:buSzTx/>
              <a:buFontTx/>
              <a:buNone/>
              <a:defRPr/>
            </a:pPr>
            <a:endParaRPr b="1" i="1" dirty="0" smtClean="0">
              <a:ea typeface="MS PGothic" pitchFamily="34" charset="-128"/>
            </a:endParaRPr>
          </a:p>
          <a:p>
            <a:pPr marL="274320" indent="-274320" algn="ctr" fontAlgn="auto">
              <a:spcBef>
                <a:spcPct val="0"/>
              </a:spcBef>
              <a:spcAft>
                <a:spcPts val="0"/>
              </a:spcAft>
              <a:buClrTx/>
              <a:buSzTx/>
              <a:buFontTx/>
              <a:buNone/>
              <a:defRPr/>
            </a:pPr>
            <a:r>
              <a:rPr b="1" i="1" dirty="0" smtClean="0">
                <a:ea typeface="MS PGothic" pitchFamily="34" charset="-128"/>
              </a:rPr>
              <a:t>The information in this presentation is provided under Non-Disclosure agreement and should be treated as Cisco Confidential. Under no circumstances is this information to be shared further without the express consent of Cisco.  </a:t>
            </a:r>
          </a:p>
          <a:p>
            <a:pPr marL="274320" indent="-274320" algn="ctr" fontAlgn="auto">
              <a:spcBef>
                <a:spcPct val="0"/>
              </a:spcBef>
              <a:spcAft>
                <a:spcPts val="0"/>
              </a:spcAft>
              <a:buClrTx/>
              <a:buSzTx/>
              <a:buFontTx/>
              <a:buNone/>
              <a:defRPr/>
            </a:pPr>
            <a:endParaRPr b="1" i="1" dirty="0" smtClean="0">
              <a:ea typeface="MS PGothic" pitchFamily="34" charset="-128"/>
            </a:endParaRPr>
          </a:p>
          <a:p>
            <a:pPr marL="274320" indent="-274320" algn="ctr" fontAlgn="auto">
              <a:spcBef>
                <a:spcPct val="0"/>
              </a:spcBef>
              <a:spcAft>
                <a:spcPts val="0"/>
              </a:spcAft>
              <a:buClrTx/>
              <a:buSzTx/>
              <a:buFontTx/>
              <a:buNone/>
              <a:defRPr/>
            </a:pPr>
            <a:r>
              <a:rPr b="1" i="1" dirty="0" smtClean="0">
                <a:ea typeface="MS PGothic" pitchFamily="34" charset="-128"/>
              </a:rPr>
              <a:t>Any roadmap item is subject to change at the sole discretion of  Cisco, and Cisco will have no liability for delay in the delivery or failure to deliver any of the products or features set forth in this document</a:t>
            </a:r>
            <a:r>
              <a:rPr b="1" i="1" dirty="0" smtClean="0">
                <a:solidFill>
                  <a:schemeClr val="bg2">
                    <a:lumMod val="20000"/>
                    <a:lumOff val="80000"/>
                  </a:schemeClr>
                </a:solidFill>
                <a:ea typeface="MS PGothic" pitchFamily="34" charset="-128"/>
              </a:rPr>
              <a:t>.</a:t>
            </a:r>
          </a:p>
        </p:txBody>
      </p:sp>
      <p:grpSp>
        <p:nvGrpSpPr>
          <p:cNvPr id="28675" name="Group 6"/>
          <p:cNvGrpSpPr>
            <a:grpSpLocks/>
          </p:cNvGrpSpPr>
          <p:nvPr/>
        </p:nvGrpSpPr>
        <p:grpSpPr bwMode="auto">
          <a:xfrm>
            <a:off x="3348038" y="519114"/>
            <a:ext cx="2101850" cy="837010"/>
            <a:chOff x="3272" y="1316"/>
            <a:chExt cx="1889" cy="1002"/>
          </a:xfrm>
        </p:grpSpPr>
        <p:sp>
          <p:nvSpPr>
            <p:cNvPr id="28676" name="AutoShape 7"/>
            <p:cNvSpPr>
              <a:spLocks noChangeAspect="1" noChangeArrowheads="1" noTextEdit="1"/>
            </p:cNvSpPr>
            <p:nvPr/>
          </p:nvSpPr>
          <p:spPr bwMode="auto">
            <a:xfrm>
              <a:off x="3272" y="1316"/>
              <a:ext cx="1889" cy="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677" name="Rectangle 8"/>
            <p:cNvSpPr>
              <a:spLocks noChangeArrowheads="1"/>
            </p:cNvSpPr>
            <p:nvPr/>
          </p:nvSpPr>
          <p:spPr bwMode="auto">
            <a:xfrm>
              <a:off x="3803" y="1980"/>
              <a:ext cx="86" cy="325"/>
            </a:xfrm>
            <a:prstGeom prst="rect">
              <a:avLst/>
            </a:prstGeom>
            <a:solidFill>
              <a:srgbClr val="B21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0000"/>
                </a:solidFill>
              </a:endParaRPr>
            </a:p>
          </p:txBody>
        </p:sp>
        <p:sp>
          <p:nvSpPr>
            <p:cNvPr id="28678" name="Freeform 9"/>
            <p:cNvSpPr>
              <a:spLocks/>
            </p:cNvSpPr>
            <p:nvPr/>
          </p:nvSpPr>
          <p:spPr bwMode="auto">
            <a:xfrm>
              <a:off x="4304"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79" name="Freeform 10"/>
            <p:cNvSpPr>
              <a:spLocks/>
            </p:cNvSpPr>
            <p:nvPr/>
          </p:nvSpPr>
          <p:spPr bwMode="auto">
            <a:xfrm>
              <a:off x="3443"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80" name="Freeform 11"/>
            <p:cNvSpPr>
              <a:spLocks noEditPoints="1"/>
            </p:cNvSpPr>
            <p:nvPr/>
          </p:nvSpPr>
          <p:spPr bwMode="auto">
            <a:xfrm>
              <a:off x="4643" y="1971"/>
              <a:ext cx="342" cy="343"/>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81" name="Freeform 12"/>
            <p:cNvSpPr>
              <a:spLocks/>
            </p:cNvSpPr>
            <p:nvPr/>
          </p:nvSpPr>
          <p:spPr bwMode="auto">
            <a:xfrm>
              <a:off x="4000" y="1971"/>
              <a:ext cx="223" cy="343"/>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82" name="Freeform 13"/>
            <p:cNvSpPr>
              <a:spLocks/>
            </p:cNvSpPr>
            <p:nvPr/>
          </p:nvSpPr>
          <p:spPr bwMode="auto">
            <a:xfrm>
              <a:off x="3272" y="1586"/>
              <a:ext cx="81"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83" name="Freeform 14"/>
            <p:cNvSpPr>
              <a:spLocks/>
            </p:cNvSpPr>
            <p:nvPr/>
          </p:nvSpPr>
          <p:spPr bwMode="auto">
            <a:xfrm>
              <a:off x="349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84" name="Freeform 15"/>
            <p:cNvSpPr>
              <a:spLocks/>
            </p:cNvSpPr>
            <p:nvPr/>
          </p:nvSpPr>
          <p:spPr bwMode="auto">
            <a:xfrm>
              <a:off x="3722" y="1320"/>
              <a:ext cx="81"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85" name="Freeform 16"/>
            <p:cNvSpPr>
              <a:spLocks/>
            </p:cNvSpPr>
            <p:nvPr/>
          </p:nvSpPr>
          <p:spPr bwMode="auto">
            <a:xfrm>
              <a:off x="394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86" name="Freeform 17"/>
            <p:cNvSpPr>
              <a:spLocks/>
            </p:cNvSpPr>
            <p:nvPr/>
          </p:nvSpPr>
          <p:spPr bwMode="auto">
            <a:xfrm>
              <a:off x="4171" y="1586"/>
              <a:ext cx="86" cy="167"/>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87" name="Freeform 18"/>
            <p:cNvSpPr>
              <a:spLocks/>
            </p:cNvSpPr>
            <p:nvPr/>
          </p:nvSpPr>
          <p:spPr bwMode="auto">
            <a:xfrm>
              <a:off x="439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88" name="Freeform 19"/>
            <p:cNvSpPr>
              <a:spLocks/>
            </p:cNvSpPr>
            <p:nvPr/>
          </p:nvSpPr>
          <p:spPr bwMode="auto">
            <a:xfrm>
              <a:off x="4625" y="1320"/>
              <a:ext cx="82"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89" name="Freeform 20"/>
            <p:cNvSpPr>
              <a:spLocks/>
            </p:cNvSpPr>
            <p:nvPr/>
          </p:nvSpPr>
          <p:spPr bwMode="auto">
            <a:xfrm>
              <a:off x="484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690" name="Freeform 21"/>
            <p:cNvSpPr>
              <a:spLocks/>
            </p:cNvSpPr>
            <p:nvPr/>
          </p:nvSpPr>
          <p:spPr bwMode="auto">
            <a:xfrm>
              <a:off x="5075" y="1586"/>
              <a:ext cx="82"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Tree>
    <p:extLst>
      <p:ext uri="{BB962C8B-B14F-4D97-AF65-F5344CB8AC3E}">
        <p14:creationId xmlns:p14="http://schemas.microsoft.com/office/powerpoint/2010/main" val="417161984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707" y="285750"/>
            <a:ext cx="8588861" cy="1219200"/>
          </a:xfrm>
        </p:spPr>
        <p:txBody>
          <a:bodyPr/>
          <a:lstStyle/>
          <a:p>
            <a:r>
              <a:rPr lang="en-US" sz="2800" dirty="0" smtClean="0"/>
              <a:t>Use Case 2</a:t>
            </a:r>
            <a:r>
              <a:rPr lang="en-US" dirty="0" smtClean="0"/>
              <a:t/>
            </a:r>
            <a:br>
              <a:rPr lang="en-US" dirty="0" smtClean="0"/>
            </a:br>
            <a:r>
              <a:rPr lang="en-US" sz="2800" dirty="0"/>
              <a:t>Missed Call </a:t>
            </a:r>
            <a:r>
              <a:rPr lang="en-US" sz="2800" dirty="0" smtClean="0"/>
              <a:t>Notification via Customized Subject Line Format</a:t>
            </a:r>
            <a:endParaRPr lang="en-US" sz="2800" dirty="0"/>
          </a:p>
        </p:txBody>
      </p:sp>
      <p:sp>
        <p:nvSpPr>
          <p:cNvPr id="6" name="Text Placeholder 5"/>
          <p:cNvSpPr>
            <a:spLocks noGrp="1"/>
          </p:cNvSpPr>
          <p:nvPr>
            <p:ph type="body" sz="quarter" idx="10"/>
          </p:nvPr>
        </p:nvSpPr>
        <p:spPr>
          <a:xfrm>
            <a:off x="239713" y="1504950"/>
            <a:ext cx="8578850" cy="3276600"/>
          </a:xfrm>
        </p:spPr>
        <p:txBody>
          <a:bodyPr/>
          <a:lstStyle/>
          <a:p>
            <a:r>
              <a:rPr lang="en-US" sz="2000" dirty="0" smtClean="0"/>
              <a:t>You can customize Subject </a:t>
            </a:r>
            <a:r>
              <a:rPr lang="en-US" sz="2000" dirty="0"/>
              <a:t>Line Format for Notification </a:t>
            </a:r>
            <a:r>
              <a:rPr lang="en-US" sz="2000" dirty="0" smtClean="0"/>
              <a:t>type including the timestamp and message priorities:</a:t>
            </a:r>
            <a:endParaRPr lang="en-US" sz="2000" dirty="0"/>
          </a:p>
          <a:p>
            <a:pPr lvl="1"/>
            <a:r>
              <a:rPr lang="en-US" sz="1600" dirty="0"/>
              <a:t> </a:t>
            </a:r>
            <a:r>
              <a:rPr lang="en-US" sz="1600" dirty="0" smtClean="0"/>
              <a:t>“Missed Call from </a:t>
            </a:r>
            <a:r>
              <a:rPr lang="en-US" sz="1600" dirty="0"/>
              <a:t>%NAME% %CALLERID% %TIMESTAMP</a:t>
            </a:r>
            <a:r>
              <a:rPr lang="en-US" sz="1600" dirty="0" smtClean="0"/>
              <a:t>% ”</a:t>
            </a:r>
          </a:p>
          <a:p>
            <a:r>
              <a:rPr lang="en-US" sz="2000" i="1" dirty="0"/>
              <a:t>Drop the call when caller reach the called party </a:t>
            </a:r>
            <a:r>
              <a:rPr lang="en-US" sz="2000" dirty="0"/>
              <a:t>user's/system greeting</a:t>
            </a:r>
            <a:endParaRPr lang="en-US" sz="2000" i="1" dirty="0"/>
          </a:p>
          <a:p>
            <a:pPr lvl="1"/>
            <a:r>
              <a:rPr lang="en-US" sz="1600" dirty="0" smtClean="0"/>
              <a:t>Check that subject line of the HTML notification contains the customized format with replaceable parameters including the timestamp</a:t>
            </a:r>
          </a:p>
        </p:txBody>
      </p:sp>
    </p:spTree>
    <p:extLst>
      <p:ext uri="{BB962C8B-B14F-4D97-AF65-F5344CB8AC3E}">
        <p14:creationId xmlns:p14="http://schemas.microsoft.com/office/powerpoint/2010/main" val="711650093"/>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707" y="285750"/>
            <a:ext cx="8588861" cy="1219200"/>
          </a:xfrm>
        </p:spPr>
        <p:txBody>
          <a:bodyPr/>
          <a:lstStyle/>
          <a:p>
            <a:r>
              <a:rPr lang="en-US" sz="2800" dirty="0" smtClean="0">
                <a:solidFill>
                  <a:schemeClr val="tx1">
                    <a:lumMod val="40000"/>
                    <a:lumOff val="60000"/>
                  </a:schemeClr>
                </a:solidFill>
              </a:rPr>
              <a:t>Use Case 3</a:t>
            </a:r>
            <a:r>
              <a:rPr lang="en-US" dirty="0" smtClean="0">
                <a:solidFill>
                  <a:schemeClr val="tx1">
                    <a:lumMod val="40000"/>
                    <a:lumOff val="60000"/>
                  </a:schemeClr>
                </a:solidFill>
              </a:rPr>
              <a:t/>
            </a:r>
            <a:br>
              <a:rPr lang="en-US" dirty="0" smtClean="0">
                <a:solidFill>
                  <a:schemeClr val="tx1">
                    <a:lumMod val="40000"/>
                    <a:lumOff val="60000"/>
                  </a:schemeClr>
                </a:solidFill>
              </a:rPr>
            </a:br>
            <a:r>
              <a:rPr lang="en-US" sz="2800" dirty="0">
                <a:solidFill>
                  <a:schemeClr val="tx1">
                    <a:lumMod val="40000"/>
                    <a:lumOff val="60000"/>
                  </a:schemeClr>
                </a:solidFill>
              </a:rPr>
              <a:t>Missed Call </a:t>
            </a:r>
            <a:r>
              <a:rPr lang="en-US" sz="2800" dirty="0" smtClean="0">
                <a:solidFill>
                  <a:schemeClr val="tx1">
                    <a:lumMod val="40000"/>
                    <a:lumOff val="60000"/>
                  </a:schemeClr>
                </a:solidFill>
              </a:rPr>
              <a:t>Notification when mailbox quota of user is full</a:t>
            </a:r>
            <a:endParaRPr lang="en-US" sz="2800" dirty="0">
              <a:solidFill>
                <a:schemeClr val="tx1">
                  <a:lumMod val="40000"/>
                  <a:lumOff val="60000"/>
                </a:schemeClr>
              </a:solidFill>
            </a:endParaRPr>
          </a:p>
        </p:txBody>
      </p:sp>
      <p:sp>
        <p:nvSpPr>
          <p:cNvPr id="6" name="Text Placeholder 5"/>
          <p:cNvSpPr>
            <a:spLocks noGrp="1"/>
          </p:cNvSpPr>
          <p:nvPr>
            <p:ph type="body" sz="quarter" idx="10"/>
          </p:nvPr>
        </p:nvSpPr>
        <p:spPr>
          <a:xfrm>
            <a:off x="239713" y="1504950"/>
            <a:ext cx="8578850" cy="3276600"/>
          </a:xfrm>
        </p:spPr>
        <p:txBody>
          <a:bodyPr/>
          <a:lstStyle/>
          <a:p>
            <a:pPr marL="0" indent="0">
              <a:buNone/>
            </a:pPr>
            <a:r>
              <a:rPr lang="en-US" sz="2000" i="1" u="sng" dirty="0"/>
              <a:t>Pre-requisite</a:t>
            </a:r>
            <a:r>
              <a:rPr lang="en-US" sz="2000" i="1" dirty="0"/>
              <a:t>: </a:t>
            </a:r>
            <a:r>
              <a:rPr lang="en-US" sz="2000" dirty="0"/>
              <a:t>Configure user1 with following notification devices:</a:t>
            </a:r>
          </a:p>
          <a:p>
            <a:pPr marL="692150" lvl="1" indent="-285750">
              <a:buFont typeface="Arial" panose="020B0604020202020204" pitchFamily="34" charset="0"/>
              <a:buChar char="•"/>
            </a:pPr>
            <a:r>
              <a:rPr lang="en-US" sz="1600" dirty="0"/>
              <a:t>HTML Notification associated with Missed Call Template</a:t>
            </a:r>
          </a:p>
          <a:p>
            <a:r>
              <a:rPr lang="en-US" sz="2000" i="1" dirty="0"/>
              <a:t>Outside Caller sends message to user1 when mailbox quota of user1 is full</a:t>
            </a:r>
            <a:r>
              <a:rPr lang="en-US" sz="2000" dirty="0"/>
              <a:t> </a:t>
            </a:r>
            <a:endParaRPr lang="en-US" sz="2000" i="1" dirty="0"/>
          </a:p>
          <a:p>
            <a:pPr lvl="1"/>
            <a:r>
              <a:rPr lang="en-US" sz="1600" dirty="0"/>
              <a:t>User1 gets missed call notification.</a:t>
            </a:r>
          </a:p>
          <a:p>
            <a:pPr lvl="1" indent="0"/>
            <a:endParaRPr lang="en-US" sz="1600" dirty="0"/>
          </a:p>
          <a:p>
            <a:pPr marL="692150" lvl="1" indent="-285750">
              <a:buFont typeface="Arial" panose="020B0604020202020204" pitchFamily="34" charset="0"/>
              <a:buChar char="•"/>
            </a:pPr>
            <a:endParaRPr lang="en-US" sz="1600" dirty="0" smtClean="0"/>
          </a:p>
          <a:p>
            <a:pPr lvl="1" indent="0"/>
            <a:endParaRPr lang="en-US" sz="1600" dirty="0"/>
          </a:p>
          <a:p>
            <a:pPr marL="692150" lvl="1"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596912230"/>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1" y="857250"/>
            <a:ext cx="8112125" cy="1805282"/>
          </a:xfrm>
        </p:spPr>
        <p:txBody>
          <a:bodyPr>
            <a:normAutofit/>
          </a:bodyPr>
          <a:lstStyle/>
          <a:p>
            <a:pPr algn="ctr" fontAlgn="auto">
              <a:spcAft>
                <a:spcPts val="0"/>
              </a:spcAft>
              <a:defRPr/>
            </a:pPr>
            <a:r>
              <a:rPr lang="en-US" sz="4400" dirty="0" smtClean="0"/>
              <a:t>VMREST API</a:t>
            </a:r>
            <a:endParaRPr sz="4400" dirty="0"/>
          </a:p>
        </p:txBody>
      </p:sp>
    </p:spTree>
    <p:extLst>
      <p:ext uri="{BB962C8B-B14F-4D97-AF65-F5344CB8AC3E}">
        <p14:creationId xmlns:p14="http://schemas.microsoft.com/office/powerpoint/2010/main" val="1347222093"/>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04800" y="1352550"/>
            <a:ext cx="8675682" cy="762000"/>
          </a:xfrm>
        </p:spPr>
        <p:txBody>
          <a:bodyPr/>
          <a:lstStyle/>
          <a:p>
            <a:pPr>
              <a:buFont typeface="Wingdings" panose="05000000000000000000" pitchFamily="2" charset="2"/>
              <a:buChar char="ü"/>
            </a:pPr>
            <a:r>
              <a:rPr lang="en-US" sz="1600" dirty="0" smtClean="0"/>
              <a:t>vmrest/</a:t>
            </a:r>
            <a:r>
              <a:rPr lang="en-US" sz="1600" dirty="0" err="1" smtClean="0"/>
              <a:t>notificationtemplates</a:t>
            </a:r>
            <a:r>
              <a:rPr lang="en-US" sz="1600" dirty="0" smtClean="0"/>
              <a:t> -  This API is used to fetch the list of notification templates.</a:t>
            </a:r>
          </a:p>
          <a:p>
            <a:pPr lvl="1">
              <a:buFont typeface="Wingdings" panose="05000000000000000000" pitchFamily="2" charset="2"/>
              <a:buChar char="ü"/>
            </a:pPr>
            <a:r>
              <a:rPr lang="en-US" sz="1200" dirty="0"/>
              <a:t>e.g. </a:t>
            </a:r>
            <a:r>
              <a:rPr lang="en-US" sz="1200" dirty="0" smtClean="0"/>
              <a:t>https</a:t>
            </a:r>
            <a:r>
              <a:rPr lang="en-US" sz="1200" dirty="0"/>
              <a:t>://&lt;connection-server&gt;/</a:t>
            </a:r>
            <a:r>
              <a:rPr lang="en-US" sz="1200" dirty="0" smtClean="0"/>
              <a:t>vmrest/notificationtemplates</a:t>
            </a:r>
          </a:p>
          <a:p>
            <a:pPr lvl="1">
              <a:buFont typeface="Wingdings" panose="05000000000000000000" pitchFamily="2" charset="2"/>
              <a:buChar char="ü"/>
            </a:pPr>
            <a:endParaRPr lang="en-US" sz="1200" dirty="0"/>
          </a:p>
          <a:p>
            <a:pPr lvl="1">
              <a:buFont typeface="Wingdings" panose="05000000000000000000" pitchFamily="2" charset="2"/>
              <a:buChar char="ü"/>
            </a:pPr>
            <a:endParaRPr lang="en-US" sz="1200" dirty="0" smtClean="0"/>
          </a:p>
          <a:p>
            <a:pPr lvl="1" indent="0"/>
            <a:endParaRPr lang="en-US" sz="1400" dirty="0"/>
          </a:p>
        </p:txBody>
      </p:sp>
      <p:sp>
        <p:nvSpPr>
          <p:cNvPr id="2" name="Title 1"/>
          <p:cNvSpPr>
            <a:spLocks noGrp="1"/>
          </p:cNvSpPr>
          <p:nvPr>
            <p:ph type="title"/>
          </p:nvPr>
        </p:nvSpPr>
        <p:spPr>
          <a:xfrm>
            <a:off x="230193" y="133350"/>
            <a:ext cx="8588375" cy="628650"/>
          </a:xfrm>
        </p:spPr>
        <p:txBody>
          <a:bodyPr/>
          <a:lstStyle/>
          <a:p>
            <a:pPr algn="ctr"/>
            <a:r>
              <a:rPr lang="en-US" sz="3200" dirty="0" smtClean="0"/>
              <a:t/>
            </a:r>
            <a:br>
              <a:rPr lang="en-US" sz="3200" dirty="0" smtClean="0"/>
            </a:br>
            <a:r>
              <a:rPr lang="en-US" sz="3200" dirty="0" smtClean="0"/>
              <a:t>VMREST API’s</a:t>
            </a:r>
            <a:endParaRPr lang="en-US" sz="3200" dirty="0"/>
          </a:p>
        </p:txBody>
      </p:sp>
      <p:sp>
        <p:nvSpPr>
          <p:cNvPr id="5" name="Title 1"/>
          <p:cNvSpPr txBox="1">
            <a:spLocks/>
          </p:cNvSpPr>
          <p:nvPr/>
        </p:nvSpPr>
        <p:spPr>
          <a:xfrm>
            <a:off x="457200" y="895350"/>
            <a:ext cx="8588375" cy="466725"/>
          </a:xfrm>
          <a:prstGeom prst="rect">
            <a:avLst/>
          </a:prstGeom>
        </p:spPr>
        <p:txBody>
          <a:bodyPr vert="horz" lIns="82296" tIns="45720" rIns="82296" bIns="45720" rtlCol="0" anchor="b" anchorCtr="0">
            <a:noAutofit/>
          </a:bodyPr>
          <a:lstStyle>
            <a:lvl1pPr algn="l" defTabSz="914400" rtl="0" eaLnBrk="1" fontAlgn="base" latinLnBrk="0" hangingPunct="1">
              <a:lnSpc>
                <a:spcPct val="80000"/>
              </a:lnSpc>
              <a:spcBef>
                <a:spcPct val="0"/>
              </a:spcBef>
              <a:spcAft>
                <a:spcPct val="0"/>
              </a:spcAft>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vl2pPr algn="l" rtl="0" eaLnBrk="0" fontAlgn="base" hangingPunct="0">
              <a:lnSpc>
                <a:spcPct val="80000"/>
              </a:lnSpc>
              <a:spcBef>
                <a:spcPct val="0"/>
              </a:spcBef>
              <a:spcAft>
                <a:spcPct val="0"/>
              </a:spcAft>
              <a:defRPr sz="3600">
                <a:solidFill>
                  <a:schemeClr val="tx1"/>
                </a:solidFill>
                <a:latin typeface="Arial" charset="0"/>
              </a:defRPr>
            </a:lvl2pPr>
            <a:lvl3pPr algn="l" rtl="0" eaLnBrk="0" fontAlgn="base" hangingPunct="0">
              <a:lnSpc>
                <a:spcPct val="80000"/>
              </a:lnSpc>
              <a:spcBef>
                <a:spcPct val="0"/>
              </a:spcBef>
              <a:spcAft>
                <a:spcPct val="0"/>
              </a:spcAft>
              <a:defRPr sz="3600">
                <a:solidFill>
                  <a:schemeClr val="tx1"/>
                </a:solidFill>
                <a:latin typeface="Arial" charset="0"/>
              </a:defRPr>
            </a:lvl3pPr>
            <a:lvl4pPr algn="l" rtl="0" eaLnBrk="0" fontAlgn="base" hangingPunct="0">
              <a:lnSpc>
                <a:spcPct val="80000"/>
              </a:lnSpc>
              <a:spcBef>
                <a:spcPct val="0"/>
              </a:spcBef>
              <a:spcAft>
                <a:spcPct val="0"/>
              </a:spcAft>
              <a:defRPr sz="3600">
                <a:solidFill>
                  <a:schemeClr val="tx1"/>
                </a:solidFill>
                <a:latin typeface="Arial" charset="0"/>
              </a:defRPr>
            </a:lvl4pPr>
            <a:lvl5pPr algn="l" rtl="0" eaLnBrk="0" fontAlgn="base" hangingPunct="0">
              <a:lnSpc>
                <a:spcPct val="80000"/>
              </a:lnSpc>
              <a:spcBef>
                <a:spcPct val="0"/>
              </a:spcBef>
              <a:spcAft>
                <a:spcPct val="0"/>
              </a:spcAft>
              <a:defRPr sz="3600">
                <a:solidFill>
                  <a:schemeClr val="tx1"/>
                </a:solidFill>
                <a:latin typeface="Arial" charset="0"/>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r>
              <a:rPr lang="en-US" sz="3200" dirty="0" smtClean="0"/>
              <a:t/>
            </a:r>
            <a:br>
              <a:rPr lang="en-US" sz="3200" dirty="0" smtClean="0"/>
            </a:br>
            <a:r>
              <a:rPr lang="en-US" sz="2800" dirty="0" smtClean="0"/>
              <a:t>GET API</a:t>
            </a:r>
            <a:endParaRPr lang="en-US" sz="2800" dirty="0"/>
          </a:p>
        </p:txBody>
      </p:sp>
      <p:sp>
        <p:nvSpPr>
          <p:cNvPr id="6" name="Content Placeholder 2"/>
          <p:cNvSpPr>
            <a:spLocks noGrp="1"/>
          </p:cNvSpPr>
          <p:nvPr>
            <p:ph type="body" sz="quarter" idx="10"/>
          </p:nvPr>
        </p:nvSpPr>
        <p:spPr>
          <a:xfrm>
            <a:off x="304800" y="2038350"/>
            <a:ext cx="8675682" cy="762000"/>
          </a:xfrm>
        </p:spPr>
        <p:txBody>
          <a:bodyPr/>
          <a:lstStyle/>
          <a:p>
            <a:pPr>
              <a:buFont typeface="Wingdings" panose="05000000000000000000" pitchFamily="2" charset="2"/>
              <a:buChar char="ü"/>
            </a:pPr>
            <a:r>
              <a:rPr lang="en-US" sz="1600" dirty="0" smtClean="0"/>
              <a:t>vmrest/</a:t>
            </a:r>
            <a:r>
              <a:rPr lang="en-US" sz="1600" dirty="0" err="1" smtClean="0"/>
              <a:t>notificationtemplates</a:t>
            </a:r>
            <a:r>
              <a:rPr lang="en-US" sz="1600" dirty="0"/>
              <a:t>/&lt;notificationtemplateid&gt; </a:t>
            </a:r>
            <a:r>
              <a:rPr lang="en-US" sz="1600" dirty="0" smtClean="0"/>
              <a:t>-  This API is used to fetch the details of specific notification template.</a:t>
            </a:r>
          </a:p>
          <a:p>
            <a:pPr lvl="1">
              <a:buFont typeface="Wingdings" panose="05000000000000000000" pitchFamily="2" charset="2"/>
              <a:buChar char="ü"/>
            </a:pPr>
            <a:r>
              <a:rPr lang="en-US" sz="1200" dirty="0"/>
              <a:t>e.g. </a:t>
            </a:r>
            <a:r>
              <a:rPr lang="en-US" sz="1200" dirty="0" smtClean="0"/>
              <a:t>https</a:t>
            </a:r>
            <a:r>
              <a:rPr lang="en-US" sz="1200" dirty="0"/>
              <a:t>://&lt;connection-server&gt;/vmrest/notificationtemplates/&lt;notificationtemplateid&gt;</a:t>
            </a:r>
            <a:endParaRPr lang="en-US" sz="1200" dirty="0" smtClean="0"/>
          </a:p>
          <a:p>
            <a:pPr lvl="1">
              <a:buFont typeface="Wingdings" panose="05000000000000000000" pitchFamily="2" charset="2"/>
              <a:buChar char="ü"/>
            </a:pPr>
            <a:endParaRPr lang="en-US" sz="1200" dirty="0"/>
          </a:p>
          <a:p>
            <a:pPr lvl="1">
              <a:buFont typeface="Wingdings" panose="05000000000000000000" pitchFamily="2" charset="2"/>
              <a:buChar char="ü"/>
            </a:pPr>
            <a:endParaRPr lang="en-US" sz="1200" dirty="0" smtClean="0"/>
          </a:p>
          <a:p>
            <a:pPr lvl="1" indent="0"/>
            <a:endParaRPr lang="en-US" sz="1400" dirty="0"/>
          </a:p>
        </p:txBody>
      </p:sp>
      <p:sp>
        <p:nvSpPr>
          <p:cNvPr id="7" name="Content Placeholder 2"/>
          <p:cNvSpPr>
            <a:spLocks noGrp="1"/>
          </p:cNvSpPr>
          <p:nvPr>
            <p:ph type="body" sz="quarter" idx="10"/>
          </p:nvPr>
        </p:nvSpPr>
        <p:spPr>
          <a:xfrm>
            <a:off x="228600" y="2876550"/>
            <a:ext cx="8675682" cy="762000"/>
          </a:xfrm>
        </p:spPr>
        <p:txBody>
          <a:bodyPr/>
          <a:lstStyle/>
          <a:p>
            <a:pPr>
              <a:buFont typeface="Wingdings" panose="05000000000000000000" pitchFamily="2" charset="2"/>
              <a:buChar char="ü"/>
            </a:pPr>
            <a:r>
              <a:rPr lang="en-US" sz="1600" dirty="0" smtClean="0"/>
              <a:t>vmrest/users</a:t>
            </a:r>
            <a:r>
              <a:rPr lang="en-US" sz="1600" dirty="0"/>
              <a:t>/&lt;</a:t>
            </a:r>
            <a:r>
              <a:rPr lang="en-US" sz="1600" dirty="0" err="1"/>
              <a:t>userobjectid</a:t>
            </a:r>
            <a:r>
              <a:rPr lang="en-US" sz="1600" dirty="0"/>
              <a:t>&gt;/notificationdevices/</a:t>
            </a:r>
            <a:r>
              <a:rPr lang="en-US" sz="1600" dirty="0" err="1"/>
              <a:t>htmldevices</a:t>
            </a:r>
            <a:r>
              <a:rPr lang="en-US" sz="1600" dirty="0" smtClean="0"/>
              <a:t>-  This API is used to fetch the list of </a:t>
            </a:r>
            <a:r>
              <a:rPr lang="en-US" sz="1600" dirty="0"/>
              <a:t>HTML notification devices for </a:t>
            </a:r>
            <a:r>
              <a:rPr lang="en-US" sz="1600" dirty="0" smtClean="0"/>
              <a:t>a user.</a:t>
            </a:r>
          </a:p>
          <a:p>
            <a:pPr lvl="1">
              <a:buFont typeface="Wingdings" panose="05000000000000000000" pitchFamily="2" charset="2"/>
              <a:buChar char="ü"/>
            </a:pPr>
            <a:r>
              <a:rPr lang="en-US" sz="1200" dirty="0"/>
              <a:t>e.g. </a:t>
            </a:r>
            <a:r>
              <a:rPr lang="en-US" sz="1200" dirty="0" smtClean="0"/>
              <a:t>https</a:t>
            </a:r>
            <a:r>
              <a:rPr lang="en-US" sz="1200" dirty="0"/>
              <a:t>://&lt;connection-server</a:t>
            </a:r>
            <a:r>
              <a:rPr lang="en-US" sz="1200" dirty="0" smtClean="0"/>
              <a:t>&gt;/vmrest/users</a:t>
            </a:r>
            <a:r>
              <a:rPr lang="en-US" sz="1200" dirty="0"/>
              <a:t>/&lt;userobjectid&gt;/</a:t>
            </a:r>
            <a:r>
              <a:rPr lang="en-US" sz="1200" dirty="0" smtClean="0"/>
              <a:t>notificationdevices/htmldevices</a:t>
            </a:r>
          </a:p>
          <a:p>
            <a:pPr lvl="1">
              <a:buFont typeface="Wingdings" panose="05000000000000000000" pitchFamily="2" charset="2"/>
              <a:buChar char="ü"/>
            </a:pPr>
            <a:endParaRPr lang="en-US" sz="1200" dirty="0"/>
          </a:p>
          <a:p>
            <a:pPr lvl="1">
              <a:buFont typeface="Wingdings" panose="05000000000000000000" pitchFamily="2" charset="2"/>
              <a:buChar char="ü"/>
            </a:pPr>
            <a:endParaRPr lang="en-US" sz="1200" dirty="0" smtClean="0"/>
          </a:p>
          <a:p>
            <a:pPr lvl="1" indent="0"/>
            <a:endParaRPr lang="en-US" sz="1400" dirty="0"/>
          </a:p>
        </p:txBody>
      </p:sp>
      <p:sp>
        <p:nvSpPr>
          <p:cNvPr id="8" name="Content Placeholder 2"/>
          <p:cNvSpPr>
            <a:spLocks noGrp="1"/>
          </p:cNvSpPr>
          <p:nvPr>
            <p:ph type="body" sz="quarter" idx="10"/>
          </p:nvPr>
        </p:nvSpPr>
        <p:spPr>
          <a:xfrm>
            <a:off x="228600" y="3790950"/>
            <a:ext cx="8675682" cy="762000"/>
          </a:xfrm>
        </p:spPr>
        <p:txBody>
          <a:bodyPr/>
          <a:lstStyle/>
          <a:p>
            <a:pPr>
              <a:buFont typeface="Wingdings" panose="05000000000000000000" pitchFamily="2" charset="2"/>
              <a:buChar char="ü"/>
            </a:pPr>
            <a:r>
              <a:rPr lang="en-US" sz="1600" dirty="0" smtClean="0"/>
              <a:t>vmrest/users</a:t>
            </a:r>
            <a:r>
              <a:rPr lang="en-US" sz="1600" dirty="0"/>
              <a:t>/&lt;</a:t>
            </a:r>
            <a:r>
              <a:rPr lang="en-US" sz="1600" dirty="0" err="1"/>
              <a:t>userobjectid</a:t>
            </a:r>
            <a:r>
              <a:rPr lang="en-US" sz="1600" dirty="0"/>
              <a:t>&gt;/</a:t>
            </a:r>
            <a:r>
              <a:rPr lang="en-US" sz="1600" dirty="0" smtClean="0"/>
              <a:t>notificationdevices/</a:t>
            </a:r>
            <a:r>
              <a:rPr lang="en-US" sz="1600" dirty="0" err="1" smtClean="0"/>
              <a:t>htmldevices</a:t>
            </a:r>
            <a:r>
              <a:rPr lang="en-US" sz="1600" dirty="0" smtClean="0"/>
              <a:t>/&lt;</a:t>
            </a:r>
            <a:r>
              <a:rPr lang="en-US" sz="1600" dirty="0" err="1"/>
              <a:t>deviceid</a:t>
            </a:r>
            <a:r>
              <a:rPr lang="en-US" sz="1600" dirty="0"/>
              <a:t>&gt;</a:t>
            </a:r>
            <a:r>
              <a:rPr lang="en-US" sz="1600" dirty="0" smtClean="0"/>
              <a:t>-  This API is used to fetch the detail of a specific HTML device .</a:t>
            </a:r>
          </a:p>
          <a:p>
            <a:pPr lvl="1">
              <a:buFont typeface="Wingdings" panose="05000000000000000000" pitchFamily="2" charset="2"/>
              <a:buChar char="ü"/>
            </a:pPr>
            <a:r>
              <a:rPr lang="en-US" sz="1200" dirty="0"/>
              <a:t>e.g. </a:t>
            </a:r>
            <a:r>
              <a:rPr lang="en-US" sz="1200" dirty="0" smtClean="0"/>
              <a:t>https</a:t>
            </a:r>
            <a:r>
              <a:rPr lang="en-US" sz="1200" dirty="0"/>
              <a:t>://&lt;connection-server</a:t>
            </a:r>
            <a:r>
              <a:rPr lang="en-US" sz="1200" dirty="0" smtClean="0"/>
              <a:t>&gt;/vmrest/users</a:t>
            </a:r>
            <a:r>
              <a:rPr lang="en-US" sz="1200" dirty="0"/>
              <a:t>/&lt;userobjectid&gt;/</a:t>
            </a:r>
            <a:r>
              <a:rPr lang="en-US" sz="1200" dirty="0" smtClean="0"/>
              <a:t>notificationdevices/htmldevices/&lt;deviceobjectid&gt;</a:t>
            </a:r>
          </a:p>
          <a:p>
            <a:pPr lvl="1">
              <a:buFont typeface="Wingdings" panose="05000000000000000000" pitchFamily="2" charset="2"/>
              <a:buChar char="ü"/>
            </a:pPr>
            <a:endParaRPr lang="en-US" sz="1200" dirty="0" smtClean="0"/>
          </a:p>
          <a:p>
            <a:pPr lvl="1">
              <a:buFont typeface="Wingdings" panose="05000000000000000000" pitchFamily="2" charset="2"/>
              <a:buChar char="ü"/>
            </a:pPr>
            <a:endParaRPr lang="en-US" sz="1200" dirty="0"/>
          </a:p>
          <a:p>
            <a:pPr lvl="1">
              <a:buFont typeface="Wingdings" panose="05000000000000000000" pitchFamily="2" charset="2"/>
              <a:buChar char="ü"/>
            </a:pPr>
            <a:endParaRPr lang="en-US" sz="1200" dirty="0" smtClean="0"/>
          </a:p>
          <a:p>
            <a:pPr lvl="1" indent="0"/>
            <a:endParaRPr lang="en-US" sz="1400" dirty="0"/>
          </a:p>
        </p:txBody>
      </p:sp>
    </p:spTree>
    <p:extLst>
      <p:ext uri="{BB962C8B-B14F-4D97-AF65-F5344CB8AC3E}">
        <p14:creationId xmlns:p14="http://schemas.microsoft.com/office/powerpoint/2010/main" val="1180789515"/>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39718" y="1200150"/>
            <a:ext cx="8675682" cy="2743200"/>
          </a:xfrm>
        </p:spPr>
        <p:txBody>
          <a:bodyPr/>
          <a:lstStyle/>
          <a:p>
            <a:pPr>
              <a:buFont typeface="Wingdings" panose="05000000000000000000" pitchFamily="2" charset="2"/>
              <a:buChar char="ü"/>
            </a:pPr>
            <a:r>
              <a:rPr lang="en-US" sz="1600" dirty="0">
                <a:solidFill>
                  <a:schemeClr val="tx1">
                    <a:lumMod val="20000"/>
                    <a:lumOff val="80000"/>
                  </a:schemeClr>
                </a:solidFill>
              </a:rPr>
              <a:t>/</a:t>
            </a:r>
            <a:r>
              <a:rPr lang="en-US" sz="1600" dirty="0" err="1">
                <a:solidFill>
                  <a:schemeClr val="tx1">
                    <a:lumMod val="20000"/>
                    <a:lumOff val="80000"/>
                  </a:schemeClr>
                </a:solidFill>
              </a:rPr>
              <a:t>vmrest</a:t>
            </a:r>
            <a:r>
              <a:rPr lang="en-US" sz="1600" dirty="0">
                <a:solidFill>
                  <a:schemeClr val="tx1">
                    <a:lumMod val="20000"/>
                    <a:lumOff val="80000"/>
                  </a:schemeClr>
                </a:solidFill>
              </a:rPr>
              <a:t>/users/&lt;</a:t>
            </a:r>
            <a:r>
              <a:rPr lang="en-US" sz="1600" dirty="0" err="1">
                <a:solidFill>
                  <a:schemeClr val="tx1">
                    <a:lumMod val="20000"/>
                    <a:lumOff val="80000"/>
                  </a:schemeClr>
                </a:solidFill>
              </a:rPr>
              <a:t>userobjectid</a:t>
            </a:r>
            <a:r>
              <a:rPr lang="en-US" sz="1600" dirty="0">
                <a:solidFill>
                  <a:schemeClr val="tx1">
                    <a:lumMod val="20000"/>
                    <a:lumOff val="80000"/>
                  </a:schemeClr>
                </a:solidFill>
              </a:rPr>
              <a:t>&gt;/</a:t>
            </a:r>
            <a:r>
              <a:rPr lang="en-US" sz="1600" dirty="0" err="1">
                <a:solidFill>
                  <a:schemeClr val="tx1">
                    <a:lumMod val="20000"/>
                    <a:lumOff val="80000"/>
                  </a:schemeClr>
                </a:solidFill>
              </a:rPr>
              <a:t>mailboxattributes</a:t>
            </a:r>
            <a:r>
              <a:rPr lang="en-US" sz="1600" dirty="0">
                <a:solidFill>
                  <a:schemeClr val="tx1">
                    <a:lumMod val="20000"/>
                    <a:lumOff val="80000"/>
                  </a:schemeClr>
                </a:solidFill>
              </a:rPr>
              <a:t>- This API is used </a:t>
            </a:r>
            <a:r>
              <a:rPr lang="en-US" sz="1600" dirty="0" smtClean="0">
                <a:solidFill>
                  <a:schemeClr val="tx1">
                    <a:lumMod val="20000"/>
                    <a:lumOff val="80000"/>
                  </a:schemeClr>
                </a:solidFill>
              </a:rPr>
              <a:t>to fetch the </a:t>
            </a:r>
            <a:r>
              <a:rPr lang="en-US" sz="1600" dirty="0">
                <a:solidFill>
                  <a:schemeClr val="tx1">
                    <a:lumMod val="20000"/>
                    <a:lumOff val="80000"/>
                  </a:schemeClr>
                </a:solidFill>
              </a:rPr>
              <a:t>mailbox quota details of </a:t>
            </a:r>
            <a:r>
              <a:rPr lang="en-US" sz="1600" dirty="0" smtClean="0">
                <a:solidFill>
                  <a:schemeClr val="tx1">
                    <a:lumMod val="20000"/>
                    <a:lumOff val="80000"/>
                  </a:schemeClr>
                </a:solidFill>
              </a:rPr>
              <a:t>user    </a:t>
            </a:r>
          </a:p>
          <a:p>
            <a:pPr marL="0" indent="0">
              <a:buNone/>
            </a:pPr>
            <a:r>
              <a:rPr lang="en-US" sz="1100" dirty="0" smtClean="0">
                <a:solidFill>
                  <a:schemeClr val="tx1">
                    <a:lumMod val="20000"/>
                    <a:lumOff val="80000"/>
                  </a:schemeClr>
                </a:solidFill>
              </a:rPr>
              <a:t>      </a:t>
            </a:r>
            <a:r>
              <a:rPr lang="en-US" sz="1100" dirty="0" err="1" smtClean="0">
                <a:solidFill>
                  <a:schemeClr val="tx1">
                    <a:lumMod val="20000"/>
                    <a:lumOff val="80000"/>
                  </a:schemeClr>
                </a:solidFill>
              </a:rPr>
              <a:t>e.g</a:t>
            </a:r>
            <a:r>
              <a:rPr lang="en-US" sz="1100" dirty="0" smtClean="0">
                <a:solidFill>
                  <a:schemeClr val="tx1">
                    <a:lumMod val="20000"/>
                    <a:lumOff val="80000"/>
                  </a:schemeClr>
                </a:solidFill>
              </a:rPr>
              <a:t> https</a:t>
            </a:r>
            <a:r>
              <a:rPr lang="en-US" sz="1100" dirty="0">
                <a:solidFill>
                  <a:schemeClr val="tx1">
                    <a:lumMod val="20000"/>
                    <a:lumOff val="80000"/>
                  </a:schemeClr>
                </a:solidFill>
              </a:rPr>
              <a:t>://&lt;connection server&gt;/</a:t>
            </a:r>
            <a:r>
              <a:rPr lang="en-US" sz="1100" dirty="0" err="1">
                <a:solidFill>
                  <a:schemeClr val="tx1">
                    <a:lumMod val="20000"/>
                    <a:lumOff val="80000"/>
                  </a:schemeClr>
                </a:solidFill>
              </a:rPr>
              <a:t>vmrest</a:t>
            </a:r>
            <a:r>
              <a:rPr lang="en-US" sz="1100" dirty="0">
                <a:solidFill>
                  <a:schemeClr val="tx1">
                    <a:lumMod val="20000"/>
                    <a:lumOff val="80000"/>
                  </a:schemeClr>
                </a:solidFill>
              </a:rPr>
              <a:t>/users/&lt;</a:t>
            </a:r>
            <a:r>
              <a:rPr lang="en-US" sz="1100" dirty="0" err="1">
                <a:solidFill>
                  <a:schemeClr val="tx1">
                    <a:lumMod val="20000"/>
                    <a:lumOff val="80000"/>
                  </a:schemeClr>
                </a:solidFill>
              </a:rPr>
              <a:t>userobjectid</a:t>
            </a:r>
            <a:r>
              <a:rPr lang="en-US" sz="1100" dirty="0">
                <a:solidFill>
                  <a:schemeClr val="tx1">
                    <a:lumMod val="20000"/>
                    <a:lumOff val="80000"/>
                  </a:schemeClr>
                </a:solidFill>
              </a:rPr>
              <a:t>&gt;/</a:t>
            </a:r>
            <a:r>
              <a:rPr lang="en-US" sz="1100" dirty="0" err="1" smtClean="0">
                <a:solidFill>
                  <a:schemeClr val="tx1">
                    <a:lumMod val="20000"/>
                    <a:lumOff val="80000"/>
                  </a:schemeClr>
                </a:solidFill>
              </a:rPr>
              <a:t>mailboxattributes</a:t>
            </a:r>
            <a:endParaRPr lang="en-US" sz="1100" dirty="0">
              <a:solidFill>
                <a:schemeClr val="tx1">
                  <a:lumMod val="20000"/>
                  <a:lumOff val="80000"/>
                </a:schemeClr>
              </a:solidFill>
            </a:endParaRPr>
          </a:p>
        </p:txBody>
      </p:sp>
      <p:sp>
        <p:nvSpPr>
          <p:cNvPr id="2" name="Title 1"/>
          <p:cNvSpPr>
            <a:spLocks noGrp="1"/>
          </p:cNvSpPr>
          <p:nvPr>
            <p:ph type="title"/>
          </p:nvPr>
        </p:nvSpPr>
        <p:spPr>
          <a:xfrm>
            <a:off x="230193" y="266700"/>
            <a:ext cx="8588375" cy="628650"/>
          </a:xfrm>
        </p:spPr>
        <p:txBody>
          <a:bodyPr/>
          <a:lstStyle/>
          <a:p>
            <a:r>
              <a:rPr lang="en-US" sz="2800" dirty="0" smtClean="0"/>
              <a:t>  Get  API(Cont.) </a:t>
            </a:r>
            <a:endParaRPr lang="en-US" sz="2800" dirty="0"/>
          </a:p>
        </p:txBody>
      </p:sp>
    </p:spTree>
    <p:extLst>
      <p:ext uri="{BB962C8B-B14F-4D97-AF65-F5344CB8AC3E}">
        <p14:creationId xmlns:p14="http://schemas.microsoft.com/office/powerpoint/2010/main" val="1295339240"/>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39718" y="1200150"/>
            <a:ext cx="8675682" cy="3124200"/>
          </a:xfrm>
        </p:spPr>
        <p:txBody>
          <a:bodyPr/>
          <a:lstStyle/>
          <a:p>
            <a:pPr>
              <a:buFont typeface="Wingdings" panose="05000000000000000000" pitchFamily="2" charset="2"/>
              <a:buChar char="ü"/>
            </a:pPr>
            <a:r>
              <a:rPr lang="en-US" sz="1600" dirty="0" smtClean="0"/>
              <a:t>vmrest/</a:t>
            </a:r>
            <a:r>
              <a:rPr lang="en-US" sz="1600" dirty="0" err="1" smtClean="0"/>
              <a:t>notificationtemplates</a:t>
            </a:r>
            <a:r>
              <a:rPr lang="en-US" sz="1600" dirty="0" smtClean="0"/>
              <a:t> : This API is used to create notification template in the system</a:t>
            </a:r>
          </a:p>
          <a:p>
            <a:pPr lvl="1">
              <a:buFont typeface="Wingdings" panose="05000000000000000000" pitchFamily="2" charset="2"/>
              <a:buChar char="ü"/>
            </a:pPr>
            <a:r>
              <a:rPr lang="en-US" sz="1200" dirty="0"/>
              <a:t>Sample Input </a:t>
            </a:r>
            <a:r>
              <a:rPr lang="en-US" sz="1200" dirty="0" smtClean="0"/>
              <a:t>XML</a:t>
            </a:r>
          </a:p>
          <a:p>
            <a:pPr lvl="1" indent="0"/>
            <a:r>
              <a:rPr lang="en-US" sz="1200" dirty="0" smtClean="0"/>
              <a:t>&lt;?</a:t>
            </a:r>
            <a:r>
              <a:rPr lang="en-US" sz="1200" dirty="0"/>
              <a:t>xml version="1.0" encoding="UTF-8" standalone="yes"?&gt;</a:t>
            </a:r>
          </a:p>
          <a:p>
            <a:pPr lvl="1" indent="0"/>
            <a:r>
              <a:rPr lang="en-US" sz="1050" dirty="0"/>
              <a:t>&lt;</a:t>
            </a:r>
            <a:r>
              <a:rPr lang="en-US" sz="1050" dirty="0" err="1"/>
              <a:t>NotificationTemplate</a:t>
            </a:r>
            <a:r>
              <a:rPr lang="en-US" sz="1050" dirty="0"/>
              <a:t>&gt;</a:t>
            </a:r>
          </a:p>
          <a:p>
            <a:pPr lvl="1" indent="0"/>
            <a:r>
              <a:rPr lang="en-US" sz="1050" dirty="0"/>
              <a:t>   &lt;</a:t>
            </a:r>
            <a:r>
              <a:rPr lang="en-US" sz="1050" dirty="0" err="1" smtClean="0"/>
              <a:t>NotificationTemplateName</a:t>
            </a:r>
            <a:r>
              <a:rPr lang="en-US" sz="1050" dirty="0" smtClean="0"/>
              <a:t>&gt;</a:t>
            </a:r>
            <a:r>
              <a:rPr lang="en-US" sz="1050" dirty="0" err="1" smtClean="0"/>
              <a:t>Missed_Call</a:t>
            </a:r>
            <a:r>
              <a:rPr lang="en-US" sz="1050" dirty="0"/>
              <a:t>&lt;/</a:t>
            </a:r>
            <a:r>
              <a:rPr lang="en-US" sz="1050" dirty="0" err="1"/>
              <a:t>NotificationTemplateName</a:t>
            </a:r>
            <a:r>
              <a:rPr lang="en-US" sz="1050" dirty="0"/>
              <a:t>&gt;</a:t>
            </a:r>
          </a:p>
          <a:p>
            <a:pPr lvl="1" indent="0"/>
            <a:r>
              <a:rPr lang="en-US" sz="1050" dirty="0"/>
              <a:t>   &lt;Content&gt;&lt;![CDATA[&lt;![CDATA[&lt;html </a:t>
            </a:r>
            <a:r>
              <a:rPr lang="en-US" sz="1050" dirty="0" err="1"/>
              <a:t>xmlns</a:t>
            </a:r>
            <a:r>
              <a:rPr lang="en-US" sz="1050" dirty="0"/>
              <a:t>="http://www.w3.org/1999/xhtml"&gt;</a:t>
            </a:r>
          </a:p>
          <a:p>
            <a:pPr lvl="1" indent="0"/>
            <a:r>
              <a:rPr lang="en-US" sz="1050" b="1" dirty="0"/>
              <a:t>%MISSED_CALL%&lt;</a:t>
            </a:r>
            <a:r>
              <a:rPr lang="en-US" sz="1050" dirty="0"/>
              <a:t>HTML&gt;&lt;TITLE&gt;Notification&lt;/TITLE&gt;&lt;BODY&gt;&lt;H3&gt;There is a voice message for you.&lt;/H3&gt;&lt;BR&gt;Please click on following link to access voice </a:t>
            </a:r>
            <a:r>
              <a:rPr lang="en-US" sz="1050" dirty="0" err="1"/>
              <a:t>message.%MESSAGE_MINI_PLAY</a:t>
            </a:r>
            <a:r>
              <a:rPr lang="en-US" sz="1050" dirty="0"/>
              <a:t>%&lt;H4&gt; &lt;</a:t>
            </a:r>
            <a:r>
              <a:rPr lang="en-US" sz="1050" dirty="0" err="1"/>
              <a:t>br</a:t>
            </a:r>
            <a:r>
              <a:rPr lang="en-US" sz="1050" dirty="0"/>
              <a:t>&gt; Message Status : &lt;</a:t>
            </a:r>
            <a:r>
              <a:rPr lang="en-US" sz="1050" dirty="0" err="1"/>
              <a:t>img</a:t>
            </a:r>
            <a:r>
              <a:rPr lang="en-US" sz="1050" dirty="0"/>
              <a:t> </a:t>
            </a:r>
            <a:r>
              <a:rPr lang="en-US" sz="1050" dirty="0" err="1"/>
              <a:t>src</a:t>
            </a:r>
            <a:r>
              <a:rPr lang="en-US" sz="1050" dirty="0"/>
              <a:t>="%MESSAGE_STATUS%" /&gt; &lt;</a:t>
            </a:r>
            <a:r>
              <a:rPr lang="en-US" sz="1050" dirty="0" err="1"/>
              <a:t>br</a:t>
            </a:r>
            <a:r>
              <a:rPr lang="en-US" sz="1050" dirty="0"/>
              <a:t>&gt; &lt;I&gt;%Disclaimer% By using custom variable : This email may contain confidential and privileged material for the sole use of the intended recipient.&lt;/I&gt;&lt;/H4&gt;&lt;/BODY&gt;&lt;/HTML&gt;]]]]&gt;&gt;&lt;![CDATA[]]&gt;</a:t>
            </a:r>
          </a:p>
          <a:p>
            <a:pPr lvl="1" indent="0"/>
            <a:r>
              <a:rPr lang="en-US" sz="1050" dirty="0"/>
              <a:t>   &lt;/Content&gt;</a:t>
            </a:r>
          </a:p>
          <a:p>
            <a:pPr lvl="1" indent="0"/>
            <a:r>
              <a:rPr lang="en-US" sz="1050" dirty="0"/>
              <a:t>   &lt;/</a:t>
            </a:r>
            <a:r>
              <a:rPr lang="en-US" sz="1050" dirty="0" err="1"/>
              <a:t>NotificationTemplate</a:t>
            </a:r>
            <a:r>
              <a:rPr lang="en-US" sz="1050" dirty="0" smtClean="0"/>
              <a:t>&gt;</a:t>
            </a:r>
          </a:p>
          <a:p>
            <a:pPr lvl="1" indent="0"/>
            <a:r>
              <a:rPr lang="en-US" sz="1200" dirty="0" smtClean="0"/>
              <a:t>Response :</a:t>
            </a:r>
          </a:p>
          <a:p>
            <a:pPr lvl="1" indent="0"/>
            <a:r>
              <a:rPr lang="en-US" sz="1000" dirty="0" smtClean="0"/>
              <a:t> /vmrest/</a:t>
            </a:r>
            <a:r>
              <a:rPr lang="en-US" sz="1000" dirty="0" err="1" smtClean="0"/>
              <a:t>notificationtemplates</a:t>
            </a:r>
            <a:r>
              <a:rPr lang="en-US" sz="1000" dirty="0" smtClean="0"/>
              <a:t>/&lt;</a:t>
            </a:r>
            <a:r>
              <a:rPr lang="en-US" sz="1000" dirty="0" err="1" smtClean="0"/>
              <a:t>ObjectdId</a:t>
            </a:r>
            <a:r>
              <a:rPr lang="en-US" sz="1000" dirty="0" smtClean="0"/>
              <a:t>&gt;</a:t>
            </a:r>
          </a:p>
          <a:p>
            <a:pPr lvl="1" indent="0"/>
            <a:endParaRPr lang="en-US" sz="1000" dirty="0"/>
          </a:p>
          <a:p>
            <a:pPr marL="577850" lvl="1" indent="-171450">
              <a:buFont typeface="Wingdings" panose="05000000000000000000" pitchFamily="2" charset="2"/>
              <a:buChar char="ü"/>
            </a:pPr>
            <a:r>
              <a:rPr lang="en-US" sz="1200" dirty="0" smtClean="0"/>
              <a:t>For Missed Call Template , do provide “%MISSED_CALL%” tag in Content of the XML request</a:t>
            </a:r>
          </a:p>
        </p:txBody>
      </p:sp>
      <p:sp>
        <p:nvSpPr>
          <p:cNvPr id="2" name="Title 1"/>
          <p:cNvSpPr>
            <a:spLocks noGrp="1"/>
          </p:cNvSpPr>
          <p:nvPr>
            <p:ph type="title"/>
          </p:nvPr>
        </p:nvSpPr>
        <p:spPr>
          <a:xfrm>
            <a:off x="230193" y="266700"/>
            <a:ext cx="8588375" cy="628650"/>
          </a:xfrm>
        </p:spPr>
        <p:txBody>
          <a:bodyPr/>
          <a:lstStyle/>
          <a:p>
            <a:r>
              <a:rPr lang="en-US" sz="2800" dirty="0" smtClean="0"/>
              <a:t>POST API </a:t>
            </a:r>
            <a:endParaRPr lang="en-US" sz="2800" dirty="0"/>
          </a:p>
        </p:txBody>
      </p:sp>
    </p:spTree>
    <p:extLst>
      <p:ext uri="{BB962C8B-B14F-4D97-AF65-F5344CB8AC3E}">
        <p14:creationId xmlns:p14="http://schemas.microsoft.com/office/powerpoint/2010/main" val="1539319082"/>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39718" y="1200150"/>
            <a:ext cx="8675682" cy="2743200"/>
          </a:xfrm>
        </p:spPr>
        <p:txBody>
          <a:bodyPr/>
          <a:lstStyle/>
          <a:p>
            <a:pPr>
              <a:buFont typeface="Wingdings" panose="05000000000000000000" pitchFamily="2" charset="2"/>
              <a:buChar char="ü"/>
            </a:pPr>
            <a:r>
              <a:rPr lang="en-US" sz="1600" dirty="0"/>
              <a:t>/vmrest/users/&lt;</a:t>
            </a:r>
            <a:r>
              <a:rPr lang="en-US" sz="1600" dirty="0" err="1"/>
              <a:t>userobjectid</a:t>
            </a:r>
            <a:r>
              <a:rPr lang="en-US" sz="1600" dirty="0"/>
              <a:t>&gt;/notificationdevices/</a:t>
            </a:r>
            <a:r>
              <a:rPr lang="en-US" sz="1600" dirty="0" err="1"/>
              <a:t>htmldevices</a:t>
            </a:r>
            <a:r>
              <a:rPr lang="en-US" sz="1600" dirty="0"/>
              <a:t> </a:t>
            </a:r>
            <a:r>
              <a:rPr lang="en-US" sz="1600" dirty="0" smtClean="0"/>
              <a:t>: This API is used to create HTML device for a user</a:t>
            </a:r>
          </a:p>
          <a:p>
            <a:pPr lvl="1">
              <a:buFont typeface="Wingdings" panose="05000000000000000000" pitchFamily="2" charset="2"/>
              <a:buChar char="ü"/>
            </a:pPr>
            <a:r>
              <a:rPr lang="en-US" sz="1200" dirty="0"/>
              <a:t>Sample Input XML</a:t>
            </a:r>
          </a:p>
          <a:p>
            <a:pPr lvl="1" indent="0"/>
            <a:r>
              <a:rPr lang="en-US" sz="1000" dirty="0"/>
              <a:t>&lt;</a:t>
            </a:r>
            <a:r>
              <a:rPr lang="en-US" sz="1000" dirty="0" err="1"/>
              <a:t>NotificationDevice</a:t>
            </a:r>
            <a:r>
              <a:rPr lang="en-US" sz="1000" dirty="0" smtClean="0"/>
              <a:t>&gt;</a:t>
            </a:r>
          </a:p>
          <a:p>
            <a:pPr lvl="1" indent="0"/>
            <a:r>
              <a:rPr lang="en-US" sz="1000" dirty="0" smtClean="0"/>
              <a:t> 	&lt;</a:t>
            </a:r>
            <a:r>
              <a:rPr lang="en-US" sz="1000" dirty="0" err="1"/>
              <a:t>DisplayName</a:t>
            </a:r>
            <a:r>
              <a:rPr lang="en-US" sz="1000" dirty="0"/>
              <a:t>&gt;HTML_DEVICE&lt;/</a:t>
            </a:r>
            <a:r>
              <a:rPr lang="en-US" sz="1000" dirty="0" err="1"/>
              <a:t>DisplayName</a:t>
            </a:r>
            <a:r>
              <a:rPr lang="en-US" sz="1000" dirty="0" smtClean="0"/>
              <a:t>&gt;</a:t>
            </a:r>
          </a:p>
          <a:p>
            <a:pPr lvl="1" indent="0"/>
            <a:r>
              <a:rPr lang="en-US" sz="1000" dirty="0" smtClean="0"/>
              <a:t> 	&lt;</a:t>
            </a:r>
            <a:r>
              <a:rPr lang="en-US" sz="1000" dirty="0"/>
              <a:t>Active&gt;false&lt;/Active&gt; </a:t>
            </a:r>
            <a:endParaRPr lang="en-US" sz="1000" dirty="0" smtClean="0"/>
          </a:p>
          <a:p>
            <a:pPr lvl="1" indent="0"/>
            <a:r>
              <a:rPr lang="en-US" sz="1000" dirty="0" smtClean="0"/>
              <a:t>	&lt;</a:t>
            </a:r>
            <a:r>
              <a:rPr lang="en-US" sz="1000" dirty="0"/>
              <a:t>Type&gt;8&lt;/Type&gt; </a:t>
            </a:r>
            <a:endParaRPr lang="en-US" sz="1000" dirty="0" smtClean="0"/>
          </a:p>
          <a:p>
            <a:pPr lvl="1" indent="0"/>
            <a:r>
              <a:rPr lang="en-US" sz="1000" dirty="0" smtClean="0"/>
              <a:t>	&lt;</a:t>
            </a:r>
            <a:r>
              <a:rPr lang="en-US" sz="1000" dirty="0"/>
              <a:t>Undeletable&gt;false&lt;/Undeletable</a:t>
            </a:r>
            <a:r>
              <a:rPr lang="en-US" sz="1000" dirty="0" smtClean="0"/>
              <a:t>&gt;</a:t>
            </a:r>
          </a:p>
          <a:p>
            <a:pPr lvl="1" indent="0"/>
            <a:r>
              <a:rPr lang="en-US" sz="1000" dirty="0" smtClean="0"/>
              <a:t> </a:t>
            </a:r>
            <a:r>
              <a:rPr lang="en-US" sz="1000" dirty="0"/>
              <a:t>&lt;/</a:t>
            </a:r>
            <a:r>
              <a:rPr lang="en-US" sz="1000" dirty="0" err="1"/>
              <a:t>NotificationDevice</a:t>
            </a:r>
            <a:r>
              <a:rPr lang="en-US" sz="1000" dirty="0" smtClean="0"/>
              <a:t>&gt;</a:t>
            </a:r>
          </a:p>
          <a:p>
            <a:pPr marL="577850" lvl="1" indent="-171450">
              <a:buFont typeface="Wingdings" panose="05000000000000000000" pitchFamily="2" charset="2"/>
              <a:buChar char="ü"/>
            </a:pPr>
            <a:r>
              <a:rPr lang="en-US" sz="1200" dirty="0" smtClean="0"/>
              <a:t>Response :</a:t>
            </a:r>
          </a:p>
          <a:p>
            <a:pPr lvl="1" indent="0"/>
            <a:r>
              <a:rPr lang="en-US" sz="1000" dirty="0"/>
              <a:t>/vmrest/users/&lt;</a:t>
            </a:r>
            <a:r>
              <a:rPr lang="en-US" sz="1000" dirty="0" err="1" smtClean="0"/>
              <a:t>userobjectid</a:t>
            </a:r>
            <a:r>
              <a:rPr lang="en-US" sz="1000" dirty="0"/>
              <a:t>&gt;/</a:t>
            </a:r>
            <a:r>
              <a:rPr lang="en-US" sz="1000" dirty="0" smtClean="0"/>
              <a:t>notificationdevices/</a:t>
            </a:r>
            <a:r>
              <a:rPr lang="en-US" sz="1000" dirty="0" err="1" smtClean="0"/>
              <a:t>htmldevices</a:t>
            </a:r>
            <a:r>
              <a:rPr lang="en-US" sz="1000" dirty="0" smtClean="0"/>
              <a:t>/&lt;</a:t>
            </a:r>
            <a:r>
              <a:rPr lang="en-US" sz="1000" dirty="0" err="1" smtClean="0"/>
              <a:t>ObjectId</a:t>
            </a:r>
            <a:r>
              <a:rPr lang="en-US" sz="1000" dirty="0" smtClean="0"/>
              <a:t>&gt;</a:t>
            </a:r>
          </a:p>
          <a:p>
            <a:pPr lvl="1" indent="0"/>
            <a:endParaRPr lang="en-US" sz="1000" dirty="0"/>
          </a:p>
          <a:p>
            <a:pPr marL="577850" lvl="1" indent="-171450">
              <a:buFont typeface="Wingdings" panose="05000000000000000000" pitchFamily="2" charset="2"/>
              <a:buChar char="ü"/>
            </a:pPr>
            <a:endParaRPr lang="en-US" sz="1000" dirty="0" smtClean="0"/>
          </a:p>
        </p:txBody>
      </p:sp>
      <p:sp>
        <p:nvSpPr>
          <p:cNvPr id="2" name="Title 1"/>
          <p:cNvSpPr>
            <a:spLocks noGrp="1"/>
          </p:cNvSpPr>
          <p:nvPr>
            <p:ph type="title"/>
          </p:nvPr>
        </p:nvSpPr>
        <p:spPr>
          <a:xfrm>
            <a:off x="230193" y="266700"/>
            <a:ext cx="8588375" cy="628650"/>
          </a:xfrm>
        </p:spPr>
        <p:txBody>
          <a:bodyPr/>
          <a:lstStyle/>
          <a:p>
            <a:r>
              <a:rPr lang="en-US" sz="2800" dirty="0" smtClean="0"/>
              <a:t>POST API(Cont.) </a:t>
            </a:r>
            <a:endParaRPr lang="en-US" sz="2800" dirty="0"/>
          </a:p>
        </p:txBody>
      </p:sp>
    </p:spTree>
    <p:extLst>
      <p:ext uri="{BB962C8B-B14F-4D97-AF65-F5344CB8AC3E}">
        <p14:creationId xmlns:p14="http://schemas.microsoft.com/office/powerpoint/2010/main" val="3403423139"/>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39718" y="1200150"/>
            <a:ext cx="8599482" cy="3352800"/>
          </a:xfrm>
        </p:spPr>
        <p:txBody>
          <a:bodyPr/>
          <a:lstStyle/>
          <a:p>
            <a:pPr>
              <a:buFont typeface="Wingdings" panose="05000000000000000000" pitchFamily="2" charset="2"/>
              <a:buChar char="ü"/>
            </a:pPr>
            <a:r>
              <a:rPr lang="en-US" sz="1600" dirty="0" smtClean="0">
                <a:solidFill>
                  <a:schemeClr val="bg1">
                    <a:lumMod val="85000"/>
                  </a:schemeClr>
                </a:solidFill>
              </a:rPr>
              <a:t> </a:t>
            </a:r>
            <a:r>
              <a:rPr lang="en-US" sz="1600" dirty="0">
                <a:solidFill>
                  <a:schemeClr val="bg1">
                    <a:lumMod val="85000"/>
                  </a:schemeClr>
                </a:solidFill>
              </a:rPr>
              <a:t>/</a:t>
            </a:r>
            <a:r>
              <a:rPr lang="en-US" sz="1600" dirty="0" err="1">
                <a:solidFill>
                  <a:schemeClr val="bg1">
                    <a:lumMod val="85000"/>
                  </a:schemeClr>
                </a:solidFill>
              </a:rPr>
              <a:t>vmrest</a:t>
            </a:r>
            <a:r>
              <a:rPr lang="en-US" sz="1600" dirty="0">
                <a:solidFill>
                  <a:schemeClr val="bg1">
                    <a:lumMod val="85000"/>
                  </a:schemeClr>
                </a:solidFill>
              </a:rPr>
              <a:t>/users/&lt;</a:t>
            </a:r>
            <a:r>
              <a:rPr lang="en-US" sz="1600" dirty="0" err="1">
                <a:solidFill>
                  <a:schemeClr val="bg1">
                    <a:lumMod val="85000"/>
                  </a:schemeClr>
                </a:solidFill>
              </a:rPr>
              <a:t>userobjectid</a:t>
            </a:r>
            <a:r>
              <a:rPr lang="en-US" sz="1600" dirty="0">
                <a:solidFill>
                  <a:schemeClr val="bg1">
                    <a:lumMod val="85000"/>
                  </a:schemeClr>
                </a:solidFill>
              </a:rPr>
              <a:t>&gt;/</a:t>
            </a:r>
            <a:r>
              <a:rPr lang="en-US" sz="1600" dirty="0" err="1">
                <a:solidFill>
                  <a:schemeClr val="bg1">
                    <a:lumMod val="85000"/>
                  </a:schemeClr>
                </a:solidFill>
              </a:rPr>
              <a:t>mailboxattributes</a:t>
            </a:r>
            <a:r>
              <a:rPr lang="en-US" sz="1600" dirty="0">
                <a:solidFill>
                  <a:schemeClr val="bg1">
                    <a:lumMod val="85000"/>
                  </a:schemeClr>
                </a:solidFill>
              </a:rPr>
              <a:t>- </a:t>
            </a:r>
            <a:r>
              <a:rPr lang="en-US" sz="1600" dirty="0" smtClean="0">
                <a:solidFill>
                  <a:schemeClr val="bg1">
                    <a:lumMod val="85000"/>
                  </a:schemeClr>
                </a:solidFill>
              </a:rPr>
              <a:t>This API is used to edit the mailbox quota details of user</a:t>
            </a:r>
          </a:p>
          <a:p>
            <a:pPr marL="577850" lvl="1" indent="-171450">
              <a:buFont typeface="Wingdings" panose="05000000000000000000" pitchFamily="2" charset="2"/>
              <a:buChar char="ü"/>
            </a:pPr>
            <a:r>
              <a:rPr lang="en-US" sz="1100" dirty="0" smtClean="0">
                <a:solidFill>
                  <a:schemeClr val="bg1">
                    <a:lumMod val="85000"/>
                  </a:schemeClr>
                </a:solidFill>
              </a:rPr>
              <a:t>&lt;</a:t>
            </a:r>
            <a:r>
              <a:rPr lang="en-US" sz="1100" dirty="0" err="1">
                <a:solidFill>
                  <a:schemeClr val="bg1">
                    <a:lumMod val="85000"/>
                  </a:schemeClr>
                </a:solidFill>
              </a:rPr>
              <a:t>MailboxAttributes</a:t>
            </a:r>
            <a:r>
              <a:rPr lang="en-US" sz="1100" dirty="0">
                <a:solidFill>
                  <a:schemeClr val="bg1">
                    <a:lumMod val="85000"/>
                  </a:schemeClr>
                </a:solidFill>
              </a:rPr>
              <a:t>&gt;</a:t>
            </a:r>
          </a:p>
          <a:p>
            <a:pPr lvl="1"/>
            <a:r>
              <a:rPr lang="en-US" sz="1100" dirty="0" smtClean="0">
                <a:solidFill>
                  <a:schemeClr val="bg1">
                    <a:lumMod val="85000"/>
                  </a:schemeClr>
                </a:solidFill>
              </a:rPr>
              <a:t>   &lt;</a:t>
            </a:r>
            <a:r>
              <a:rPr lang="en-US" sz="1100" dirty="0" err="1">
                <a:solidFill>
                  <a:schemeClr val="bg1">
                    <a:lumMod val="85000"/>
                  </a:schemeClr>
                </a:solidFill>
              </a:rPr>
              <a:t>MessageAgingPolicyObjectId</a:t>
            </a:r>
            <a:r>
              <a:rPr lang="en-US" sz="1100" dirty="0">
                <a:solidFill>
                  <a:schemeClr val="bg1">
                    <a:lumMod val="85000"/>
                  </a:schemeClr>
                </a:solidFill>
              </a:rPr>
              <a:t>&gt;95c73eff-e26a-44ae-bc77-bfb6ea9a92ca&lt;/</a:t>
            </a:r>
            <a:r>
              <a:rPr lang="en-US" sz="1100" dirty="0" err="1">
                <a:solidFill>
                  <a:schemeClr val="bg1">
                    <a:lumMod val="85000"/>
                  </a:schemeClr>
                </a:solidFill>
              </a:rPr>
              <a:t>MessageAgingPolicyObjectId</a:t>
            </a:r>
            <a:r>
              <a:rPr lang="en-US" sz="1100" dirty="0">
                <a:solidFill>
                  <a:schemeClr val="bg1">
                    <a:lumMod val="85000"/>
                  </a:schemeClr>
                </a:solidFill>
              </a:rPr>
              <a:t>&gt;</a:t>
            </a:r>
          </a:p>
          <a:p>
            <a:pPr lvl="1"/>
            <a:r>
              <a:rPr lang="en-US" sz="1100" dirty="0" smtClean="0">
                <a:solidFill>
                  <a:schemeClr val="bg1">
                    <a:lumMod val="85000"/>
                  </a:schemeClr>
                </a:solidFill>
              </a:rPr>
              <a:t>   &lt;</a:t>
            </a:r>
            <a:r>
              <a:rPr lang="en-US" sz="1100" dirty="0" err="1">
                <a:solidFill>
                  <a:schemeClr val="bg1">
                    <a:lumMod val="85000"/>
                  </a:schemeClr>
                </a:solidFill>
              </a:rPr>
              <a:t>SendReadReceipts</a:t>
            </a:r>
            <a:r>
              <a:rPr lang="en-US" sz="1100" dirty="0">
                <a:solidFill>
                  <a:schemeClr val="bg1">
                    <a:lumMod val="85000"/>
                  </a:schemeClr>
                </a:solidFill>
              </a:rPr>
              <a:t>&gt;false&lt;/</a:t>
            </a:r>
            <a:r>
              <a:rPr lang="en-US" sz="1100" dirty="0" err="1">
                <a:solidFill>
                  <a:schemeClr val="bg1">
                    <a:lumMod val="85000"/>
                  </a:schemeClr>
                </a:solidFill>
              </a:rPr>
              <a:t>SendReadReceipts</a:t>
            </a:r>
            <a:r>
              <a:rPr lang="en-US" sz="1100" dirty="0">
                <a:solidFill>
                  <a:schemeClr val="bg1">
                    <a:lumMod val="85000"/>
                  </a:schemeClr>
                </a:solidFill>
              </a:rPr>
              <a:t>&gt;</a:t>
            </a:r>
          </a:p>
          <a:p>
            <a:pPr lvl="1"/>
            <a:r>
              <a:rPr lang="en-US" sz="1100" dirty="0" smtClean="0">
                <a:solidFill>
                  <a:schemeClr val="bg1">
                    <a:lumMod val="85000"/>
                  </a:schemeClr>
                </a:solidFill>
              </a:rPr>
              <a:t>   &lt;</a:t>
            </a:r>
            <a:r>
              <a:rPr lang="en-US" sz="1100" dirty="0">
                <a:solidFill>
                  <a:schemeClr val="bg1">
                    <a:lumMod val="85000"/>
                  </a:schemeClr>
                </a:solidFill>
              </a:rPr>
              <a:t>Send&gt;11534336&lt;/Send&gt;</a:t>
            </a:r>
          </a:p>
          <a:p>
            <a:pPr lvl="1"/>
            <a:r>
              <a:rPr lang="en-US" sz="1100" dirty="0" smtClean="0">
                <a:solidFill>
                  <a:schemeClr val="bg1">
                    <a:lumMod val="85000"/>
                  </a:schemeClr>
                </a:solidFill>
              </a:rPr>
              <a:t>   &lt;</a:t>
            </a:r>
            <a:r>
              <a:rPr lang="en-US" sz="1100" dirty="0">
                <a:solidFill>
                  <a:schemeClr val="bg1">
                    <a:lumMod val="85000"/>
                  </a:schemeClr>
                </a:solidFill>
              </a:rPr>
              <a:t>Receive&gt;11534336&lt;/Receive&gt;</a:t>
            </a:r>
          </a:p>
          <a:p>
            <a:pPr lvl="1"/>
            <a:r>
              <a:rPr lang="en-US" sz="1100" dirty="0" smtClean="0">
                <a:solidFill>
                  <a:schemeClr val="bg1">
                    <a:lumMod val="85000"/>
                  </a:schemeClr>
                </a:solidFill>
              </a:rPr>
              <a:t>  &lt;</a:t>
            </a:r>
            <a:r>
              <a:rPr lang="en-US" sz="1100" dirty="0">
                <a:solidFill>
                  <a:schemeClr val="bg1">
                    <a:lumMod val="85000"/>
                  </a:schemeClr>
                </a:solidFill>
              </a:rPr>
              <a:t>Warn&gt;11534336&lt;/Warn&gt;</a:t>
            </a:r>
          </a:p>
          <a:p>
            <a:pPr lvl="1"/>
            <a:r>
              <a:rPr lang="en-US" sz="1100" dirty="0" smtClean="0">
                <a:solidFill>
                  <a:schemeClr val="bg1">
                    <a:lumMod val="85000"/>
                  </a:schemeClr>
                </a:solidFill>
              </a:rPr>
              <a:t>  &lt;/</a:t>
            </a:r>
            <a:r>
              <a:rPr lang="en-US" sz="1100" dirty="0" err="1">
                <a:solidFill>
                  <a:schemeClr val="bg1">
                    <a:lumMod val="85000"/>
                  </a:schemeClr>
                </a:solidFill>
              </a:rPr>
              <a:t>MailboxAttributes</a:t>
            </a:r>
            <a:r>
              <a:rPr lang="en-US" sz="1100" dirty="0">
                <a:solidFill>
                  <a:schemeClr val="bg1">
                    <a:lumMod val="85000"/>
                  </a:schemeClr>
                </a:solidFill>
              </a:rPr>
              <a:t>&gt;</a:t>
            </a:r>
          </a:p>
          <a:p>
            <a:pPr marL="577850" lvl="1" indent="-171450">
              <a:buFont typeface="Wingdings" panose="05000000000000000000" pitchFamily="2" charset="2"/>
              <a:buChar char="ü"/>
            </a:pPr>
            <a:endParaRPr lang="en-US" sz="1000" dirty="0" smtClean="0"/>
          </a:p>
        </p:txBody>
      </p:sp>
      <p:sp>
        <p:nvSpPr>
          <p:cNvPr id="2" name="Title 1"/>
          <p:cNvSpPr>
            <a:spLocks noGrp="1"/>
          </p:cNvSpPr>
          <p:nvPr>
            <p:ph type="title"/>
          </p:nvPr>
        </p:nvSpPr>
        <p:spPr>
          <a:xfrm>
            <a:off x="230193" y="266700"/>
            <a:ext cx="8588375" cy="628650"/>
          </a:xfrm>
        </p:spPr>
        <p:txBody>
          <a:bodyPr/>
          <a:lstStyle/>
          <a:p>
            <a:r>
              <a:rPr lang="en-US" sz="2800" dirty="0" smtClean="0"/>
              <a:t>PUT API </a:t>
            </a:r>
            <a:endParaRPr lang="en-US" sz="2800" dirty="0"/>
          </a:p>
        </p:txBody>
      </p:sp>
    </p:spTree>
    <p:extLst>
      <p:ext uri="{BB962C8B-B14F-4D97-AF65-F5344CB8AC3E}">
        <p14:creationId xmlns:p14="http://schemas.microsoft.com/office/powerpoint/2010/main" val="3985002608"/>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1" y="857250"/>
            <a:ext cx="8112125" cy="1805282"/>
          </a:xfrm>
        </p:spPr>
        <p:txBody>
          <a:bodyPr>
            <a:normAutofit/>
          </a:bodyPr>
          <a:lstStyle/>
          <a:p>
            <a:pPr algn="ctr" fontAlgn="auto">
              <a:spcAft>
                <a:spcPts val="0"/>
              </a:spcAft>
              <a:defRPr/>
            </a:pPr>
            <a:r>
              <a:rPr lang="en-US" sz="4400" dirty="0" smtClean="0"/>
              <a:t>Troubleshooting</a:t>
            </a:r>
            <a:endParaRPr sz="4400" dirty="0"/>
          </a:p>
        </p:txBody>
      </p:sp>
    </p:spTree>
    <p:extLst>
      <p:ext uri="{BB962C8B-B14F-4D97-AF65-F5344CB8AC3E}">
        <p14:creationId xmlns:p14="http://schemas.microsoft.com/office/powerpoint/2010/main" val="3735365898"/>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39718" y="1200150"/>
            <a:ext cx="8599482" cy="3352800"/>
          </a:xfrm>
        </p:spPr>
        <p:txBody>
          <a:bodyPr/>
          <a:lstStyle/>
          <a:p>
            <a:pPr>
              <a:buFont typeface="Wingdings" panose="05000000000000000000" pitchFamily="2" charset="2"/>
              <a:buChar char="ü"/>
            </a:pPr>
            <a:r>
              <a:rPr lang="en-US" sz="1600" dirty="0" smtClean="0"/>
              <a:t> User can find the annotated logs from following path</a:t>
            </a:r>
          </a:p>
          <a:p>
            <a:pPr marL="0" indent="0">
              <a:buNone/>
            </a:pPr>
            <a:r>
              <a:rPr lang="en-US" sz="1600" b="1" dirty="0" smtClean="0">
                <a:hlinkClick r:id="rId3"/>
              </a:rPr>
              <a:t>http</a:t>
            </a:r>
            <a:r>
              <a:rPr lang="en-US" sz="1600" b="1" dirty="0">
                <a:hlinkClick r:id="rId3"/>
              </a:rPr>
              <a:t>://</a:t>
            </a:r>
            <a:r>
              <a:rPr lang="en-US" sz="1600" b="1" dirty="0" smtClean="0">
                <a:hlinkClick r:id="rId3"/>
              </a:rPr>
              <a:t>wikicentral.cisco.com/display/UNITYTRANS/Annotated+diagnostics+for+Missed+Call+Notifications</a:t>
            </a:r>
            <a:endParaRPr lang="en-US" sz="1600" b="1" dirty="0" smtClean="0"/>
          </a:p>
          <a:p>
            <a:pPr>
              <a:buFont typeface="Wingdings" panose="05000000000000000000" pitchFamily="2" charset="2"/>
              <a:buChar char="ü"/>
            </a:pPr>
            <a:endParaRPr lang="en-US" sz="1600" b="1" dirty="0" smtClean="0"/>
          </a:p>
          <a:p>
            <a:pPr>
              <a:buFont typeface="Wingdings" panose="05000000000000000000" pitchFamily="2" charset="2"/>
              <a:buChar char="ü"/>
            </a:pPr>
            <a:endParaRPr lang="en-US" sz="1000" dirty="0" smtClean="0"/>
          </a:p>
        </p:txBody>
      </p:sp>
      <p:sp>
        <p:nvSpPr>
          <p:cNvPr id="2" name="Title 1"/>
          <p:cNvSpPr>
            <a:spLocks noGrp="1"/>
          </p:cNvSpPr>
          <p:nvPr>
            <p:ph type="title"/>
          </p:nvPr>
        </p:nvSpPr>
        <p:spPr>
          <a:xfrm>
            <a:off x="230193" y="266700"/>
            <a:ext cx="8588375" cy="628650"/>
          </a:xfrm>
        </p:spPr>
        <p:txBody>
          <a:bodyPr/>
          <a:lstStyle/>
          <a:p>
            <a:r>
              <a:rPr lang="en-US" sz="2800" dirty="0" smtClean="0"/>
              <a:t>Annotated diagnostics information</a:t>
            </a:r>
            <a:endParaRPr lang="en-US" sz="2800" dirty="0"/>
          </a:p>
        </p:txBody>
      </p:sp>
    </p:spTree>
    <p:extLst>
      <p:ext uri="{BB962C8B-B14F-4D97-AF65-F5344CB8AC3E}">
        <p14:creationId xmlns:p14="http://schemas.microsoft.com/office/powerpoint/2010/main" val="4037295320"/>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707" y="57150"/>
            <a:ext cx="8588861" cy="628650"/>
          </a:xfrm>
        </p:spPr>
        <p:txBody>
          <a:bodyPr/>
          <a:lstStyle/>
          <a:p>
            <a:pPr algn="ctr"/>
            <a:r>
              <a:rPr lang="en-US" sz="3200" dirty="0" smtClean="0"/>
              <a:t>Abbreviations</a:t>
            </a:r>
            <a:endParaRPr lang="en-US" sz="3200" dirty="0"/>
          </a:p>
        </p:txBody>
      </p:sp>
      <p:sp>
        <p:nvSpPr>
          <p:cNvPr id="5" name="Text Placeholder 4"/>
          <p:cNvSpPr>
            <a:spLocks noGrp="1"/>
          </p:cNvSpPr>
          <p:nvPr>
            <p:ph type="body" sz="quarter" idx="10"/>
          </p:nvPr>
        </p:nvSpPr>
        <p:spPr>
          <a:xfrm>
            <a:off x="304800" y="895350"/>
            <a:ext cx="8458200" cy="3905250"/>
          </a:xfrm>
        </p:spPr>
        <p:txBody>
          <a:bodyPr>
            <a:normAutofit/>
          </a:bodyPr>
          <a:lstStyle/>
          <a:p>
            <a:pPr>
              <a:buFont typeface="Wingdings" panose="05000000000000000000" pitchFamily="2" charset="2"/>
              <a:buChar char="ü"/>
            </a:pPr>
            <a:r>
              <a:rPr lang="en-US" sz="1600" b="1" dirty="0"/>
              <a:t>CUCA</a:t>
            </a:r>
            <a:r>
              <a:rPr lang="en-US" sz="1600" dirty="0"/>
              <a:t> – Cisco </a:t>
            </a:r>
            <a:r>
              <a:rPr lang="en-US" sz="1600" dirty="0" smtClean="0"/>
              <a:t>Unity </a:t>
            </a:r>
            <a:r>
              <a:rPr lang="en-US" sz="1600" dirty="0"/>
              <a:t>Connection </a:t>
            </a:r>
            <a:r>
              <a:rPr lang="en-US" sz="1600" dirty="0" smtClean="0"/>
              <a:t>Administration</a:t>
            </a:r>
          </a:p>
          <a:p>
            <a:pPr>
              <a:buFont typeface="Wingdings" panose="05000000000000000000" pitchFamily="2" charset="2"/>
              <a:buChar char="ü"/>
            </a:pPr>
            <a:r>
              <a:rPr lang="en-US" sz="1600" b="1" dirty="0" smtClean="0"/>
              <a:t>CPCA –</a:t>
            </a:r>
            <a:r>
              <a:rPr lang="en-US" sz="1600" dirty="0" smtClean="0"/>
              <a:t> Cisco Personal Communications Assistant </a:t>
            </a:r>
          </a:p>
          <a:p>
            <a:pPr>
              <a:buFont typeface="Wingdings" panose="05000000000000000000" pitchFamily="2" charset="2"/>
              <a:buChar char="ü"/>
            </a:pPr>
            <a:r>
              <a:rPr lang="en-US" sz="1600" b="1" dirty="0" smtClean="0"/>
              <a:t>RNA</a:t>
            </a:r>
            <a:r>
              <a:rPr lang="en-US" sz="1600" dirty="0" smtClean="0"/>
              <a:t>   </a:t>
            </a:r>
            <a:r>
              <a:rPr lang="en-US" sz="1600" b="1" dirty="0" smtClean="0"/>
              <a:t>–  </a:t>
            </a:r>
            <a:r>
              <a:rPr lang="en-US" sz="1600" dirty="0" smtClean="0"/>
              <a:t>Ring No Answer</a:t>
            </a:r>
            <a:endParaRPr lang="en-US" sz="1600" dirty="0"/>
          </a:p>
        </p:txBody>
      </p:sp>
    </p:spTree>
    <p:extLst>
      <p:ext uri="{BB962C8B-B14F-4D97-AF65-F5344CB8AC3E}">
        <p14:creationId xmlns:p14="http://schemas.microsoft.com/office/powerpoint/2010/main" val="2525229713"/>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707" y="57150"/>
            <a:ext cx="8588861" cy="628650"/>
          </a:xfrm>
        </p:spPr>
        <p:txBody>
          <a:bodyPr/>
          <a:lstStyle/>
          <a:p>
            <a:pPr algn="ctr"/>
            <a:r>
              <a:rPr lang="en-US" sz="3200" dirty="0" smtClean="0"/>
              <a:t>Agenda</a:t>
            </a:r>
            <a:endParaRPr lang="en-US" sz="3200" dirty="0"/>
          </a:p>
        </p:txBody>
      </p:sp>
      <p:sp>
        <p:nvSpPr>
          <p:cNvPr id="5" name="Text Placeholder 4"/>
          <p:cNvSpPr>
            <a:spLocks noGrp="1"/>
          </p:cNvSpPr>
          <p:nvPr>
            <p:ph type="body" sz="quarter" idx="10"/>
          </p:nvPr>
        </p:nvSpPr>
        <p:spPr>
          <a:xfrm>
            <a:off x="304800" y="971550"/>
            <a:ext cx="8458200" cy="3829050"/>
          </a:xfrm>
        </p:spPr>
        <p:txBody>
          <a:bodyPr>
            <a:normAutofit/>
          </a:bodyPr>
          <a:lstStyle/>
          <a:p>
            <a:pPr>
              <a:buFont typeface="Wingdings" panose="05000000000000000000" pitchFamily="2" charset="2"/>
              <a:buChar char="ü"/>
            </a:pPr>
            <a:r>
              <a:rPr lang="en-US" sz="1600" dirty="0"/>
              <a:t>Overview of Missed Call Notification</a:t>
            </a:r>
            <a:endParaRPr lang="en-US" sz="1600" dirty="0" smtClean="0"/>
          </a:p>
          <a:p>
            <a:pPr>
              <a:buFont typeface="Wingdings" panose="05000000000000000000" pitchFamily="2" charset="2"/>
              <a:buChar char="ü"/>
            </a:pPr>
            <a:r>
              <a:rPr lang="en-US" sz="1600" dirty="0" smtClean="0"/>
              <a:t>Configurations for Missed Call Notification</a:t>
            </a:r>
          </a:p>
          <a:p>
            <a:pPr>
              <a:buFont typeface="Wingdings" panose="05000000000000000000" pitchFamily="2" charset="2"/>
              <a:buChar char="ü"/>
            </a:pPr>
            <a:r>
              <a:rPr lang="en-US" sz="1600" dirty="0" smtClean="0"/>
              <a:t>Use Cases</a:t>
            </a:r>
          </a:p>
          <a:p>
            <a:pPr>
              <a:buFont typeface="Wingdings" panose="05000000000000000000" pitchFamily="2" charset="2"/>
              <a:buChar char="ü"/>
            </a:pPr>
            <a:r>
              <a:rPr lang="en-US" sz="1600" dirty="0" smtClean="0"/>
              <a:t>Troubleshooting</a:t>
            </a:r>
          </a:p>
        </p:txBody>
      </p:sp>
    </p:spTree>
    <p:extLst>
      <p:ext uri="{BB962C8B-B14F-4D97-AF65-F5344CB8AC3E}">
        <p14:creationId xmlns:p14="http://schemas.microsoft.com/office/powerpoint/2010/main" val="2563475591"/>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1" y="857250"/>
            <a:ext cx="8112125" cy="1805282"/>
          </a:xfrm>
        </p:spPr>
        <p:txBody>
          <a:bodyPr>
            <a:normAutofit/>
          </a:bodyPr>
          <a:lstStyle/>
          <a:p>
            <a:pPr algn="ctr" fontAlgn="auto">
              <a:spcAft>
                <a:spcPts val="0"/>
              </a:spcAft>
              <a:defRPr/>
            </a:pPr>
            <a:r>
              <a:rPr lang="en-US" sz="4400" dirty="0"/>
              <a:t>Overview of Missed Call Notification</a:t>
            </a:r>
            <a:endParaRPr sz="4400" dirty="0"/>
          </a:p>
        </p:txBody>
      </p:sp>
    </p:spTree>
    <p:extLst>
      <p:ext uri="{BB962C8B-B14F-4D97-AF65-F5344CB8AC3E}">
        <p14:creationId xmlns:p14="http://schemas.microsoft.com/office/powerpoint/2010/main" val="4221560157"/>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2052" y="-19050"/>
            <a:ext cx="8588861" cy="857250"/>
          </a:xfrm>
        </p:spPr>
        <p:txBody>
          <a:bodyPr>
            <a:normAutofit/>
          </a:bodyPr>
          <a:lstStyle/>
          <a:p>
            <a:pPr algn="ctr"/>
            <a:r>
              <a:rPr lang="it-IT" sz="3200" dirty="0" smtClean="0"/>
              <a:t>Overview </a:t>
            </a:r>
            <a:r>
              <a:rPr lang="en-US" sz="3200" dirty="0"/>
              <a:t>of Missed Call Notification</a:t>
            </a:r>
          </a:p>
        </p:txBody>
      </p:sp>
      <p:sp>
        <p:nvSpPr>
          <p:cNvPr id="5" name="Text Placeholder 4"/>
          <p:cNvSpPr>
            <a:spLocks noGrp="1"/>
          </p:cNvSpPr>
          <p:nvPr>
            <p:ph type="body" sz="quarter" idx="10"/>
          </p:nvPr>
        </p:nvSpPr>
        <p:spPr>
          <a:xfrm>
            <a:off x="304800" y="1133856"/>
            <a:ext cx="8578850" cy="3495294"/>
          </a:xfrm>
        </p:spPr>
        <p:txBody>
          <a:bodyPr>
            <a:normAutofit/>
          </a:bodyPr>
          <a:lstStyle/>
          <a:p>
            <a:pPr>
              <a:buFont typeface="Wingdings" panose="05000000000000000000" pitchFamily="2" charset="2"/>
              <a:buChar char="ü"/>
            </a:pPr>
            <a:r>
              <a:rPr lang="en-US" sz="1600" dirty="0" smtClean="0"/>
              <a:t>User  receives Missed Call </a:t>
            </a:r>
            <a:r>
              <a:rPr lang="en-US" sz="1600" dirty="0"/>
              <a:t>N</a:t>
            </a:r>
            <a:r>
              <a:rPr lang="en-US" sz="1600" dirty="0" smtClean="0"/>
              <a:t>otifications for calls which reach the user’s mailbox but the caller ends up not leaving a voice message. </a:t>
            </a:r>
          </a:p>
          <a:p>
            <a:pPr>
              <a:buFont typeface="Wingdings" panose="05000000000000000000" pitchFamily="2" charset="2"/>
              <a:buChar char="ü"/>
            </a:pPr>
            <a:r>
              <a:rPr lang="en-US" sz="1600" dirty="0" smtClean="0"/>
              <a:t>Can </a:t>
            </a:r>
            <a:r>
              <a:rPr lang="en-US" sz="1600" dirty="0" smtClean="0"/>
              <a:t>happen:</a:t>
            </a:r>
          </a:p>
          <a:p>
            <a:pPr marL="577850" lvl="1" indent="-171450">
              <a:buFont typeface="Arial" panose="020B0604020202020204" pitchFamily="34" charset="0"/>
              <a:buChar char="•"/>
            </a:pPr>
            <a:r>
              <a:rPr lang="en-US" sz="1600" dirty="0" smtClean="0"/>
              <a:t>If </a:t>
            </a:r>
            <a:r>
              <a:rPr lang="en-US" sz="1600" dirty="0" smtClean="0"/>
              <a:t>the caller hangs up while the user greeting is being </a:t>
            </a:r>
            <a:r>
              <a:rPr lang="en-US" sz="1600" dirty="0" smtClean="0"/>
              <a:t>played.</a:t>
            </a:r>
          </a:p>
          <a:p>
            <a:pPr marL="577850" lvl="1" indent="-171450">
              <a:buFont typeface="Arial" panose="020B0604020202020204" pitchFamily="34" charset="0"/>
              <a:buChar char="•"/>
            </a:pPr>
            <a:r>
              <a:rPr lang="en-US" sz="1600" dirty="0" smtClean="0"/>
              <a:t>If </a:t>
            </a:r>
            <a:r>
              <a:rPr lang="en-US" sz="1600" dirty="0"/>
              <a:t>the recipient's mailbox quota is full and Unity Connection caller </a:t>
            </a:r>
            <a:r>
              <a:rPr lang="en-US" sz="1600" dirty="0" smtClean="0"/>
              <a:t>hangs up before  leaving voice message</a:t>
            </a:r>
            <a:r>
              <a:rPr lang="en-US" sz="1600" dirty="0"/>
              <a:t>, the  recipient  </a:t>
            </a:r>
            <a:r>
              <a:rPr lang="en-US" sz="1600" dirty="0" smtClean="0"/>
              <a:t>receives </a:t>
            </a:r>
            <a:r>
              <a:rPr lang="en-US" sz="1600" dirty="0"/>
              <a:t>a  Missed Call Notification.</a:t>
            </a:r>
          </a:p>
          <a:p>
            <a:pPr>
              <a:buFont typeface="Wingdings" panose="05000000000000000000" pitchFamily="2" charset="2"/>
              <a:buChar char="ü"/>
            </a:pPr>
            <a:r>
              <a:rPr lang="en-US" sz="1600" dirty="0" smtClean="0"/>
              <a:t>User gets an email notification for missed call.</a:t>
            </a:r>
          </a:p>
          <a:p>
            <a:pPr marL="0" indent="0">
              <a:buNone/>
            </a:pPr>
            <a:endParaRPr lang="en-US" sz="2000" dirty="0" smtClean="0"/>
          </a:p>
        </p:txBody>
      </p:sp>
    </p:spTree>
    <p:extLst>
      <p:ext uri="{BB962C8B-B14F-4D97-AF65-F5344CB8AC3E}">
        <p14:creationId xmlns:p14="http://schemas.microsoft.com/office/powerpoint/2010/main" val="1892244050"/>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93" y="209550"/>
            <a:ext cx="8588375" cy="628650"/>
          </a:xfrm>
        </p:spPr>
        <p:txBody>
          <a:bodyPr/>
          <a:lstStyle/>
          <a:p>
            <a:pPr algn="ctr"/>
            <a:r>
              <a:rPr lang="en-US" sz="3200" dirty="0" smtClean="0"/>
              <a:t>Missed Call Flow Diagram</a:t>
            </a:r>
            <a:endParaRPr lang="en-US" sz="3200" dirty="0"/>
          </a:p>
        </p:txBody>
      </p:sp>
      <p:cxnSp>
        <p:nvCxnSpPr>
          <p:cNvPr id="57" name="Straight Arrow Connector 56"/>
          <p:cNvCxnSpPr>
            <a:stCxn id="45" idx="3"/>
            <a:endCxn id="20" idx="3"/>
          </p:cNvCxnSpPr>
          <p:nvPr/>
        </p:nvCxnSpPr>
        <p:spPr>
          <a:xfrm flipV="1">
            <a:off x="2228850" y="2375733"/>
            <a:ext cx="741364" cy="9433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20" idx="6"/>
            <a:endCxn id="27" idx="1"/>
          </p:cNvCxnSpPr>
          <p:nvPr/>
        </p:nvCxnSpPr>
        <p:spPr>
          <a:xfrm flipV="1">
            <a:off x="4075907" y="1969393"/>
            <a:ext cx="2248693" cy="195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Curved Connector 87"/>
          <p:cNvCxnSpPr>
            <a:stCxn id="27" idx="0"/>
            <a:endCxn id="45" idx="1"/>
          </p:cNvCxnSpPr>
          <p:nvPr/>
        </p:nvCxnSpPr>
        <p:spPr>
          <a:xfrm rot="16200000" flipH="1" flipV="1">
            <a:off x="3733304" y="-154392"/>
            <a:ext cx="1505942" cy="4972050"/>
          </a:xfrm>
          <a:prstGeom prst="curvedConnector4">
            <a:avLst>
              <a:gd name="adj1" fmla="val -29727"/>
              <a:gd name="adj2" fmla="val 99234"/>
            </a:avLst>
          </a:prstGeom>
          <a:ln>
            <a:tailEnd type="arrow"/>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4495800" y="892373"/>
            <a:ext cx="237333" cy="307777"/>
          </a:xfrm>
          <a:prstGeom prst="rect">
            <a:avLst/>
          </a:prstGeom>
          <a:noFill/>
        </p:spPr>
        <p:txBody>
          <a:bodyPr wrap="square" rtlCol="0">
            <a:spAutoFit/>
          </a:bodyPr>
          <a:lstStyle/>
          <a:p>
            <a:r>
              <a:rPr lang="en-US" sz="1400" dirty="0" smtClean="0">
                <a:solidFill>
                  <a:schemeClr val="bg1"/>
                </a:solidFill>
              </a:rPr>
              <a:t>5</a:t>
            </a:r>
            <a:endParaRPr lang="en-US" sz="1400" dirty="0">
              <a:solidFill>
                <a:schemeClr val="bg1"/>
              </a:solidFill>
            </a:endParaRPr>
          </a:p>
        </p:txBody>
      </p:sp>
      <p:grpSp>
        <p:nvGrpSpPr>
          <p:cNvPr id="1044" name="Group 1043"/>
          <p:cNvGrpSpPr/>
          <p:nvPr/>
        </p:nvGrpSpPr>
        <p:grpSpPr>
          <a:xfrm>
            <a:off x="990600" y="1226463"/>
            <a:ext cx="7620000" cy="3511897"/>
            <a:chOff x="990600" y="1226463"/>
            <a:chExt cx="7620000" cy="3511897"/>
          </a:xfrm>
        </p:grpSpPr>
        <p:sp>
          <p:nvSpPr>
            <p:cNvPr id="79" name="TextBox 78"/>
            <p:cNvSpPr txBox="1"/>
            <p:nvPr/>
          </p:nvSpPr>
          <p:spPr>
            <a:xfrm>
              <a:off x="1760453" y="3638550"/>
              <a:ext cx="601747" cy="261610"/>
            </a:xfrm>
            <a:prstGeom prst="rect">
              <a:avLst/>
            </a:prstGeom>
            <a:noFill/>
          </p:spPr>
          <p:txBody>
            <a:bodyPr wrap="square" rtlCol="0">
              <a:spAutoFit/>
            </a:bodyPr>
            <a:lstStyle/>
            <a:p>
              <a:r>
                <a:rPr lang="en-US" sz="1100" b="1" dirty="0" smtClean="0">
                  <a:solidFill>
                    <a:schemeClr val="tx2"/>
                  </a:solidFill>
                </a:rPr>
                <a:t>CIPC</a:t>
              </a:r>
              <a:endParaRPr lang="en-US" sz="1100" b="1" dirty="0">
                <a:solidFill>
                  <a:schemeClr val="tx2"/>
                </a:solidFill>
              </a:endParaRPr>
            </a:p>
          </p:txBody>
        </p:sp>
        <p:sp>
          <p:nvSpPr>
            <p:cNvPr id="105" name="TextBox 104"/>
            <p:cNvSpPr txBox="1"/>
            <p:nvPr/>
          </p:nvSpPr>
          <p:spPr>
            <a:xfrm>
              <a:off x="4114800" y="1226463"/>
              <a:ext cx="1295400" cy="430887"/>
            </a:xfrm>
            <a:prstGeom prst="rect">
              <a:avLst/>
            </a:prstGeom>
            <a:noFill/>
          </p:spPr>
          <p:txBody>
            <a:bodyPr wrap="square" rtlCol="0">
              <a:spAutoFit/>
            </a:bodyPr>
            <a:lstStyle/>
            <a:p>
              <a:r>
                <a:rPr lang="en-US" sz="1100" dirty="0" smtClean="0">
                  <a:solidFill>
                    <a:srgbClr val="FF0000"/>
                  </a:solidFill>
                </a:rPr>
                <a:t>User2’s greeting playing</a:t>
              </a:r>
              <a:endParaRPr lang="en-US" sz="1100" dirty="0">
                <a:solidFill>
                  <a:srgbClr val="FF0000"/>
                </a:solidFill>
              </a:endParaRPr>
            </a:p>
          </p:txBody>
        </p:sp>
        <p:sp>
          <p:nvSpPr>
            <p:cNvPr id="115" name="TextBox 114"/>
            <p:cNvSpPr txBox="1"/>
            <p:nvPr/>
          </p:nvSpPr>
          <p:spPr>
            <a:xfrm>
              <a:off x="6315867" y="3274092"/>
              <a:ext cx="237333" cy="307777"/>
            </a:xfrm>
            <a:prstGeom prst="rect">
              <a:avLst/>
            </a:prstGeom>
            <a:noFill/>
          </p:spPr>
          <p:txBody>
            <a:bodyPr wrap="square" rtlCol="0">
              <a:spAutoFit/>
            </a:bodyPr>
            <a:lstStyle/>
            <a:p>
              <a:r>
                <a:rPr lang="en-US" sz="1400" dirty="0">
                  <a:solidFill>
                    <a:schemeClr val="bg1"/>
                  </a:solidFill>
                </a:rPr>
                <a:t>7</a:t>
              </a:r>
            </a:p>
          </p:txBody>
        </p:sp>
        <p:grpSp>
          <p:nvGrpSpPr>
            <p:cNvPr id="1040" name="Group 1039"/>
            <p:cNvGrpSpPr/>
            <p:nvPr/>
          </p:nvGrpSpPr>
          <p:grpSpPr>
            <a:xfrm>
              <a:off x="990600" y="1441906"/>
              <a:ext cx="7620000" cy="3296454"/>
              <a:chOff x="609600" y="1524000"/>
              <a:chExt cx="7620000" cy="3214360"/>
            </a:xfrm>
          </p:grpSpPr>
          <p:sp>
            <p:nvSpPr>
              <p:cNvPr id="20" name="Oval 19"/>
              <p:cNvSpPr/>
              <p:nvPr/>
            </p:nvSpPr>
            <p:spPr bwMode="auto">
              <a:xfrm>
                <a:off x="2399507" y="1524000"/>
                <a:ext cx="1295400" cy="1066800"/>
              </a:xfrm>
              <a:prstGeom prst="ellipse">
                <a:avLst/>
              </a:prstGeom>
              <a:solidFill>
                <a:schemeClr val="accent1">
                  <a:lumMod val="60000"/>
                  <a:lumOff val="40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threePt" dir="t"/>
              </a:scene3d>
              <a:sp3d prstMaterial="dkEdge">
                <a:bevelT w="127000" h="63500"/>
              </a:sp3d>
            </p:spPr>
            <p:txBody>
              <a:bodyPr vert="horz" wrap="square" lIns="82124" tIns="41061" rIns="82124" bIns="41061" numCol="1" rtlCol="0" anchor="t" anchorCtr="0" compatLnSpc="1">
                <a:prstTxWarp prst="textNoShape">
                  <a:avLst/>
                </a:prstTxWarp>
              </a:bodyPr>
              <a:lstStyle/>
              <a:p>
                <a:pPr marL="0" marR="0" indent="0" algn="ctr" defTabSz="814388" rtl="0" eaLnBrk="0" fontAlgn="base" latinLnBrk="0" hangingPunct="0">
                  <a:lnSpc>
                    <a:spcPct val="85000"/>
                  </a:lnSpc>
                  <a:spcBef>
                    <a:spcPct val="0"/>
                  </a:spcBef>
                  <a:spcAft>
                    <a:spcPct val="0"/>
                  </a:spcAft>
                  <a:buClrTx/>
                  <a:buSzTx/>
                  <a:buFontTx/>
                  <a:buNone/>
                  <a:tabLst/>
                </a:pPr>
                <a:r>
                  <a:rPr lang="en-US" sz="1600" dirty="0" smtClean="0">
                    <a:solidFill>
                      <a:schemeClr val="tx1">
                        <a:lumMod val="85000"/>
                        <a:lumOff val="15000"/>
                      </a:schemeClr>
                    </a:solidFill>
                  </a:rPr>
                  <a:t> </a:t>
                </a:r>
              </a:p>
              <a:p>
                <a:pPr marL="0" marR="0" indent="0" algn="ctr" defTabSz="814388" rtl="0" eaLnBrk="0" fontAlgn="base" latinLnBrk="0" hangingPunct="0">
                  <a:lnSpc>
                    <a:spcPct val="85000"/>
                  </a:lnSpc>
                  <a:spcBef>
                    <a:spcPct val="0"/>
                  </a:spcBef>
                  <a:spcAft>
                    <a:spcPct val="0"/>
                  </a:spcAft>
                  <a:buClrTx/>
                  <a:buSzTx/>
                  <a:buFontTx/>
                  <a:buNone/>
                  <a:tabLst/>
                </a:pPr>
                <a:r>
                  <a:rPr lang="en-US" sz="1600" dirty="0" smtClean="0">
                    <a:solidFill>
                      <a:srgbClr val="0C3440"/>
                    </a:solidFill>
                  </a:rPr>
                  <a:t>CUCM</a:t>
                </a:r>
              </a:p>
              <a:p>
                <a:pPr marL="0" marR="0" indent="0" algn="ctr" defTabSz="814388" rtl="0" eaLnBrk="0" fontAlgn="base" latinLnBrk="0" hangingPunct="0">
                  <a:lnSpc>
                    <a:spcPct val="85000"/>
                  </a:lnSpc>
                  <a:spcBef>
                    <a:spcPct val="0"/>
                  </a:spcBef>
                  <a:spcAft>
                    <a:spcPct val="0"/>
                  </a:spcAft>
                  <a:buClrTx/>
                  <a:buSzTx/>
                  <a:buFontTx/>
                  <a:buNone/>
                  <a:tabLst/>
                </a:pPr>
                <a:r>
                  <a:rPr kumimoji="0" lang="en-US" sz="1600" b="0" i="0" u="none" strike="noStrike" cap="none" normalizeH="0" baseline="0" dirty="0" smtClean="0">
                    <a:ln>
                      <a:noFill/>
                    </a:ln>
                    <a:solidFill>
                      <a:schemeClr val="tx1">
                        <a:lumMod val="85000"/>
                        <a:lumOff val="15000"/>
                      </a:schemeClr>
                    </a:solidFill>
                    <a:effectLst/>
                    <a:latin typeface="Arial" charset="0"/>
                  </a:rPr>
                  <a:t>  </a:t>
                </a:r>
              </a:p>
            </p:txBody>
          </p:sp>
          <p:sp>
            <p:nvSpPr>
              <p:cNvPr id="27" name="Flowchart: Predefined Process 26"/>
              <p:cNvSpPr/>
              <p:nvPr/>
            </p:nvSpPr>
            <p:spPr bwMode="auto">
              <a:xfrm>
                <a:off x="5943600" y="1657350"/>
                <a:ext cx="1295400" cy="762000"/>
              </a:xfrm>
              <a:prstGeom prst="flowChartPredefinedProcess">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2700000" scaled="1"/>
                <a:tileRect/>
              </a:gradFill>
              <a:ln>
                <a:headEnd type="none" w="med" len="med"/>
                <a:tailEnd type="none" w="med" len="med"/>
              </a:ln>
              <a:effectLst>
                <a:glow rad="101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82124" tIns="41061" rIns="82124" bIns="41061" numCol="1" rtlCol="0" anchor="t" anchorCtr="0" compatLnSpc="1">
                <a:prstTxWarp prst="textNoShape">
                  <a:avLst/>
                </a:prstTxWarp>
              </a:bodyPr>
              <a:lstStyle/>
              <a:p>
                <a:pPr marL="0" marR="0" indent="0" algn="l" defTabSz="814388" rtl="0" eaLnBrk="0" fontAlgn="base" latinLnBrk="0" hangingPunct="0">
                  <a:lnSpc>
                    <a:spcPct val="85000"/>
                  </a:lnSpc>
                  <a:spcBef>
                    <a:spcPct val="0"/>
                  </a:spcBef>
                  <a:spcAft>
                    <a:spcPct val="0"/>
                  </a:spcAft>
                  <a:buClrTx/>
                  <a:buSzTx/>
                  <a:buFontTx/>
                  <a:buNone/>
                  <a:tabLst/>
                </a:pPr>
                <a:endParaRPr lang="en-US" dirty="0" smtClean="0">
                  <a:solidFill>
                    <a:schemeClr val="tx1"/>
                  </a:solidFill>
                  <a:latin typeface="Arial" charset="0"/>
                </a:endParaRPr>
              </a:p>
              <a:p>
                <a:pPr marL="0" marR="0" indent="0" algn="l" defTabSz="814388" rtl="0" eaLnBrk="0" fontAlgn="base" latinLnBrk="0" hangingPunct="0">
                  <a:lnSpc>
                    <a:spcPct val="85000"/>
                  </a:lnSpc>
                  <a:spcBef>
                    <a:spcPct val="0"/>
                  </a:spcBef>
                  <a:spcAft>
                    <a:spcPct val="0"/>
                  </a:spcAft>
                  <a:buClrTx/>
                  <a:buSzTx/>
                  <a:buFontTx/>
                  <a:buNone/>
                  <a:tabLst/>
                </a:pPr>
                <a:r>
                  <a:rPr lang="en-US" dirty="0">
                    <a:solidFill>
                      <a:schemeClr val="tx1"/>
                    </a:solidFill>
                    <a:latin typeface="Arial" charset="0"/>
                  </a:rPr>
                  <a:t> </a:t>
                </a:r>
                <a:r>
                  <a:rPr lang="en-US" dirty="0" smtClean="0">
                    <a:solidFill>
                      <a:schemeClr val="tx1"/>
                    </a:solidFill>
                    <a:latin typeface="Arial" charset="0"/>
                  </a:rPr>
                  <a:t> CUC</a:t>
                </a:r>
                <a:endParaRPr kumimoji="0" lang="en-US" sz="2000" b="0" i="0" u="none" strike="noStrike" cap="none" normalizeH="0" baseline="0" dirty="0" smtClean="0">
                  <a:ln>
                    <a:noFill/>
                  </a:ln>
                  <a:solidFill>
                    <a:schemeClr val="accent3">
                      <a:lumMod val="95000"/>
                    </a:schemeClr>
                  </a:solidFill>
                  <a:effectLst/>
                  <a:latin typeface="Arial" charset="0"/>
                </a:endParaRPr>
              </a:p>
            </p:txBody>
          </p:sp>
          <p:pic>
            <p:nvPicPr>
              <p:cNvPr id="17" name="Picture 3" descr="C:\Documents and Settings\avirai\Local Settings\Temporary Internet Files\Content.IE5\FJ6NAGHL\MC900434891[1].png"/>
              <p:cNvPicPr>
                <a:picLocks noChangeAspect="1" noChangeArrowheads="1"/>
              </p:cNvPicPr>
              <p:nvPr/>
            </p:nvPicPr>
            <p:blipFill>
              <a:blip r:embed="rId2" cstate="print"/>
              <a:srcRect/>
              <a:stretch>
                <a:fillRect/>
              </a:stretch>
            </p:blipFill>
            <p:spPr bwMode="auto">
              <a:xfrm>
                <a:off x="3694907" y="3714750"/>
                <a:ext cx="609600" cy="609600"/>
              </a:xfrm>
              <a:prstGeom prst="rect">
                <a:avLst/>
              </a:prstGeom>
              <a:noFill/>
            </p:spPr>
          </p:pic>
          <p:pic>
            <p:nvPicPr>
              <p:cNvPr id="19" name="Picture 3" descr="C:\Documents and Settings\avirai\Local Settings\Temporary Internet Files\Content.IE5\FJ6NAGHL\MC900434891[1].png"/>
              <p:cNvPicPr>
                <a:picLocks noChangeAspect="1" noChangeArrowheads="1"/>
              </p:cNvPicPr>
              <p:nvPr/>
            </p:nvPicPr>
            <p:blipFill>
              <a:blip r:embed="rId2" cstate="print"/>
              <a:srcRect/>
              <a:stretch>
                <a:fillRect/>
              </a:stretch>
            </p:blipFill>
            <p:spPr bwMode="auto">
              <a:xfrm>
                <a:off x="781050" y="3429000"/>
                <a:ext cx="609600" cy="609600"/>
              </a:xfrm>
              <a:prstGeom prst="rect">
                <a:avLst/>
              </a:prstGeom>
              <a:noFill/>
            </p:spPr>
          </p:pic>
          <p:sp>
            <p:nvSpPr>
              <p:cNvPr id="45" name="phone3"/>
              <p:cNvSpPr>
                <a:spLocks noEditPoints="1" noChangeArrowheads="1"/>
              </p:cNvSpPr>
              <p:nvPr/>
            </p:nvSpPr>
            <p:spPr bwMode="auto">
              <a:xfrm>
                <a:off x="1390650" y="3125789"/>
                <a:ext cx="457200" cy="4572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200 w 21600"/>
                  <a:gd name="T17" fmla="*/ 23516 h 21600"/>
                  <a:gd name="T18" fmla="*/ 21400 w 21600"/>
                  <a:gd name="T19" fmla="*/ 4048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phone3"/>
              <p:cNvSpPr>
                <a:spLocks noEditPoints="1" noChangeArrowheads="1"/>
              </p:cNvSpPr>
              <p:nvPr/>
            </p:nvSpPr>
            <p:spPr bwMode="auto">
              <a:xfrm>
                <a:off x="4495800" y="3128029"/>
                <a:ext cx="457200" cy="4572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200 w 21600"/>
                  <a:gd name="T17" fmla="*/ 23516 h 21600"/>
                  <a:gd name="T18" fmla="*/ 21400 w 21600"/>
                  <a:gd name="T19" fmla="*/ 4048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58" name="Straight Arrow Connector 57"/>
              <p:cNvCxnSpPr>
                <a:endCxn id="47" idx="7"/>
              </p:cNvCxnSpPr>
              <p:nvPr/>
            </p:nvCxnSpPr>
            <p:spPr>
              <a:xfrm>
                <a:off x="3581400" y="2362200"/>
                <a:ext cx="914400" cy="9944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rot="18529788">
                <a:off x="1758439" y="2878868"/>
                <a:ext cx="1109371" cy="261610"/>
              </a:xfrm>
              <a:prstGeom prst="rect">
                <a:avLst/>
              </a:prstGeom>
              <a:noFill/>
            </p:spPr>
            <p:txBody>
              <a:bodyPr wrap="square" rtlCol="0">
                <a:spAutoFit/>
              </a:bodyPr>
              <a:lstStyle/>
              <a:p>
                <a:r>
                  <a:rPr lang="en-US" sz="1100" dirty="0" smtClean="0">
                    <a:solidFill>
                      <a:srgbClr val="FF0000"/>
                    </a:solidFill>
                  </a:rPr>
                  <a:t>Call Initiated</a:t>
                </a:r>
                <a:endParaRPr lang="en-US" sz="1100" dirty="0">
                  <a:solidFill>
                    <a:srgbClr val="FF0000"/>
                  </a:solidFill>
                </a:endParaRPr>
              </a:p>
            </p:txBody>
          </p:sp>
          <p:cxnSp>
            <p:nvCxnSpPr>
              <p:cNvPr id="65" name="Curved Connector 64"/>
              <p:cNvCxnSpPr>
                <a:stCxn id="47" idx="0"/>
              </p:cNvCxnSpPr>
              <p:nvPr/>
            </p:nvCxnSpPr>
            <p:spPr>
              <a:xfrm flipH="1" flipV="1">
                <a:off x="3694907" y="2114550"/>
                <a:ext cx="800893" cy="1013479"/>
              </a:xfrm>
              <a:prstGeom prst="curvedConnector4">
                <a:avLst>
                  <a:gd name="adj1" fmla="val 5947"/>
                  <a:gd name="adj2" fmla="val 77255"/>
                </a:avLst>
              </a:prstGeom>
              <a:ln>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495800" y="2495550"/>
                <a:ext cx="1295400" cy="430887"/>
              </a:xfrm>
              <a:prstGeom prst="rect">
                <a:avLst/>
              </a:prstGeom>
              <a:noFill/>
            </p:spPr>
            <p:txBody>
              <a:bodyPr wrap="square" rtlCol="0">
                <a:spAutoFit/>
              </a:bodyPr>
              <a:lstStyle/>
              <a:p>
                <a:r>
                  <a:rPr lang="en-US" sz="1100" dirty="0" smtClean="0">
                    <a:solidFill>
                      <a:srgbClr val="FF0000"/>
                    </a:solidFill>
                  </a:rPr>
                  <a:t>Call not answered</a:t>
                </a:r>
                <a:endParaRPr lang="en-US" sz="1100"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867150"/>
                <a:ext cx="549106"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6" name="Curved Connector 75"/>
              <p:cNvCxnSpPr>
                <a:stCxn id="27" idx="2"/>
                <a:endCxn id="1026" idx="3"/>
              </p:cNvCxnSpPr>
              <p:nvPr/>
            </p:nvCxnSpPr>
            <p:spPr>
              <a:xfrm rot="5400000">
                <a:off x="4941803" y="2522453"/>
                <a:ext cx="1752600" cy="1546394"/>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324600" y="3328630"/>
                <a:ext cx="1905000" cy="430887"/>
              </a:xfrm>
              <a:prstGeom prst="rect">
                <a:avLst/>
              </a:prstGeom>
              <a:noFill/>
            </p:spPr>
            <p:txBody>
              <a:bodyPr wrap="square" rtlCol="0">
                <a:spAutoFit/>
              </a:bodyPr>
              <a:lstStyle/>
              <a:p>
                <a:r>
                  <a:rPr lang="en-US" sz="1100" dirty="0" smtClean="0">
                    <a:solidFill>
                      <a:srgbClr val="FF0000"/>
                    </a:solidFill>
                  </a:rPr>
                  <a:t>HTML Notification for Missed Call sent to User 2</a:t>
                </a:r>
                <a:endParaRPr lang="en-US" sz="1100" dirty="0">
                  <a:solidFill>
                    <a:srgbClr val="FF0000"/>
                  </a:solidFill>
                </a:endParaRPr>
              </a:p>
            </p:txBody>
          </p:sp>
          <p:sp>
            <p:nvSpPr>
              <p:cNvPr id="80" name="TextBox 79"/>
              <p:cNvSpPr txBox="1"/>
              <p:nvPr/>
            </p:nvSpPr>
            <p:spPr>
              <a:xfrm>
                <a:off x="4953000" y="3356629"/>
                <a:ext cx="601747" cy="261610"/>
              </a:xfrm>
              <a:prstGeom prst="rect">
                <a:avLst/>
              </a:prstGeom>
              <a:noFill/>
            </p:spPr>
            <p:txBody>
              <a:bodyPr wrap="square" rtlCol="0">
                <a:spAutoFit/>
              </a:bodyPr>
              <a:lstStyle/>
              <a:p>
                <a:r>
                  <a:rPr lang="en-US" sz="1100" b="1" dirty="0" smtClean="0">
                    <a:solidFill>
                      <a:schemeClr val="tx2"/>
                    </a:solidFill>
                  </a:rPr>
                  <a:t>CIPC</a:t>
                </a:r>
                <a:endParaRPr lang="en-US" sz="1100" b="1" dirty="0">
                  <a:solidFill>
                    <a:schemeClr val="tx2"/>
                  </a:solidFill>
                </a:endParaRPr>
              </a:p>
            </p:txBody>
          </p:sp>
          <p:sp>
            <p:nvSpPr>
              <p:cNvPr id="81" name="TextBox 80"/>
              <p:cNvSpPr txBox="1"/>
              <p:nvPr/>
            </p:nvSpPr>
            <p:spPr>
              <a:xfrm>
                <a:off x="4419600" y="4476750"/>
                <a:ext cx="800100" cy="261610"/>
              </a:xfrm>
              <a:prstGeom prst="rect">
                <a:avLst/>
              </a:prstGeom>
              <a:noFill/>
            </p:spPr>
            <p:txBody>
              <a:bodyPr wrap="square" rtlCol="0">
                <a:spAutoFit/>
              </a:bodyPr>
              <a:lstStyle/>
              <a:p>
                <a:r>
                  <a:rPr lang="en-US" sz="1100" b="1" dirty="0" smtClean="0">
                    <a:solidFill>
                      <a:schemeClr val="tx2"/>
                    </a:solidFill>
                  </a:rPr>
                  <a:t>Outlook</a:t>
                </a:r>
                <a:endParaRPr lang="en-US" sz="1100" b="1" dirty="0">
                  <a:solidFill>
                    <a:schemeClr val="tx2"/>
                  </a:solidFill>
                </a:endParaRPr>
              </a:p>
            </p:txBody>
          </p:sp>
          <p:sp>
            <p:nvSpPr>
              <p:cNvPr id="78" name="TextBox 77"/>
              <p:cNvSpPr txBox="1"/>
              <p:nvPr/>
            </p:nvSpPr>
            <p:spPr>
              <a:xfrm>
                <a:off x="1981199" y="2710993"/>
                <a:ext cx="237333" cy="307777"/>
              </a:xfrm>
              <a:prstGeom prst="rect">
                <a:avLst/>
              </a:prstGeom>
              <a:noFill/>
            </p:spPr>
            <p:txBody>
              <a:bodyPr wrap="square" rtlCol="0">
                <a:spAutoFit/>
              </a:bodyPr>
              <a:lstStyle/>
              <a:p>
                <a:r>
                  <a:rPr lang="en-US" sz="1400" dirty="0" smtClean="0">
                    <a:solidFill>
                      <a:schemeClr val="bg1"/>
                    </a:solidFill>
                  </a:rPr>
                  <a:t>1</a:t>
                </a:r>
                <a:endParaRPr lang="en-US" sz="1400" dirty="0">
                  <a:solidFill>
                    <a:schemeClr val="bg1"/>
                  </a:solidFill>
                </a:endParaRPr>
              </a:p>
            </p:txBody>
          </p:sp>
          <p:sp>
            <p:nvSpPr>
              <p:cNvPr id="83" name="TextBox 82"/>
              <p:cNvSpPr txBox="1"/>
              <p:nvPr/>
            </p:nvSpPr>
            <p:spPr>
              <a:xfrm>
                <a:off x="3694907" y="2772548"/>
                <a:ext cx="237333" cy="307777"/>
              </a:xfrm>
              <a:prstGeom prst="rect">
                <a:avLst/>
              </a:prstGeom>
              <a:noFill/>
            </p:spPr>
            <p:txBody>
              <a:bodyPr wrap="square" rtlCol="0">
                <a:spAutoFit/>
              </a:bodyPr>
              <a:lstStyle/>
              <a:p>
                <a:r>
                  <a:rPr lang="en-US" sz="1400" dirty="0">
                    <a:solidFill>
                      <a:schemeClr val="bg1"/>
                    </a:solidFill>
                  </a:rPr>
                  <a:t>2</a:t>
                </a:r>
              </a:p>
            </p:txBody>
          </p:sp>
          <p:sp>
            <p:nvSpPr>
              <p:cNvPr id="84" name="TextBox 83"/>
              <p:cNvSpPr txBox="1"/>
              <p:nvPr/>
            </p:nvSpPr>
            <p:spPr>
              <a:xfrm>
                <a:off x="4104481" y="2434571"/>
                <a:ext cx="237333" cy="307777"/>
              </a:xfrm>
              <a:prstGeom prst="rect">
                <a:avLst/>
              </a:prstGeom>
              <a:noFill/>
            </p:spPr>
            <p:txBody>
              <a:bodyPr wrap="square" rtlCol="0">
                <a:spAutoFit/>
              </a:bodyPr>
              <a:lstStyle/>
              <a:p>
                <a:r>
                  <a:rPr lang="en-US" sz="1400" dirty="0">
                    <a:solidFill>
                      <a:schemeClr val="bg1"/>
                    </a:solidFill>
                  </a:rPr>
                  <a:t>3</a:t>
                </a:r>
              </a:p>
            </p:txBody>
          </p:sp>
          <p:sp>
            <p:nvSpPr>
              <p:cNvPr id="85" name="TextBox 84"/>
              <p:cNvSpPr txBox="1"/>
              <p:nvPr/>
            </p:nvSpPr>
            <p:spPr>
              <a:xfrm>
                <a:off x="4495800" y="1730573"/>
                <a:ext cx="237333" cy="307777"/>
              </a:xfrm>
              <a:prstGeom prst="rect">
                <a:avLst/>
              </a:prstGeom>
              <a:noFill/>
            </p:spPr>
            <p:txBody>
              <a:bodyPr wrap="square" rtlCol="0">
                <a:spAutoFit/>
              </a:bodyPr>
              <a:lstStyle/>
              <a:p>
                <a:r>
                  <a:rPr lang="en-US" sz="1400" dirty="0">
                    <a:solidFill>
                      <a:schemeClr val="bg1"/>
                    </a:solidFill>
                  </a:rPr>
                  <a:t>4</a:t>
                </a:r>
              </a:p>
            </p:txBody>
          </p:sp>
          <p:sp>
            <p:nvSpPr>
              <p:cNvPr id="82" name="TextBox 81"/>
              <p:cNvSpPr txBox="1"/>
              <p:nvPr/>
            </p:nvSpPr>
            <p:spPr>
              <a:xfrm>
                <a:off x="609600" y="4038600"/>
                <a:ext cx="1009650" cy="369332"/>
              </a:xfrm>
              <a:prstGeom prst="rect">
                <a:avLst/>
              </a:prstGeom>
              <a:noFill/>
            </p:spPr>
            <p:txBody>
              <a:bodyPr wrap="square" rtlCol="0">
                <a:spAutoFit/>
              </a:bodyPr>
              <a:lstStyle/>
              <a:p>
                <a:r>
                  <a:rPr lang="en-US" dirty="0" smtClean="0">
                    <a:solidFill>
                      <a:schemeClr val="bg1"/>
                    </a:solidFill>
                  </a:rPr>
                  <a:t>User 1</a:t>
                </a:r>
                <a:endParaRPr lang="en-US" dirty="0">
                  <a:solidFill>
                    <a:schemeClr val="bg1"/>
                  </a:solidFill>
                </a:endParaRPr>
              </a:p>
            </p:txBody>
          </p:sp>
          <p:sp>
            <p:nvSpPr>
              <p:cNvPr id="87" name="TextBox 86"/>
              <p:cNvSpPr txBox="1"/>
              <p:nvPr/>
            </p:nvSpPr>
            <p:spPr>
              <a:xfrm>
                <a:off x="3638550" y="4324350"/>
                <a:ext cx="1009650" cy="369332"/>
              </a:xfrm>
              <a:prstGeom prst="rect">
                <a:avLst/>
              </a:prstGeom>
              <a:noFill/>
            </p:spPr>
            <p:txBody>
              <a:bodyPr wrap="square" rtlCol="0">
                <a:spAutoFit/>
              </a:bodyPr>
              <a:lstStyle/>
              <a:p>
                <a:r>
                  <a:rPr lang="en-US" dirty="0" smtClean="0">
                    <a:solidFill>
                      <a:schemeClr val="bg1"/>
                    </a:solidFill>
                  </a:rPr>
                  <a:t>User 2</a:t>
                </a:r>
                <a:endParaRPr lang="en-US" dirty="0">
                  <a:solidFill>
                    <a:schemeClr val="bg1"/>
                  </a:solidFill>
                </a:endParaRPr>
              </a:p>
            </p:txBody>
          </p:sp>
          <p:cxnSp>
            <p:nvCxnSpPr>
              <p:cNvPr id="1034" name="Straight Connector 1033"/>
              <p:cNvCxnSpPr/>
              <p:nvPr/>
            </p:nvCxnSpPr>
            <p:spPr>
              <a:xfrm>
                <a:off x="1741341" y="1730573"/>
                <a:ext cx="122092" cy="3173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1619250" y="1884461"/>
                <a:ext cx="361949" cy="4763"/>
              </a:xfrm>
              <a:prstGeom prst="line">
                <a:avLst/>
              </a:prstGeom>
            </p:spPr>
            <p:style>
              <a:lnRef idx="1">
                <a:schemeClr val="accent1"/>
              </a:lnRef>
              <a:fillRef idx="0">
                <a:schemeClr val="accent1"/>
              </a:fillRef>
              <a:effectRef idx="0">
                <a:schemeClr val="accent1"/>
              </a:effectRef>
              <a:fontRef idx="minor">
                <a:schemeClr val="tx1"/>
              </a:fontRef>
            </p:style>
          </p:cxnSp>
          <p:sp>
            <p:nvSpPr>
              <p:cNvPr id="1038" name="TextBox 1037"/>
              <p:cNvSpPr txBox="1"/>
              <p:nvPr/>
            </p:nvSpPr>
            <p:spPr>
              <a:xfrm>
                <a:off x="609600" y="1524000"/>
                <a:ext cx="1009650" cy="430887"/>
              </a:xfrm>
              <a:prstGeom prst="rect">
                <a:avLst/>
              </a:prstGeom>
              <a:noFill/>
            </p:spPr>
            <p:txBody>
              <a:bodyPr wrap="square" rtlCol="0">
                <a:spAutoFit/>
              </a:bodyPr>
              <a:lstStyle/>
              <a:p>
                <a:r>
                  <a:rPr lang="en-US" sz="1100" dirty="0" smtClean="0">
                    <a:solidFill>
                      <a:srgbClr val="FF0000"/>
                    </a:solidFill>
                  </a:rPr>
                  <a:t>Call dropped</a:t>
                </a:r>
              </a:p>
              <a:p>
                <a:r>
                  <a:rPr lang="en-US" sz="1100" dirty="0" smtClean="0">
                    <a:solidFill>
                      <a:srgbClr val="FF0000"/>
                    </a:solidFill>
                  </a:rPr>
                  <a:t>while playing</a:t>
                </a:r>
                <a:endParaRPr lang="en-US" sz="1100" dirty="0">
                  <a:solidFill>
                    <a:srgbClr val="FF0000"/>
                  </a:solidFill>
                </a:endParaRPr>
              </a:p>
            </p:txBody>
          </p:sp>
          <p:sp>
            <p:nvSpPr>
              <p:cNvPr id="114" name="TextBox 113"/>
              <p:cNvSpPr txBox="1"/>
              <p:nvPr/>
            </p:nvSpPr>
            <p:spPr>
              <a:xfrm>
                <a:off x="1374292" y="1960661"/>
                <a:ext cx="237333" cy="307777"/>
              </a:xfrm>
              <a:prstGeom prst="rect">
                <a:avLst/>
              </a:prstGeom>
              <a:noFill/>
            </p:spPr>
            <p:txBody>
              <a:bodyPr wrap="square" rtlCol="0">
                <a:spAutoFit/>
              </a:bodyPr>
              <a:lstStyle/>
              <a:p>
                <a:r>
                  <a:rPr lang="en-US" sz="1400" dirty="0">
                    <a:solidFill>
                      <a:schemeClr val="bg1"/>
                    </a:solidFill>
                  </a:rPr>
                  <a:t>6</a:t>
                </a:r>
              </a:p>
            </p:txBody>
          </p:sp>
          <p:sp>
            <p:nvSpPr>
              <p:cNvPr id="117" name="TextBox 116"/>
              <p:cNvSpPr txBox="1"/>
              <p:nvPr/>
            </p:nvSpPr>
            <p:spPr>
              <a:xfrm>
                <a:off x="4143375" y="2064663"/>
                <a:ext cx="1549231" cy="261610"/>
              </a:xfrm>
              <a:prstGeom prst="rect">
                <a:avLst/>
              </a:prstGeom>
              <a:noFill/>
            </p:spPr>
            <p:txBody>
              <a:bodyPr wrap="square" rtlCol="0">
                <a:spAutoFit/>
              </a:bodyPr>
              <a:lstStyle/>
              <a:p>
                <a:r>
                  <a:rPr lang="en-US" sz="1100" dirty="0" smtClean="0">
                    <a:solidFill>
                      <a:srgbClr val="FF0000"/>
                    </a:solidFill>
                  </a:rPr>
                  <a:t>Call landed on CUC</a:t>
                </a:r>
                <a:endParaRPr lang="en-US" sz="1100" dirty="0">
                  <a:solidFill>
                    <a:srgbClr val="FF0000"/>
                  </a:solidFill>
                </a:endParaRPr>
              </a:p>
            </p:txBody>
          </p:sp>
        </p:grpSp>
      </p:grpSp>
    </p:spTree>
    <p:extLst>
      <p:ext uri="{BB962C8B-B14F-4D97-AF65-F5344CB8AC3E}">
        <p14:creationId xmlns:p14="http://schemas.microsoft.com/office/powerpoint/2010/main" val="1769280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2052" y="-19050"/>
            <a:ext cx="8588861" cy="857250"/>
          </a:xfrm>
        </p:spPr>
        <p:txBody>
          <a:bodyPr>
            <a:normAutofit fontScale="90000"/>
          </a:bodyPr>
          <a:lstStyle/>
          <a:p>
            <a:pPr algn="ctr"/>
            <a:r>
              <a:rPr lang="en-US" dirty="0" smtClean="0"/>
              <a:t>Configurations for Missed </a:t>
            </a:r>
            <a:r>
              <a:rPr lang="en-US" dirty="0"/>
              <a:t>Call </a:t>
            </a:r>
            <a:r>
              <a:rPr lang="en-US" dirty="0" smtClean="0"/>
              <a:t>Notification</a:t>
            </a:r>
            <a:endParaRPr lang="en-US" sz="1800" dirty="0"/>
          </a:p>
        </p:txBody>
      </p:sp>
      <p:sp>
        <p:nvSpPr>
          <p:cNvPr id="5" name="Text Placeholder 4"/>
          <p:cNvSpPr>
            <a:spLocks noGrp="1"/>
          </p:cNvSpPr>
          <p:nvPr>
            <p:ph type="body" sz="quarter" idx="10"/>
          </p:nvPr>
        </p:nvSpPr>
        <p:spPr>
          <a:xfrm>
            <a:off x="228600" y="1386304"/>
            <a:ext cx="8655050" cy="3242846"/>
          </a:xfrm>
        </p:spPr>
        <p:txBody>
          <a:bodyPr>
            <a:normAutofit/>
          </a:bodyPr>
          <a:lstStyle/>
          <a:p>
            <a:pPr marL="0" indent="0">
              <a:buNone/>
            </a:pPr>
            <a:endParaRPr lang="en-US" sz="1200" dirty="0"/>
          </a:p>
          <a:p>
            <a:pPr>
              <a:buFont typeface="Wingdings" panose="05000000000000000000" pitchFamily="2" charset="2"/>
              <a:buChar char="ü"/>
            </a:pPr>
            <a:r>
              <a:rPr lang="en-US" sz="1600" dirty="0" smtClean="0"/>
              <a:t>Added a new template ‘</a:t>
            </a:r>
            <a:r>
              <a:rPr lang="en-US" sz="1600" b="1" dirty="0" err="1" smtClean="0"/>
              <a:t>Default_Missed_Call</a:t>
            </a:r>
            <a:r>
              <a:rPr lang="en-US" sz="1600" dirty="0" smtClean="0"/>
              <a:t>’.</a:t>
            </a:r>
          </a:p>
          <a:p>
            <a:pPr>
              <a:buFont typeface="Wingdings" panose="05000000000000000000" pitchFamily="2" charset="2"/>
              <a:buChar char="ü"/>
            </a:pPr>
            <a:r>
              <a:rPr lang="en-US" sz="1600" dirty="0" smtClean="0"/>
              <a:t>This template contains the “%MISSED_CALL%” tag.</a:t>
            </a:r>
          </a:p>
          <a:p>
            <a:pPr>
              <a:buFont typeface="Wingdings" panose="05000000000000000000" pitchFamily="2" charset="2"/>
              <a:buChar char="ü"/>
            </a:pPr>
            <a:r>
              <a:rPr lang="en-US" sz="1600" dirty="0" smtClean="0"/>
              <a:t>Flexibility to the Admin to create customized Missed Call template.</a:t>
            </a:r>
          </a:p>
          <a:p>
            <a:pPr>
              <a:buFont typeface="Wingdings" panose="05000000000000000000" pitchFamily="2" charset="2"/>
              <a:buChar char="ü"/>
            </a:pPr>
            <a:r>
              <a:rPr lang="en-US" sz="1600" dirty="0"/>
              <a:t>Any </a:t>
            </a:r>
            <a:r>
              <a:rPr lang="en-US" sz="1600" dirty="0" smtClean="0"/>
              <a:t>new template should contain %MISSED_CALL%” tag.</a:t>
            </a:r>
          </a:p>
          <a:p>
            <a:pPr marL="0" indent="0">
              <a:buNone/>
            </a:pPr>
            <a:endParaRPr lang="en-US" sz="1600" dirty="0" smtClean="0"/>
          </a:p>
          <a:p>
            <a:pPr marL="0" indent="0">
              <a:buNone/>
            </a:pPr>
            <a:endParaRPr lang="en-US" sz="2000" dirty="0" smtClean="0"/>
          </a:p>
        </p:txBody>
      </p:sp>
      <p:sp>
        <p:nvSpPr>
          <p:cNvPr id="2" name="TextBox 1"/>
          <p:cNvSpPr txBox="1"/>
          <p:nvPr/>
        </p:nvSpPr>
        <p:spPr>
          <a:xfrm>
            <a:off x="228600" y="1047750"/>
            <a:ext cx="8153400" cy="677108"/>
          </a:xfrm>
          <a:prstGeom prst="rect">
            <a:avLst/>
          </a:prstGeom>
          <a:noFill/>
        </p:spPr>
        <p:txBody>
          <a:bodyPr wrap="square" rtlCol="0">
            <a:spAutoFit/>
          </a:bodyPr>
          <a:lstStyle/>
          <a:p>
            <a:r>
              <a:rPr lang="en-US" sz="2000" dirty="0" smtClean="0">
                <a:solidFill>
                  <a:schemeClr val="bg1"/>
                </a:solidFill>
              </a:rPr>
              <a:t> Missed </a:t>
            </a:r>
            <a:r>
              <a:rPr lang="en-US" sz="2000" dirty="0">
                <a:solidFill>
                  <a:schemeClr val="bg1"/>
                </a:solidFill>
              </a:rPr>
              <a:t>Call </a:t>
            </a:r>
            <a:r>
              <a:rPr lang="en-US" sz="2000" dirty="0" smtClean="0">
                <a:solidFill>
                  <a:schemeClr val="bg1"/>
                </a:solidFill>
              </a:rPr>
              <a:t>Template</a:t>
            </a:r>
            <a:endParaRPr lang="en-US" sz="2000" dirty="0">
              <a:solidFill>
                <a:schemeClr val="bg1"/>
              </a:solidFill>
            </a:endParaRPr>
          </a:p>
          <a:p>
            <a:endParaRPr lang="en-US" dirty="0"/>
          </a:p>
        </p:txBody>
      </p:sp>
    </p:spTree>
    <p:extLst>
      <p:ext uri="{BB962C8B-B14F-4D97-AF65-F5344CB8AC3E}">
        <p14:creationId xmlns:p14="http://schemas.microsoft.com/office/powerpoint/2010/main" val="3576468131"/>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5" y="266700"/>
            <a:ext cx="8580437" cy="628650"/>
          </a:xfrm>
        </p:spPr>
        <p:txBody>
          <a:bodyPr>
            <a:noAutofit/>
          </a:bodyPr>
          <a:lstStyle/>
          <a:p>
            <a:pPr algn="ctr"/>
            <a:r>
              <a:rPr lang="it-IT" sz="3200" dirty="0" smtClean="0"/>
              <a:t>Default Missed Call Notification Template Page</a:t>
            </a:r>
            <a:endParaRPr lang="en-US" sz="3200" dirty="0"/>
          </a:p>
        </p:txBody>
      </p:sp>
      <p:sp>
        <p:nvSpPr>
          <p:cNvPr id="5" name="TextBox 4"/>
          <p:cNvSpPr txBox="1"/>
          <p:nvPr/>
        </p:nvSpPr>
        <p:spPr>
          <a:xfrm>
            <a:off x="3429000" y="1095911"/>
            <a:ext cx="5181600" cy="1323439"/>
          </a:xfrm>
          <a:prstGeom prst="rect">
            <a:avLst/>
          </a:prstGeom>
          <a:noFill/>
        </p:spPr>
        <p:txBody>
          <a:bodyPr wrap="square" lIns="91440" rtlCol="0" anchor="t">
            <a:spAutoFit/>
          </a:bodyPr>
          <a:lstStyle/>
          <a:p>
            <a:endParaRPr lang="en-US" sz="2000" dirty="0" smtClean="0">
              <a:solidFill>
                <a:schemeClr val="bg1"/>
              </a:solidFill>
            </a:endParaRPr>
          </a:p>
          <a:p>
            <a:pPr marL="342900" indent="-342900">
              <a:buFont typeface="Wingdings" panose="05000000000000000000" pitchFamily="2" charset="2"/>
              <a:buChar char="ü"/>
            </a:pPr>
            <a:endParaRPr lang="en-US" sz="2000" dirty="0">
              <a:solidFill>
                <a:schemeClr val="bg1"/>
              </a:solidFill>
            </a:endParaRPr>
          </a:p>
          <a:p>
            <a:pPr marL="342900" indent="-342900">
              <a:buFont typeface="Wingdings" panose="05000000000000000000" pitchFamily="2" charset="2"/>
              <a:buChar char="ü"/>
            </a:pPr>
            <a:endParaRPr lang="en-US" sz="2000" dirty="0" smtClean="0">
              <a:solidFill>
                <a:schemeClr val="bg1"/>
              </a:solidFill>
            </a:endParaRPr>
          </a:p>
          <a:p>
            <a:pPr marL="342900" indent="-342900">
              <a:buFont typeface="Wingdings" panose="05000000000000000000" pitchFamily="2" charset="2"/>
              <a:buChar char="ü"/>
            </a:pPr>
            <a:endParaRPr lang="en-US" sz="2000"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047750"/>
            <a:ext cx="77724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ular Callout 6"/>
          <p:cNvSpPr/>
          <p:nvPr/>
        </p:nvSpPr>
        <p:spPr>
          <a:xfrm>
            <a:off x="4191000" y="1047750"/>
            <a:ext cx="2162175" cy="489684"/>
          </a:xfrm>
          <a:prstGeom prst="wedgeRoundRectCallou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fontAlgn="base">
              <a:lnSpc>
                <a:spcPct val="115000"/>
              </a:lnSpc>
              <a:spcBef>
                <a:spcPts val="0"/>
              </a:spcBef>
              <a:spcAft>
                <a:spcPts val="1000"/>
              </a:spcAft>
            </a:pPr>
            <a:r>
              <a:rPr lang="en-US" sz="1100" kern="1200">
                <a:ln w="9525" cap="rnd" cmpd="sng" algn="ctr">
                  <a:solidFill>
                    <a:srgbClr val="E46C0A"/>
                  </a:solidFill>
                  <a:prstDash val="solid"/>
                  <a:bevel/>
                </a:ln>
                <a:solidFill>
                  <a:srgbClr val="000000"/>
                </a:solidFill>
                <a:effectLst/>
                <a:ea typeface="Calibri"/>
                <a:cs typeface="Times New Roman"/>
              </a:rPr>
              <a:t>This is new tag introduced for Missed Call Notification</a:t>
            </a:r>
            <a:endParaRPr lang="en-US" sz="1200">
              <a:effectLst/>
              <a:latin typeface="Times New Roman"/>
              <a:ea typeface="Times New Roman"/>
            </a:endParaRPr>
          </a:p>
        </p:txBody>
      </p:sp>
      <p:sp>
        <p:nvSpPr>
          <p:cNvPr id="8" name="Rounded Rectangular Callout 7"/>
          <p:cNvSpPr/>
          <p:nvPr/>
        </p:nvSpPr>
        <p:spPr>
          <a:xfrm>
            <a:off x="5791200" y="2838450"/>
            <a:ext cx="2024062" cy="533400"/>
          </a:xfrm>
          <a:prstGeom prst="wedgeRoundRectCallou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ln w="9525" cap="rnd" cmpd="sng" algn="ctr">
                  <a:solidFill>
                    <a:srgbClr val="E46C0A"/>
                  </a:solidFill>
                  <a:prstDash val="solid"/>
                  <a:bevel/>
                </a:ln>
                <a:effectLst/>
                <a:ea typeface="Calibri"/>
                <a:cs typeface="Times New Roman"/>
              </a:rPr>
              <a:t>Email </a:t>
            </a:r>
            <a:r>
              <a:rPr lang="en-US" sz="1100" dirty="0" smtClean="0">
                <a:ln w="9525" cap="rnd" cmpd="sng" algn="ctr">
                  <a:solidFill>
                    <a:srgbClr val="E46C0A"/>
                  </a:solidFill>
                  <a:prstDash val="solid"/>
                  <a:bevel/>
                </a:ln>
                <a:effectLst/>
                <a:ea typeface="Calibri"/>
                <a:cs typeface="Times New Roman"/>
              </a:rPr>
              <a:t>body </a:t>
            </a:r>
            <a:r>
              <a:rPr lang="en-US" sz="1100" dirty="0">
                <a:ln w="9525" cap="rnd" cmpd="sng" algn="ctr">
                  <a:solidFill>
                    <a:srgbClr val="E46C0A"/>
                  </a:solidFill>
                  <a:prstDash val="solid"/>
                  <a:bevel/>
                </a:ln>
                <a:effectLst/>
                <a:ea typeface="Calibri"/>
                <a:cs typeface="Times New Roman"/>
              </a:rPr>
              <a:t>will have sender alias with its caller Id</a:t>
            </a:r>
            <a:endParaRPr lang="en-US" sz="1100" dirty="0">
              <a:effectLst/>
              <a:ea typeface="Calibri"/>
              <a:cs typeface="Times New Roman"/>
            </a:endParaRPr>
          </a:p>
        </p:txBody>
      </p:sp>
    </p:spTree>
    <p:extLst>
      <p:ext uri="{BB962C8B-B14F-4D97-AF65-F5344CB8AC3E}">
        <p14:creationId xmlns:p14="http://schemas.microsoft.com/office/powerpoint/2010/main" val="2841596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Cisco Arial 4x3 template_dark">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themeOverride>
</file>

<file path=docProps/app.xml><?xml version="1.0" encoding="utf-8"?>
<Properties xmlns="http://schemas.openxmlformats.org/officeDocument/2006/extended-properties" xmlns:vt="http://schemas.openxmlformats.org/officeDocument/2006/docPropsVTypes">
  <Template/>
  <TotalTime>78417</TotalTime>
  <Words>1211</Words>
  <Application>Microsoft Office PowerPoint</Application>
  <PresentationFormat>On-screen Show (16:9)</PresentationFormat>
  <Paragraphs>203</Paragraphs>
  <Slides>30</Slides>
  <Notes>24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Cisco Arial 4x3 template_dark</vt:lpstr>
      <vt:lpstr>Missed Call Notification Unity Connection 11.0</vt:lpstr>
      <vt:lpstr>PowerPoint Presentation</vt:lpstr>
      <vt:lpstr>Abbreviations</vt:lpstr>
      <vt:lpstr>Agenda</vt:lpstr>
      <vt:lpstr>Overview of Missed Call Notification</vt:lpstr>
      <vt:lpstr>Overview of Missed Call Notification</vt:lpstr>
      <vt:lpstr>Missed Call Flow Diagram</vt:lpstr>
      <vt:lpstr>Configurations for Missed Call Notification</vt:lpstr>
      <vt:lpstr>Default Missed Call Notification Template Page</vt:lpstr>
      <vt:lpstr>Creating New Missed Call Notification Template</vt:lpstr>
      <vt:lpstr>Configurations for Missed Call Notification(cont..)</vt:lpstr>
      <vt:lpstr>Default Missed Call Device Page</vt:lpstr>
      <vt:lpstr>Configurations for Missed Call Notification (Cont ..)</vt:lpstr>
      <vt:lpstr>Missed Call Notification Template Selection for HTML Device</vt:lpstr>
      <vt:lpstr>Missed Call Notification Template Selection for an HTML Device from CPCA</vt:lpstr>
      <vt:lpstr>Subject Line Format Page - Default</vt:lpstr>
      <vt:lpstr>Use Case 1 Missed Call Notification with Default Subject Line Format</vt:lpstr>
      <vt:lpstr>PowerPoint Presentation</vt:lpstr>
      <vt:lpstr>Subject Line Format Page - Customized</vt:lpstr>
      <vt:lpstr>Use Case 2 Missed Call Notification via Customized Subject Line Format</vt:lpstr>
      <vt:lpstr>Use Case 3 Missed Call Notification when mailbox quota of user is full</vt:lpstr>
      <vt:lpstr>VMREST API</vt:lpstr>
      <vt:lpstr> VMREST API’s</vt:lpstr>
      <vt:lpstr>  Get  API(Cont.) </vt:lpstr>
      <vt:lpstr>POST API </vt:lpstr>
      <vt:lpstr>POST API(Cont.) </vt:lpstr>
      <vt:lpstr>PUT API </vt:lpstr>
      <vt:lpstr>Troubleshooting</vt:lpstr>
      <vt:lpstr>Annotated diagnostics information</vt:lpstr>
      <vt:lpstr>PowerPoint Presentation</vt:lpstr>
    </vt:vector>
  </TitlesOfParts>
  <Company>Cisco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SRSV MWI TAC TOI</dc:title>
  <dc:creator>sausaxen</dc:creator>
  <cp:lastModifiedBy>duchaudh</cp:lastModifiedBy>
  <cp:revision>3349</cp:revision>
  <dcterms:created xsi:type="dcterms:W3CDTF">2012-08-27T10:18:31Z</dcterms:created>
  <dcterms:modified xsi:type="dcterms:W3CDTF">2015-03-10T12:33:27Z</dcterms:modified>
</cp:coreProperties>
</file>