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handoutMasterIdLst>
    <p:handoutMasterId r:id="rId29"/>
  </p:handoutMasterIdLst>
  <p:sldIdLst>
    <p:sldId id="517" r:id="rId2"/>
    <p:sldId id="629" r:id="rId3"/>
    <p:sldId id="634" r:id="rId4"/>
    <p:sldId id="580" r:id="rId5"/>
    <p:sldId id="627" r:id="rId6"/>
    <p:sldId id="635" r:id="rId7"/>
    <p:sldId id="524" r:id="rId8"/>
    <p:sldId id="574" r:id="rId9"/>
    <p:sldId id="636" r:id="rId10"/>
    <p:sldId id="637" r:id="rId11"/>
    <p:sldId id="638" r:id="rId12"/>
    <p:sldId id="639" r:id="rId13"/>
    <p:sldId id="640" r:id="rId14"/>
    <p:sldId id="641" r:id="rId15"/>
    <p:sldId id="642" r:id="rId16"/>
    <p:sldId id="630" r:id="rId17"/>
    <p:sldId id="644" r:id="rId18"/>
    <p:sldId id="646" r:id="rId19"/>
    <p:sldId id="645" r:id="rId20"/>
    <p:sldId id="643" r:id="rId21"/>
    <p:sldId id="647" r:id="rId22"/>
    <p:sldId id="595" r:id="rId23"/>
    <p:sldId id="596" r:id="rId24"/>
    <p:sldId id="597" r:id="rId25"/>
    <p:sldId id="632" r:id="rId26"/>
    <p:sldId id="56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tyagi"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0000"/>
    <a:srgbClr val="EA7058"/>
    <a:srgbClr val="F76B4F"/>
    <a:srgbClr val="F5B987"/>
    <a:srgbClr val="EB9A91"/>
    <a:srgbClr val="F99C83"/>
    <a:srgbClr val="FF9966"/>
    <a:srgbClr val="FF6600"/>
    <a:srgbClr val="19E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1" autoAdjust="0"/>
    <p:restoredTop sz="93669" autoAdjust="0"/>
  </p:normalViewPr>
  <p:slideViewPr>
    <p:cSldViewPr>
      <p:cViewPr varScale="1">
        <p:scale>
          <a:sx n="86" d="100"/>
          <a:sy n="86" d="100"/>
        </p:scale>
        <p:origin x="-1602" y="-8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7F8C6-C7EE-47CC-A659-8780D899C4D6}" type="datetimeFigureOut">
              <a:rPr lang="en-US" smtClean="0"/>
              <a:t>4/9/2015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170D1E-1B37-4E37-8B7B-606DDEC392BE}" type="slidenum">
              <a:rPr lang="en-US" smtClean="0"/>
              <a:t>‹#›</a:t>
            </a:fld>
            <a:endParaRPr lang="en-US"/>
          </a:p>
        </p:txBody>
      </p:sp>
    </p:spTree>
    <p:extLst>
      <p:ext uri="{BB962C8B-B14F-4D97-AF65-F5344CB8AC3E}">
        <p14:creationId xmlns:p14="http://schemas.microsoft.com/office/powerpoint/2010/main" val="1005371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C9088CB-3492-45B9-8DF2-52EE4A04D9E1}" type="datetimeFigureOut">
              <a:rPr lang="en-US"/>
              <a:pPr>
                <a:defRPr/>
              </a:pPr>
              <a:t>4/9/2015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C03BEE1-3464-49ED-AAE0-A1F3E5401674}" type="slidenum">
              <a:rPr lang="en-US"/>
              <a:pPr>
                <a:defRPr/>
              </a:pPr>
              <a:t>‹#›</a:t>
            </a:fld>
            <a:endParaRPr lang="en-US"/>
          </a:p>
        </p:txBody>
      </p:sp>
    </p:spTree>
    <p:extLst>
      <p:ext uri="{BB962C8B-B14F-4D97-AF65-F5344CB8AC3E}">
        <p14:creationId xmlns:p14="http://schemas.microsoft.com/office/powerpoint/2010/main" val="3949519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86C179FC-A582-4C60-9296-F8B9BB69D4C5}" type="slidenum">
              <a:rPr lang="en-US" smtClean="0">
                <a:solidFill>
                  <a:srgbClr val="000000"/>
                </a:solidFill>
                <a:latin typeface="Calibri" pitchFamily="34" charset="0"/>
              </a:rPr>
              <a:pPr fontAlgn="base">
                <a:spcBef>
                  <a:spcPct val="0"/>
                </a:spcBef>
                <a:spcAft>
                  <a:spcPct val="0"/>
                </a:spcAft>
                <a:defRPr/>
              </a:pPr>
              <a:t>1</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22671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E5B9A39-7FEC-4221-A7D5-B5DE7421AEE3}" type="slidenum">
              <a:rPr lang="en-US" smtClean="0"/>
              <a:pPr>
                <a:defRPr/>
              </a:pPr>
              <a:t>10</a:t>
            </a:fld>
            <a:endParaRPr lang="en-US" dirty="0"/>
          </a:p>
        </p:txBody>
      </p:sp>
    </p:spTree>
    <p:extLst>
      <p:ext uri="{BB962C8B-B14F-4D97-AF65-F5344CB8AC3E}">
        <p14:creationId xmlns:p14="http://schemas.microsoft.com/office/powerpoint/2010/main" val="257236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484169D-B394-4CDC-8850-917F82EB466A}" type="slidenum">
              <a:rPr lang="en-US" smtClean="0">
                <a:latin typeface="Calibri" pitchFamily="34" charset="0"/>
              </a:rPr>
              <a:pPr fontAlgn="base">
                <a:spcBef>
                  <a:spcPct val="0"/>
                </a:spcBef>
                <a:spcAft>
                  <a:spcPct val="0"/>
                </a:spcAft>
                <a:defRPr/>
              </a:pPr>
              <a:t>15</a:t>
            </a:fld>
            <a:endParaRPr lang="en-US" dirty="0" smtClean="0">
              <a:latin typeface="Calibri" pitchFamily="34" charset="0"/>
            </a:endParaRPr>
          </a:p>
        </p:txBody>
      </p:sp>
    </p:spTree>
    <p:extLst>
      <p:ext uri="{BB962C8B-B14F-4D97-AF65-F5344CB8AC3E}">
        <p14:creationId xmlns:p14="http://schemas.microsoft.com/office/powerpoint/2010/main" val="80426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indent="0">
              <a:buNone/>
            </a:pPr>
            <a:r>
              <a:rPr lang="en-US" sz="1200" dirty="0" smtClean="0">
                <a:latin typeface="Calibri" panose="020F0502020204030204" pitchFamily="34" charset="0"/>
                <a:cs typeface="Calibri" panose="020F0502020204030204" pitchFamily="34" charset="0"/>
              </a:rPr>
              <a:t>Response:</a:t>
            </a:r>
          </a:p>
          <a:p>
            <a:pPr marL="0" indent="0">
              <a:buNone/>
            </a:pPr>
            <a:r>
              <a:rPr lang="en-US" sz="1200" dirty="0" smtClean="0">
                <a:latin typeface="Calibri" panose="020F0502020204030204" pitchFamily="34" charset="0"/>
                <a:cs typeface="Calibri" panose="020F0502020204030204" pitchFamily="34" charset="0"/>
              </a:rPr>
              <a:t>&lt;Call&gt;</a:t>
            </a:r>
          </a:p>
          <a:p>
            <a:pPr marL="0" indent="0">
              <a:buNone/>
            </a:pPr>
            <a:r>
              <a:rPr lang="en-US" sz="1200" dirty="0" smtClean="0">
                <a:latin typeface="Calibri" panose="020F0502020204030204" pitchFamily="34" charset="0"/>
                <a:cs typeface="Calibri" panose="020F0502020204030204" pitchFamily="34" charset="0"/>
              </a:rPr>
              <a:t>&lt;number&gt;1007&lt;/number&gt;</a:t>
            </a:r>
          </a:p>
          <a:p>
            <a:pPr marL="0" indent="0">
              <a:buNone/>
            </a:pPr>
            <a:r>
              <a:rPr lang="en-US" sz="1200" dirty="0" smtClean="0">
                <a:latin typeface="Calibri" panose="020F0502020204030204" pitchFamily="34" charset="0"/>
                <a:cs typeface="Calibri" panose="020F0502020204030204" pitchFamily="34" charset="0"/>
              </a:rPr>
              <a:t> &lt;id&gt;1105&lt;/id&gt;</a:t>
            </a:r>
          </a:p>
          <a:p>
            <a:pPr marL="0" indent="0">
              <a:buNone/>
            </a:pPr>
            <a:r>
              <a:rPr lang="en-US" sz="1200" dirty="0" smtClean="0">
                <a:latin typeface="Calibri" panose="020F0502020204030204" pitchFamily="34" charset="0"/>
                <a:cs typeface="Calibri" panose="020F0502020204030204" pitchFamily="34" charset="0"/>
              </a:rPr>
              <a:t> &lt;connected&gt;true&lt;/connected&gt;</a:t>
            </a:r>
          </a:p>
          <a:p>
            <a:pPr marL="0" indent="0">
              <a:buNone/>
            </a:pPr>
            <a:r>
              <a:rPr lang="en-US" sz="1200" dirty="0" smtClean="0">
                <a:latin typeface="Calibri" panose="020F0502020204030204" pitchFamily="34" charset="0"/>
                <a:cs typeface="Calibri" panose="020F0502020204030204" pitchFamily="34" charset="0"/>
              </a:rPr>
              <a:t>  &lt;</a:t>
            </a:r>
            <a:r>
              <a:rPr lang="en-US" sz="1200" dirty="0" err="1" smtClean="0">
                <a:latin typeface="Calibri" panose="020F0502020204030204" pitchFamily="34" charset="0"/>
                <a:cs typeface="Calibri" panose="020F0502020204030204" pitchFamily="34" charset="0"/>
              </a:rPr>
              <a:t>callType</a:t>
            </a:r>
            <a:r>
              <a:rPr lang="en-US" sz="1200" dirty="0" smtClean="0">
                <a:latin typeface="Calibri" panose="020F0502020204030204" pitchFamily="34" charset="0"/>
                <a:cs typeface="Calibri" panose="020F0502020204030204" pitchFamily="34" charset="0"/>
              </a:rPr>
              <a:t>&gt;video&lt;/</a:t>
            </a:r>
            <a:r>
              <a:rPr lang="en-US" sz="1200" dirty="0" err="1" smtClean="0">
                <a:latin typeface="Calibri" panose="020F0502020204030204" pitchFamily="34" charset="0"/>
                <a:cs typeface="Calibri" panose="020F0502020204030204" pitchFamily="34" charset="0"/>
              </a:rPr>
              <a:t>callType</a:t>
            </a:r>
            <a:r>
              <a:rPr lang="en-US" sz="1200" dirty="0" smtClean="0">
                <a:latin typeface="Calibri" panose="020F0502020204030204" pitchFamily="34" charset="0"/>
                <a:cs typeface="Calibri" panose="020F0502020204030204" pitchFamily="34" charset="0"/>
              </a:rPr>
              <a:t>&gt;</a:t>
            </a:r>
          </a:p>
          <a:p>
            <a:pPr marL="0" indent="0">
              <a:buNone/>
            </a:pPr>
            <a:r>
              <a:rPr lang="en-US" sz="1200" dirty="0" smtClean="0">
                <a:latin typeface="Calibri" panose="020F0502020204030204" pitchFamily="34" charset="0"/>
                <a:cs typeface="Calibri" panose="020F0502020204030204" pitchFamily="34" charset="0"/>
              </a:rPr>
              <a:t>  &lt;</a:t>
            </a:r>
            <a:r>
              <a:rPr lang="en-US" sz="1200" dirty="0" err="1" smtClean="0">
                <a:latin typeface="Calibri" panose="020F0502020204030204" pitchFamily="34" charset="0"/>
                <a:cs typeface="Calibri" panose="020F0502020204030204" pitchFamily="34" charset="0"/>
              </a:rPr>
              <a:t>nativeConnectionId</a:t>
            </a:r>
            <a:r>
              <a:rPr lang="en-US" sz="1200" dirty="0" smtClean="0">
                <a:latin typeface="Calibri" panose="020F0502020204030204" pitchFamily="34" charset="0"/>
                <a:cs typeface="Calibri" panose="020F0502020204030204" pitchFamily="34" charset="0"/>
              </a:rPr>
              <a:t>&gt;16&lt;/</a:t>
            </a:r>
            <a:r>
              <a:rPr lang="en-US" sz="1200" dirty="0" err="1" smtClean="0">
                <a:latin typeface="Calibri" panose="020F0502020204030204" pitchFamily="34" charset="0"/>
                <a:cs typeface="Calibri" panose="020F0502020204030204" pitchFamily="34" charset="0"/>
              </a:rPr>
              <a:t>nativeConnectionId</a:t>
            </a:r>
            <a:r>
              <a:rPr lang="en-US" sz="1200" dirty="0" smtClean="0">
                <a:latin typeface="Calibri" panose="020F0502020204030204" pitchFamily="34" charset="0"/>
                <a:cs typeface="Calibri" panose="020F0502020204030204" pitchFamily="34" charset="0"/>
              </a:rPr>
              <a:t>&gt;</a:t>
            </a:r>
          </a:p>
          <a:p>
            <a:pPr marL="0" indent="0">
              <a:buNone/>
            </a:pPr>
            <a:r>
              <a:rPr lang="en-US" sz="1200" dirty="0" smtClean="0">
                <a:latin typeface="Calibri" panose="020F0502020204030204" pitchFamily="34" charset="0"/>
                <a:cs typeface="Calibri" panose="020F0502020204030204" pitchFamily="34" charset="0"/>
              </a:rPr>
              <a:t>&lt;/Call&gt;</a:t>
            </a:r>
          </a:p>
          <a:p>
            <a:endParaRPr lang="en-US" dirty="0" smtClean="0"/>
          </a:p>
          <a:p>
            <a:r>
              <a:rPr lang="en-US" dirty="0" smtClean="0"/>
              <a:t>It will have</a:t>
            </a:r>
            <a:r>
              <a:rPr lang="en-US" baseline="0" dirty="0" smtClean="0"/>
              <a:t> Call Type as</a:t>
            </a:r>
          </a:p>
          <a:p>
            <a:endParaRPr lang="en-US" baseline="0" dirty="0" smtClean="0"/>
          </a:p>
          <a:p>
            <a:r>
              <a:rPr lang="en-US" baseline="0" dirty="0" smtClean="0"/>
              <a:t> Audio if previous call placed is audio otherwise it will have value video.</a:t>
            </a:r>
            <a:endParaRPr lang="en-US" dirty="0"/>
          </a:p>
        </p:txBody>
      </p:sp>
      <p:sp>
        <p:nvSpPr>
          <p:cNvPr id="4" name="Slide Number Placeholder 3"/>
          <p:cNvSpPr>
            <a:spLocks noGrp="1"/>
          </p:cNvSpPr>
          <p:nvPr>
            <p:ph type="sldNum" sz="quarter" idx="10"/>
          </p:nvPr>
        </p:nvSpPr>
        <p:spPr/>
        <p:txBody>
          <a:bodyPr/>
          <a:lstStyle/>
          <a:p>
            <a:pPr>
              <a:defRPr/>
            </a:pPr>
            <a:fld id="{AC03BEE1-3464-49ED-AAE0-A1F3E5401674}" type="slidenum">
              <a:rPr lang="en-US" smtClean="0"/>
              <a:pPr>
                <a:defRPr/>
              </a:pPr>
              <a:t>17</a:t>
            </a:fld>
            <a:endParaRPr lang="en-US"/>
          </a:p>
        </p:txBody>
      </p:sp>
    </p:spTree>
    <p:extLst>
      <p:ext uri="{BB962C8B-B14F-4D97-AF65-F5344CB8AC3E}">
        <p14:creationId xmlns:p14="http://schemas.microsoft.com/office/powerpoint/2010/main" val="1027218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indent="0">
              <a:buNone/>
            </a:pPr>
            <a:r>
              <a:rPr lang="en-US" sz="1200" dirty="0" smtClean="0">
                <a:latin typeface="Calibri" panose="020F0502020204030204" pitchFamily="34" charset="0"/>
                <a:cs typeface="Calibri" panose="020F0502020204030204" pitchFamily="34" charset="0"/>
              </a:rPr>
              <a:t>Response:</a:t>
            </a:r>
          </a:p>
          <a:p>
            <a:pPr marL="0" indent="0">
              <a:buNone/>
            </a:pPr>
            <a:r>
              <a:rPr lang="en-US" sz="1200" dirty="0" smtClean="0">
                <a:latin typeface="Calibri" panose="020F0502020204030204" pitchFamily="34" charset="0"/>
                <a:cs typeface="Calibri" panose="020F0502020204030204" pitchFamily="34" charset="0"/>
              </a:rPr>
              <a:t>&lt;Call&gt;</a:t>
            </a:r>
          </a:p>
          <a:p>
            <a:pPr marL="0" indent="0">
              <a:buNone/>
            </a:pPr>
            <a:r>
              <a:rPr lang="en-US" sz="1200" dirty="0" smtClean="0">
                <a:latin typeface="Calibri" panose="020F0502020204030204" pitchFamily="34" charset="0"/>
                <a:cs typeface="Calibri" panose="020F0502020204030204" pitchFamily="34" charset="0"/>
              </a:rPr>
              <a:t>&lt;number&gt;1007&lt;/number&gt;</a:t>
            </a:r>
          </a:p>
          <a:p>
            <a:pPr marL="0" indent="0">
              <a:buNone/>
            </a:pPr>
            <a:r>
              <a:rPr lang="en-US" sz="1200" dirty="0" smtClean="0">
                <a:latin typeface="Calibri" panose="020F0502020204030204" pitchFamily="34" charset="0"/>
                <a:cs typeface="Calibri" panose="020F0502020204030204" pitchFamily="34" charset="0"/>
              </a:rPr>
              <a:t> &lt;id&gt;1105&lt;/id&gt;</a:t>
            </a:r>
          </a:p>
          <a:p>
            <a:pPr marL="0" indent="0">
              <a:buNone/>
            </a:pPr>
            <a:r>
              <a:rPr lang="en-US" sz="1200" dirty="0" smtClean="0">
                <a:latin typeface="Calibri" panose="020F0502020204030204" pitchFamily="34" charset="0"/>
                <a:cs typeface="Calibri" panose="020F0502020204030204" pitchFamily="34" charset="0"/>
              </a:rPr>
              <a:t> &lt;connected&gt;true&lt;/connected&gt;</a:t>
            </a:r>
          </a:p>
          <a:p>
            <a:pPr marL="0" indent="0">
              <a:buNone/>
            </a:pPr>
            <a:r>
              <a:rPr lang="en-US" sz="1200" dirty="0" smtClean="0">
                <a:latin typeface="Calibri" panose="020F0502020204030204" pitchFamily="34" charset="0"/>
                <a:cs typeface="Calibri" panose="020F0502020204030204" pitchFamily="34" charset="0"/>
              </a:rPr>
              <a:t>  &lt;</a:t>
            </a:r>
            <a:r>
              <a:rPr lang="en-US" sz="1200" dirty="0" err="1" smtClean="0">
                <a:latin typeface="Calibri" panose="020F0502020204030204" pitchFamily="34" charset="0"/>
                <a:cs typeface="Calibri" panose="020F0502020204030204" pitchFamily="34" charset="0"/>
              </a:rPr>
              <a:t>callType</a:t>
            </a:r>
            <a:r>
              <a:rPr lang="en-US" sz="1200" dirty="0" smtClean="0">
                <a:latin typeface="Calibri" panose="020F0502020204030204" pitchFamily="34" charset="0"/>
                <a:cs typeface="Calibri" panose="020F0502020204030204" pitchFamily="34" charset="0"/>
              </a:rPr>
              <a:t>&gt;video&lt;/</a:t>
            </a:r>
            <a:r>
              <a:rPr lang="en-US" sz="1200" dirty="0" err="1" smtClean="0">
                <a:latin typeface="Calibri" panose="020F0502020204030204" pitchFamily="34" charset="0"/>
                <a:cs typeface="Calibri" panose="020F0502020204030204" pitchFamily="34" charset="0"/>
              </a:rPr>
              <a:t>callType</a:t>
            </a:r>
            <a:r>
              <a:rPr lang="en-US" sz="1200" dirty="0" smtClean="0">
                <a:latin typeface="Calibri" panose="020F0502020204030204" pitchFamily="34" charset="0"/>
                <a:cs typeface="Calibri" panose="020F0502020204030204" pitchFamily="34" charset="0"/>
              </a:rPr>
              <a:t>&gt;</a:t>
            </a:r>
          </a:p>
          <a:p>
            <a:pPr marL="0" indent="0">
              <a:buNone/>
            </a:pPr>
            <a:r>
              <a:rPr lang="en-US" sz="1200" dirty="0" smtClean="0">
                <a:latin typeface="Calibri" panose="020F0502020204030204" pitchFamily="34" charset="0"/>
                <a:cs typeface="Calibri" panose="020F0502020204030204" pitchFamily="34" charset="0"/>
              </a:rPr>
              <a:t>  &lt;</a:t>
            </a:r>
            <a:r>
              <a:rPr lang="en-US" sz="1200" dirty="0" err="1" smtClean="0">
                <a:latin typeface="Calibri" panose="020F0502020204030204" pitchFamily="34" charset="0"/>
                <a:cs typeface="Calibri" panose="020F0502020204030204" pitchFamily="34" charset="0"/>
              </a:rPr>
              <a:t>nativeConnectionId</a:t>
            </a:r>
            <a:r>
              <a:rPr lang="en-US" sz="1200" dirty="0" smtClean="0">
                <a:latin typeface="Calibri" panose="020F0502020204030204" pitchFamily="34" charset="0"/>
                <a:cs typeface="Calibri" panose="020F0502020204030204" pitchFamily="34" charset="0"/>
              </a:rPr>
              <a:t>&gt;16&lt;/</a:t>
            </a:r>
            <a:r>
              <a:rPr lang="en-US" sz="1200" dirty="0" err="1" smtClean="0">
                <a:latin typeface="Calibri" panose="020F0502020204030204" pitchFamily="34" charset="0"/>
                <a:cs typeface="Calibri" panose="020F0502020204030204" pitchFamily="34" charset="0"/>
              </a:rPr>
              <a:t>nativeConnectionId</a:t>
            </a:r>
            <a:r>
              <a:rPr lang="en-US" sz="1200" dirty="0" smtClean="0">
                <a:latin typeface="Calibri" panose="020F0502020204030204" pitchFamily="34" charset="0"/>
                <a:cs typeface="Calibri" panose="020F0502020204030204" pitchFamily="34" charset="0"/>
              </a:rPr>
              <a:t>&gt;</a:t>
            </a:r>
          </a:p>
          <a:p>
            <a:pPr marL="0" indent="0">
              <a:buNone/>
            </a:pPr>
            <a:r>
              <a:rPr lang="en-US" sz="1200" dirty="0" smtClean="0">
                <a:latin typeface="Calibri" panose="020F0502020204030204" pitchFamily="34" charset="0"/>
                <a:cs typeface="Calibri" panose="020F0502020204030204" pitchFamily="34" charset="0"/>
              </a:rPr>
              <a:t>&lt;/Call&gt;</a:t>
            </a:r>
          </a:p>
          <a:p>
            <a:endParaRPr lang="en-US" dirty="0" smtClean="0"/>
          </a:p>
          <a:p>
            <a:r>
              <a:rPr lang="en-US" dirty="0" smtClean="0"/>
              <a:t>It will have</a:t>
            </a:r>
            <a:r>
              <a:rPr lang="en-US" baseline="0" dirty="0" smtClean="0"/>
              <a:t> Call Type as</a:t>
            </a:r>
          </a:p>
          <a:p>
            <a:endParaRPr lang="en-US" baseline="0" dirty="0" smtClean="0"/>
          </a:p>
          <a:p>
            <a:r>
              <a:rPr lang="en-US" baseline="0" dirty="0" smtClean="0"/>
              <a:t> Audio if previous call placed is audio otherwise it will have value video.</a:t>
            </a:r>
            <a:endParaRPr lang="en-US" dirty="0"/>
          </a:p>
        </p:txBody>
      </p:sp>
      <p:sp>
        <p:nvSpPr>
          <p:cNvPr id="4" name="Slide Number Placeholder 3"/>
          <p:cNvSpPr>
            <a:spLocks noGrp="1"/>
          </p:cNvSpPr>
          <p:nvPr>
            <p:ph type="sldNum" sz="quarter" idx="10"/>
          </p:nvPr>
        </p:nvSpPr>
        <p:spPr/>
        <p:txBody>
          <a:bodyPr/>
          <a:lstStyle/>
          <a:p>
            <a:pPr>
              <a:defRPr/>
            </a:pPr>
            <a:fld id="{AC03BEE1-3464-49ED-AAE0-A1F3E5401674}" type="slidenum">
              <a:rPr lang="en-US" smtClean="0"/>
              <a:pPr>
                <a:defRPr/>
              </a:pPr>
              <a:t>20</a:t>
            </a:fld>
            <a:endParaRPr lang="en-US"/>
          </a:p>
        </p:txBody>
      </p:sp>
    </p:spTree>
    <p:extLst>
      <p:ext uri="{BB962C8B-B14F-4D97-AF65-F5344CB8AC3E}">
        <p14:creationId xmlns:p14="http://schemas.microsoft.com/office/powerpoint/2010/main" val="102721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484169D-B394-4CDC-8850-917F82EB466A}" type="slidenum">
              <a:rPr lang="en-US" smtClean="0">
                <a:latin typeface="Calibri" pitchFamily="34" charset="0"/>
              </a:rPr>
              <a:pPr fontAlgn="base">
                <a:spcBef>
                  <a:spcPct val="0"/>
                </a:spcBef>
                <a:spcAft>
                  <a:spcPct val="0"/>
                </a:spcAft>
                <a:defRPr/>
              </a:pPr>
              <a:t>22</a:t>
            </a:fld>
            <a:endParaRPr lang="en-US" dirty="0" smtClean="0">
              <a:latin typeface="Calibri" pitchFamily="34" charset="0"/>
            </a:endParaRPr>
          </a:p>
        </p:txBody>
      </p:sp>
    </p:spTree>
    <p:extLst>
      <p:ext uri="{BB962C8B-B14F-4D97-AF65-F5344CB8AC3E}">
        <p14:creationId xmlns:p14="http://schemas.microsoft.com/office/powerpoint/2010/main" val="160590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E5B9A39-7FEC-4221-A7D5-B5DE7421AEE3}" type="slidenum">
              <a:rPr lang="en-US" smtClean="0"/>
              <a:pPr>
                <a:defRPr/>
              </a:pPr>
              <a:t>23</a:t>
            </a:fld>
            <a:endParaRPr lang="en-US" dirty="0"/>
          </a:p>
        </p:txBody>
      </p:sp>
    </p:spTree>
    <p:extLst>
      <p:ext uri="{BB962C8B-B14F-4D97-AF65-F5344CB8AC3E}">
        <p14:creationId xmlns:p14="http://schemas.microsoft.com/office/powerpoint/2010/main" val="42280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484169D-B394-4CDC-8850-917F82EB466A}" type="slidenum">
              <a:rPr lang="en-US" smtClean="0">
                <a:latin typeface="Calibri" pitchFamily="34" charset="0"/>
              </a:rPr>
              <a:pPr fontAlgn="base">
                <a:spcBef>
                  <a:spcPct val="0"/>
                </a:spcBef>
                <a:spcAft>
                  <a:spcPct val="0"/>
                </a:spcAft>
                <a:defRPr/>
              </a:pPr>
              <a:t>26</a:t>
            </a:fld>
            <a:endParaRPr lang="en-US" dirty="0" smtClean="0">
              <a:latin typeface="Calibri" pitchFamily="34" charset="0"/>
            </a:endParaRPr>
          </a:p>
        </p:txBody>
      </p:sp>
    </p:spTree>
    <p:extLst>
      <p:ext uri="{BB962C8B-B14F-4D97-AF65-F5344CB8AC3E}">
        <p14:creationId xmlns:p14="http://schemas.microsoft.com/office/powerpoint/2010/main" val="384967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D9C74AE-5A15-43A6-8E80-76ACAF8C9EE8}" type="slidenum">
              <a:rPr lang="en-US" smtClean="0">
                <a:latin typeface="Calibri" pitchFamily="34" charset="0"/>
              </a:rPr>
              <a:pPr eaLnBrk="1" hangingPunct="1"/>
              <a:t>2</a:t>
            </a:fld>
            <a:endParaRPr lang="en-US" smtClean="0">
              <a:latin typeface="Calibri" pitchFamily="34" charset="0"/>
            </a:endParaRPr>
          </a:p>
        </p:txBody>
      </p:sp>
    </p:spTree>
    <p:extLst>
      <p:ext uri="{BB962C8B-B14F-4D97-AF65-F5344CB8AC3E}">
        <p14:creationId xmlns:p14="http://schemas.microsoft.com/office/powerpoint/2010/main" val="402316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D9C74AE-5A15-43A6-8E80-76ACAF8C9EE8}" type="slidenum">
              <a:rPr lang="en-US" smtClean="0">
                <a:latin typeface="Calibri" pitchFamily="34" charset="0"/>
              </a:rPr>
              <a:pPr eaLnBrk="1" hangingPunct="1"/>
              <a:t>3</a:t>
            </a:fld>
            <a:endParaRPr lang="en-US" smtClean="0">
              <a:latin typeface="Calibri" pitchFamily="34" charset="0"/>
            </a:endParaRPr>
          </a:p>
        </p:txBody>
      </p:sp>
    </p:spTree>
    <p:extLst>
      <p:ext uri="{BB962C8B-B14F-4D97-AF65-F5344CB8AC3E}">
        <p14:creationId xmlns:p14="http://schemas.microsoft.com/office/powerpoint/2010/main" val="32445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484169D-B394-4CDC-8850-917F82EB466A}" type="slidenum">
              <a:rPr lang="en-US" smtClean="0">
                <a:latin typeface="Calibri" pitchFamily="34" charset="0"/>
              </a:rPr>
              <a:pPr fontAlgn="base">
                <a:spcBef>
                  <a:spcPct val="0"/>
                </a:spcBef>
                <a:spcAft>
                  <a:spcPct val="0"/>
                </a:spcAft>
                <a:defRPr/>
              </a:pPr>
              <a:t>4</a:t>
            </a:fld>
            <a:endParaRPr lang="en-US" dirty="0" smtClean="0">
              <a:latin typeface="Calibri" pitchFamily="34" charset="0"/>
            </a:endParaRPr>
          </a:p>
        </p:txBody>
      </p:sp>
    </p:spTree>
    <p:extLst>
      <p:ext uri="{BB962C8B-B14F-4D97-AF65-F5344CB8AC3E}">
        <p14:creationId xmlns:p14="http://schemas.microsoft.com/office/powerpoint/2010/main" val="342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765A1F-245F-41D4-9BFC-DB5843E3689F}" type="slidenum">
              <a:rPr lang="en-US" smtClean="0">
                <a:latin typeface="Calibri" pitchFamily="34" charset="0"/>
              </a:rPr>
              <a:pPr eaLnBrk="1" hangingPunct="1"/>
              <a:t>5</a:t>
            </a:fld>
            <a:endParaRPr lang="en-US" smtClean="0">
              <a:latin typeface="Calibri"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684213" y="4343400"/>
            <a:ext cx="54895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mtClean="0"/>
          </a:p>
        </p:txBody>
      </p:sp>
    </p:spTree>
    <p:extLst>
      <p:ext uri="{BB962C8B-B14F-4D97-AF65-F5344CB8AC3E}">
        <p14:creationId xmlns:p14="http://schemas.microsoft.com/office/powerpoint/2010/main" val="35191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484169D-B394-4CDC-8850-917F82EB466A}" type="slidenum">
              <a:rPr lang="en-US" smtClean="0">
                <a:latin typeface="Calibri" pitchFamily="34" charset="0"/>
              </a:rPr>
              <a:pPr fontAlgn="base">
                <a:spcBef>
                  <a:spcPct val="0"/>
                </a:spcBef>
                <a:spcAft>
                  <a:spcPct val="0"/>
                </a:spcAft>
                <a:defRPr/>
              </a:pPr>
              <a:t>6</a:t>
            </a:fld>
            <a:endParaRPr lang="en-US" dirty="0" smtClean="0">
              <a:latin typeface="Calibri" pitchFamily="34" charset="0"/>
            </a:endParaRPr>
          </a:p>
        </p:txBody>
      </p:sp>
    </p:spTree>
    <p:extLst>
      <p:ext uri="{BB962C8B-B14F-4D97-AF65-F5344CB8AC3E}">
        <p14:creationId xmlns:p14="http://schemas.microsoft.com/office/powerpoint/2010/main" val="401026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E5B9A39-7FEC-4221-A7D5-B5DE7421AEE3}" type="slidenum">
              <a:rPr lang="en-US" smtClean="0"/>
              <a:pPr>
                <a:defRPr/>
              </a:pPr>
              <a:t>7</a:t>
            </a:fld>
            <a:endParaRPr lang="en-US" dirty="0"/>
          </a:p>
        </p:txBody>
      </p:sp>
    </p:spTree>
    <p:extLst>
      <p:ext uri="{BB962C8B-B14F-4D97-AF65-F5344CB8AC3E}">
        <p14:creationId xmlns:p14="http://schemas.microsoft.com/office/powerpoint/2010/main" val="249818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By default %NAME% and %CALLERID% are</a:t>
            </a:r>
            <a:r>
              <a:rPr lang="en-US" baseline="0" dirty="0" smtClean="0"/>
              <a:t> replaced by sender’s name and caller id (can be extension or SIP URI).</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C03BEE1-3464-49ED-AAE0-A1F3E5401674}" type="slidenum">
              <a:rPr lang="en-US" smtClean="0"/>
              <a:pPr>
                <a:defRPr/>
              </a:pPr>
              <a:t>8</a:t>
            </a:fld>
            <a:endParaRPr lang="en-US"/>
          </a:p>
        </p:txBody>
      </p:sp>
    </p:spTree>
    <p:extLst>
      <p:ext uri="{BB962C8B-B14F-4D97-AF65-F5344CB8AC3E}">
        <p14:creationId xmlns:p14="http://schemas.microsoft.com/office/powerpoint/2010/main" val="290915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%CALLERID%</a:t>
            </a:r>
            <a:r>
              <a:rPr lang="en-US" baseline="0" dirty="0" smtClean="0"/>
              <a:t> - Can also be the SIP URI of the sender.</a:t>
            </a:r>
          </a:p>
          <a:p>
            <a:endParaRPr lang="en-US" dirty="0"/>
          </a:p>
        </p:txBody>
      </p:sp>
      <p:sp>
        <p:nvSpPr>
          <p:cNvPr id="4" name="Slide Number Placeholder 3"/>
          <p:cNvSpPr>
            <a:spLocks noGrp="1"/>
          </p:cNvSpPr>
          <p:nvPr>
            <p:ph type="sldNum" sz="quarter" idx="10"/>
          </p:nvPr>
        </p:nvSpPr>
        <p:spPr/>
        <p:txBody>
          <a:bodyPr/>
          <a:lstStyle/>
          <a:p>
            <a:pPr>
              <a:defRPr/>
            </a:pPr>
            <a:fld id="{AC03BEE1-3464-49ED-AAE0-A1F3E5401674}" type="slidenum">
              <a:rPr lang="en-US" smtClean="0"/>
              <a:pPr>
                <a:defRPr/>
              </a:pPr>
              <a:t>9</a:t>
            </a:fld>
            <a:endParaRPr lang="en-US"/>
          </a:p>
        </p:txBody>
      </p:sp>
    </p:spTree>
    <p:extLst>
      <p:ext uri="{BB962C8B-B14F-4D97-AF65-F5344CB8AC3E}">
        <p14:creationId xmlns:p14="http://schemas.microsoft.com/office/powerpoint/2010/main" val="47624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userDrawn="1"/>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userDrawn="1"/>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ounded Rectangle 8"/>
          <p:cNvSpPr/>
          <p:nvPr userDrawn="1"/>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ounded Rectangle 9"/>
          <p:cNvSpPr/>
          <p:nvPr userDrawn="1"/>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userDrawn="1"/>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2" name="Rounded Rectangle 11"/>
          <p:cNvSpPr/>
          <p:nvPr userDrawn="1"/>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3" name="Rounded Rectangle 12"/>
          <p:cNvSpPr/>
          <p:nvPr userDrawn="1"/>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4" name="Rounded Rectangle 13"/>
          <p:cNvSpPr/>
          <p:nvPr userDrawn="1"/>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5" name="Rounded Rectangle 14"/>
          <p:cNvSpPr/>
          <p:nvPr userDrawn="1"/>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6" name="Rounded Rectangle 15"/>
          <p:cNvSpPr/>
          <p:nvPr userDrawn="1"/>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7" name="Rounded Rectangle 16"/>
          <p:cNvSpPr/>
          <p:nvPr userDrawn="1"/>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8" name="Rounded Rectangle 1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9" name="Rounded Rectangle 18"/>
          <p:cNvSpPr/>
          <p:nvPr userDrawn="1"/>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0" name="Rounded Rectangle 19"/>
          <p:cNvSpPr/>
          <p:nvPr userDrawn="1"/>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1" name="Rounded Rectangle 20"/>
          <p:cNvSpPr/>
          <p:nvPr userDrawn="1"/>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2" name="Rectangle 21"/>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23" name="Group 67"/>
          <p:cNvGrpSpPr/>
          <p:nvPr userDrawn="1"/>
        </p:nvGrpSpPr>
        <p:grpSpPr>
          <a:xfrm>
            <a:off x="341314" y="311151"/>
            <a:ext cx="829170" cy="438358"/>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solidFill>
                  <a:srgbClr val="0096D6"/>
                </a:solidFill>
                <a:latin typeface="+mn-lt"/>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grpSp>
      <p:sp>
        <p:nvSpPr>
          <p:cNvPr id="38" name="Rectangle 37"/>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9" name="Rectangle 4"/>
          <p:cNvSpPr>
            <a:spLocks noChangeArrowheads="1"/>
          </p:cNvSpPr>
          <p:nvPr userDrawn="1"/>
        </p:nvSpPr>
        <p:spPr bwMode="ltGray">
          <a:xfrm>
            <a:off x="250825" y="6586538"/>
            <a:ext cx="17129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a:r>
              <a:rPr lang="en-US" sz="600" dirty="0">
                <a:solidFill>
                  <a:srgbClr val="FFFFFF"/>
                </a:solidFill>
              </a:rPr>
              <a:t>© </a:t>
            </a:r>
            <a:r>
              <a:rPr lang="en-US" sz="600" dirty="0" smtClean="0">
                <a:solidFill>
                  <a:srgbClr val="FFFFFF"/>
                </a:solidFill>
              </a:rPr>
              <a:t>2015 </a:t>
            </a:r>
            <a:r>
              <a:rPr lang="en-US" sz="600" dirty="0">
                <a:solidFill>
                  <a:srgbClr val="FFFFFF"/>
                </a:solidFill>
              </a:rPr>
              <a:t>Cisco System Inc. All rights reserved</a:t>
            </a:r>
            <a:r>
              <a:rPr lang="en-US" sz="600" dirty="0">
                <a:solidFill>
                  <a:srgbClr val="C0C0C0"/>
                </a:solidFill>
              </a:rPr>
              <a:t>.</a:t>
            </a:r>
          </a:p>
        </p:txBody>
      </p:sp>
      <p:sp>
        <p:nvSpPr>
          <p:cNvPr id="40"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42"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626AEC90-4E35-4970-B2B7-572F976BD468}" type="slidenum">
              <a:rPr lang="en-US" sz="600">
                <a:solidFill>
                  <a:srgbClr val="C0C0C0"/>
                </a:solidFill>
              </a:rPr>
              <a:pPr algn="r" defTabSz="814388"/>
              <a:t>‹#›</a:t>
            </a:fld>
            <a:endParaRPr lang="en-US" sz="60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2839220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43746156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95275"/>
            <a:ext cx="4123944" cy="838200"/>
          </a:xfrm>
        </p:spPr>
        <p:txBody>
          <a:bodyPr anchor="t"/>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bg1"/>
                </a:solidFill>
                <a:latin typeface="+mj-lt"/>
              </a:defRPr>
            </a:lvl1pPr>
            <a:lvl2pPr marL="635000" indent="-22860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3" y="295275"/>
            <a:ext cx="4122737" cy="838200"/>
          </a:xfrm>
        </p:spPr>
        <p:txBody>
          <a:bodyPr lIns="82296" rIns="82296"/>
          <a:lstStyle>
            <a:lvl1pPr marL="0" indent="0">
              <a:lnSpc>
                <a:spcPct val="80000"/>
              </a:lnSpc>
              <a:spcBef>
                <a:spcPts val="0"/>
              </a:spcBef>
              <a:buFontTx/>
              <a:buNone/>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3736714545"/>
      </p:ext>
    </p:extLst>
  </p:cSld>
  <p:clrMapOvr>
    <a:masterClrMapping/>
  </p:clrMapOvr>
  <p:transition>
    <p:wipe dir="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28185828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Autofit/>
          </a:bodyPr>
          <a:lstStyle>
            <a:lvl1pPr>
              <a:buNone/>
              <a:defRPr>
                <a:latin typeface="+mj-lt"/>
              </a:defRPr>
            </a:lvl1pPr>
          </a:lstStyle>
          <a:p>
            <a:pPr lvl="0"/>
            <a:r>
              <a:rPr lang="en-US" noProof="0" smtClean="0"/>
              <a:t>Click icon to add chart</a:t>
            </a:r>
            <a:endParaRPr lang="en-US" noProof="0" dirty="0"/>
          </a:p>
        </p:txBody>
      </p:sp>
      <p:sp>
        <p:nvSpPr>
          <p:cNvPr id="4" name="Text Placeholder 9"/>
          <p:cNvSpPr>
            <a:spLocks noGrp="1"/>
          </p:cNvSpPr>
          <p:nvPr>
            <p:ph type="body" sz="quarter" idx="11"/>
          </p:nvPr>
        </p:nvSpPr>
        <p:spPr>
          <a:xfrm>
            <a:off x="249466" y="6062114"/>
            <a:ext cx="7461250" cy="276999"/>
          </a:xfrm>
        </p:spPr>
        <p:txBody>
          <a:bodyPr anchor="b">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161646575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Autofit/>
          </a:bodyPr>
          <a:lstStyle>
            <a:lvl1pPr marL="0" indent="0" algn="l" defTabSz="914400" rtl="0" eaLnBrk="1" latinLnBrk="0" hangingPunct="1">
              <a:lnSpc>
                <a:spcPct val="80000"/>
              </a:lnSpc>
              <a:spcBef>
                <a:spcPct val="0"/>
              </a:spcBef>
              <a:buFontTx/>
              <a:buNone/>
              <a:defRPr lang="en-US" sz="24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Autofit/>
          </a:bodyPr>
          <a:lstStyle>
            <a:lvl1pPr algn="ctr">
              <a:buFontTx/>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7471485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65183626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7"/>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5"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3" name="Subtitle 2"/>
          <p:cNvSpPr>
            <a:spLocks noGrp="1"/>
          </p:cNvSpPr>
          <p:nvPr>
            <p:ph type="subTitle" idx="1"/>
          </p:nvPr>
        </p:nvSpPr>
        <p:spPr>
          <a:xfrm>
            <a:off x="465201" y="5842635"/>
            <a:ext cx="8112126" cy="384175"/>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70383753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82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3898957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115836210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3" y="311150"/>
            <a:ext cx="908367" cy="480227"/>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grpSp>
      <p:sp>
        <p:nvSpPr>
          <p:cNvPr id="3" name="Subtitle 2"/>
          <p:cNvSpPr>
            <a:spLocks noGrp="1"/>
          </p:cNvSpPr>
          <p:nvPr>
            <p:ph type="subTitle" idx="1"/>
          </p:nvPr>
        </p:nvSpPr>
        <p:spPr>
          <a:xfrm>
            <a:off x="236383" y="4279392"/>
            <a:ext cx="4684867" cy="384175"/>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Autofit/>
          </a:bodyPr>
          <a:lstStyle>
            <a:lvl1pPr algn="ctr">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93755142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7" name="Group 67"/>
          <p:cNvGrpSpPr/>
          <p:nvPr userDrawn="1"/>
        </p:nvGrpSpPr>
        <p:grpSpPr>
          <a:xfrm>
            <a:off x="341314" y="311151"/>
            <a:ext cx="829170" cy="438358"/>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solidFill>
                  <a:srgbClr val="0096D6"/>
                </a:solidFill>
                <a:latin typeface="+mn-lt"/>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ndParaRPr>
            </a:p>
          </p:txBody>
        </p:sp>
      </p:grpSp>
      <p:sp>
        <p:nvSpPr>
          <p:cNvPr id="22" name="Rectangle 21"/>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3" name="Rectangle 4"/>
          <p:cNvSpPr>
            <a:spLocks noChangeArrowheads="1"/>
          </p:cNvSpPr>
          <p:nvPr userDrawn="1"/>
        </p:nvSpPr>
        <p:spPr bwMode="ltGray">
          <a:xfrm>
            <a:off x="250825" y="6586538"/>
            <a:ext cx="17129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a:r>
              <a:rPr lang="en-US" sz="600" dirty="0">
                <a:solidFill>
                  <a:srgbClr val="FFFFFF"/>
                </a:solidFill>
              </a:rPr>
              <a:t>© </a:t>
            </a:r>
            <a:r>
              <a:rPr lang="en-US" sz="600" dirty="0" smtClean="0">
                <a:solidFill>
                  <a:srgbClr val="FFFFFF"/>
                </a:solidFill>
              </a:rPr>
              <a:t>2015 </a:t>
            </a:r>
            <a:r>
              <a:rPr lang="en-US" sz="600" dirty="0">
                <a:solidFill>
                  <a:srgbClr val="FFFFFF"/>
                </a:solidFill>
              </a:rPr>
              <a:t>Cisco System Inc. All rights reserved</a:t>
            </a:r>
            <a:r>
              <a:rPr lang="en-US" sz="600" dirty="0">
                <a:solidFill>
                  <a:srgbClr val="C0C0C0"/>
                </a:solidFill>
              </a:rPr>
              <a:t>.</a:t>
            </a:r>
          </a:p>
        </p:txBody>
      </p:sp>
      <p:sp>
        <p:nvSpPr>
          <p:cNvPr id="2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2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A1CA4743-B0F0-4DBA-B5A8-1133F2CDBB09}" type="slidenum">
              <a:rPr lang="en-US" sz="600">
                <a:solidFill>
                  <a:srgbClr val="C0C0C0"/>
                </a:solidFill>
              </a:rPr>
              <a:pPr algn="r" defTabSz="814388"/>
              <a:t>‹#›</a:t>
            </a:fld>
            <a:endParaRPr lang="en-US" sz="60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814895630"/>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r" defTabSz="814388"/>
            <a:r>
              <a:rPr lang="en-US" sz="600">
                <a:solidFill>
                  <a:srgbClr val="FFFFFF"/>
                </a:solidFill>
              </a:rPr>
              <a:t>Cisco Confidential</a:t>
            </a:r>
          </a:p>
        </p:txBody>
      </p:sp>
      <p:sp>
        <p:nvSpPr>
          <p:cNvPr id="13" name="Rectangle 5"/>
          <p:cNvSpPr>
            <a:spLocks noChangeArrowheads="1"/>
          </p:cNvSpPr>
          <p:nvPr userDrawn="1"/>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r" defTabSz="814388"/>
            <a:r>
              <a:rPr lang="en-US" sz="60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a:t>
            </a:r>
            <a:r>
              <a:rPr lang="en-US" sz="600" dirty="0" smtClean="0">
                <a:solidFill>
                  <a:srgbClr val="FFFFFF"/>
                </a:solidFill>
              </a:rPr>
              <a:t>2015 </a:t>
            </a:r>
            <a:r>
              <a:rPr lang="en-US" sz="600" dirty="0">
                <a:solidFill>
                  <a:srgbClr val="FFFFFF"/>
                </a:solidFill>
              </a:rPr>
              <a:t>Cisco and/or its affiliates.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4351ADFB-9AF2-4BB2-ADD0-105D1978651A}" type="slidenum">
              <a:rPr lang="en-US" sz="600">
                <a:solidFill>
                  <a:srgbClr val="FFFFFF"/>
                </a:solidFill>
              </a:rPr>
              <a:pPr algn="r" defTabSz="814388"/>
              <a:t>‹#›</a:t>
            </a:fld>
            <a:endParaRPr lang="en-US" sz="600">
              <a:solidFill>
                <a:srgbClr val="FFFFFF"/>
              </a:solidFill>
            </a:endParaRPr>
          </a:p>
        </p:txBody>
      </p:sp>
      <p:sp>
        <p:nvSpPr>
          <p:cNvPr id="2" name="Title 1"/>
          <p:cNvSpPr>
            <a:spLocks noGrp="1"/>
          </p:cNvSpPr>
          <p:nvPr>
            <p:ph type="title"/>
          </p:nvPr>
        </p:nvSpPr>
        <p:spPr>
          <a:xfrm>
            <a:off x="237744" y="484632"/>
            <a:ext cx="8755128" cy="4372131"/>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8"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679516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5"/>
          <p:cNvSpPr/>
          <p:nvPr userDrawn="1"/>
        </p:nvSpPr>
        <p:spPr>
          <a:xfrm>
            <a:off x="1892300" y="4794250"/>
            <a:ext cx="5346700" cy="996950"/>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27044095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46671088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2"/>
            <a:ext cx="4349918" cy="1089529"/>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459340032"/>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p:cNvSpPr/>
          <p:nvPr/>
        </p:nvSpPr>
        <p:spPr>
          <a:xfrm>
            <a:off x="334963" y="311150"/>
            <a:ext cx="32591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p:cNvSpPr/>
          <p:nvPr/>
        </p:nvSpPr>
        <p:spPr>
          <a:xfrm>
            <a:off x="334963" y="3028950"/>
            <a:ext cx="2501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p:cNvSpPr/>
          <p:nvPr/>
        </p:nvSpPr>
        <p:spPr>
          <a:xfrm>
            <a:off x="2911475" y="3028950"/>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ectangle 15"/>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9" name="Picture Placeholder 25"/>
          <p:cNvSpPr>
            <a:spLocks noGrp="1"/>
          </p:cNvSpPr>
          <p:nvPr>
            <p:ph type="pic" sz="quarter" idx="1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180026637"/>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4" name="Picture 12" descr="bottom 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6375400"/>
            <a:ext cx="8477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7"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a:t>
            </a:r>
            <a:r>
              <a:rPr lang="en-US" sz="600" dirty="0" smtClean="0">
                <a:solidFill>
                  <a:srgbClr val="C0C0C0"/>
                </a:solidFill>
              </a:rPr>
              <a:t>2015 </a:t>
            </a:r>
            <a:r>
              <a:rPr lang="en-US" sz="600" dirty="0">
                <a:solidFill>
                  <a:srgbClr val="C0C0C0"/>
                </a:solidFill>
              </a:rPr>
              <a:t>Cisco and/or its affiliates. All rights reserved.</a:t>
            </a:r>
          </a:p>
        </p:txBody>
      </p:sp>
      <p:sp>
        <p:nvSpPr>
          <p:cNvPr id="8" name="Rectangle 14"/>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B6845129-6AAE-4EA9-A0B9-028DDBDFEC9F}" type="slidenum">
              <a:rPr lang="en-US" sz="600">
                <a:solidFill>
                  <a:srgbClr val="C0C0C0"/>
                </a:solidFill>
              </a:rPr>
              <a:pPr algn="r" defTabSz="814388"/>
              <a:t>‹#›</a:t>
            </a:fld>
            <a:endParaRPr lang="en-US" sz="600">
              <a:solidFill>
                <a:srgbClr val="C0C0C0"/>
              </a:solidFill>
            </a:endParaRPr>
          </a:p>
        </p:txBody>
      </p:sp>
      <p:sp>
        <p:nvSpPr>
          <p:cNvPr id="5" name="Picture Placeholder 4"/>
          <p:cNvSpPr>
            <a:spLocks noGrp="1"/>
          </p:cNvSpPr>
          <p:nvPr>
            <p:ph type="pic" sz="quarter" idx="10"/>
          </p:nvPr>
        </p:nvSpPr>
        <p:spPr>
          <a:xfrm>
            <a:off x="333375" y="310896"/>
            <a:ext cx="8474869" cy="6054185"/>
          </a:xfrm>
          <a:ln>
            <a:solidFill>
              <a:srgbClr val="08252E"/>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15843789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rtlCol="0" anchor="ctr" anchorCtr="1">
            <a:noAutofit/>
          </a:bodyPr>
          <a:lstStyle>
            <a:lvl1pPr algn="ctr">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471945"/>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5" name="Group 3"/>
          <p:cNvGrpSpPr/>
          <p:nvPr userDrawn="1"/>
        </p:nvGrpSpPr>
        <p:grpSpPr>
          <a:xfrm>
            <a:off x="341314" y="6124575"/>
            <a:ext cx="787133" cy="416134"/>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1" name="Media Placeholder 20"/>
          <p:cNvSpPr>
            <a:spLocks noGrp="1"/>
          </p:cNvSpPr>
          <p:nvPr>
            <p:ph type="media" sz="quarter" idx="10"/>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70968591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157105"/>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3" name="Rectangle 11"/>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C0C0C0"/>
                </a:solidFill>
              </a:rPr>
              <a:t>© 2012 Cisco and/or its affiliates. All rights reserved.</a:t>
            </a:r>
          </a:p>
        </p:txBody>
      </p:sp>
      <p:sp>
        <p:nvSpPr>
          <p:cNvPr id="4"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F4F3E6F3-D36A-43E5-822F-5B0CD7BE492B}" type="slidenum">
              <a:rPr lang="en-US" sz="600">
                <a:solidFill>
                  <a:srgbClr val="C0C0C0"/>
                </a:solidFill>
              </a:rPr>
              <a:pPr algn="r" defTabSz="814388"/>
              <a:t>‹#›</a:t>
            </a:fld>
            <a:endParaRPr lang="en-US" sz="600">
              <a:solidFill>
                <a:srgbClr val="C0C0C0"/>
              </a:solidFill>
            </a:endParaRPr>
          </a:p>
        </p:txBody>
      </p:sp>
    </p:spTree>
    <p:extLst>
      <p:ext uri="{BB962C8B-B14F-4D97-AF65-F5344CB8AC3E}">
        <p14:creationId xmlns:p14="http://schemas.microsoft.com/office/powerpoint/2010/main" val="69712750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a:t>
            </a:r>
            <a:r>
              <a:rPr lang="en-US" sz="600" dirty="0" smtClean="0">
                <a:solidFill>
                  <a:srgbClr val="FFFFFF"/>
                </a:solidFill>
              </a:rPr>
              <a:t>2015 </a:t>
            </a:r>
            <a:r>
              <a:rPr lang="en-US" sz="600" dirty="0">
                <a:solidFill>
                  <a:srgbClr val="FFFFFF"/>
                </a:solidFill>
              </a:rPr>
              <a:t>Cisco System Inc.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F419ECC1-D806-4D11-90C6-8761FA81A679}" type="slidenum">
              <a:rPr lang="en-US" sz="600">
                <a:solidFill>
                  <a:srgbClr val="FFFFFF"/>
                </a:solidFill>
              </a:rPr>
              <a:pPr algn="r" defTabSz="814388"/>
              <a:t>‹#›</a:t>
            </a:fld>
            <a:endParaRPr lang="en-US" sz="600">
              <a:solidFill>
                <a:srgbClr val="FFFFFF"/>
              </a:solidFill>
            </a:endParaRPr>
          </a:p>
        </p:txBody>
      </p:sp>
      <p:grpSp>
        <p:nvGrpSpPr>
          <p:cNvPr id="16" name="Group 38"/>
          <p:cNvGrpSpPr/>
          <p:nvPr userDrawn="1"/>
        </p:nvGrpSpPr>
        <p:grpSpPr>
          <a:xfrm>
            <a:off x="341314" y="311151"/>
            <a:ext cx="829170" cy="438358"/>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948899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7351746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96D6"/>
              </a:solidFill>
            </a:endParaRPr>
          </a:p>
        </p:txBody>
      </p:sp>
      <p:sp>
        <p:nvSpPr>
          <p:cNvPr id="4" name="Freeform 3"/>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4"/>
          <p:cNvSpPr>
            <a:spLocks/>
          </p:cNvSpPr>
          <p:nvPr/>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TextBox 16"/>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smtClean="0">
                <a:solidFill>
                  <a:srgbClr val="FFFFFF"/>
                </a:solidFill>
              </a:rPr>
              <a:t>Thank you.</a:t>
            </a:r>
          </a:p>
        </p:txBody>
      </p:sp>
    </p:spTree>
    <p:extLst>
      <p:ext uri="{BB962C8B-B14F-4D97-AF65-F5344CB8AC3E}">
        <p14:creationId xmlns:p14="http://schemas.microsoft.com/office/powerpoint/2010/main" val="3621380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40509645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smtClean="0">
                <a:solidFill>
                  <a:srgbClr val="FFFFFF"/>
                </a:solidFill>
              </a:rPr>
              <a:t>Thank you.</a:t>
            </a:r>
          </a:p>
        </p:txBody>
      </p:sp>
      <p:sp>
        <p:nvSpPr>
          <p:cNvPr id="4" name="Rectangle 3"/>
          <p:cNvSpPr>
            <a:spLocks noChangeArrowheads="1"/>
          </p:cNvSpPr>
          <p:nvPr/>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96D6"/>
              </a:solidFill>
            </a:endParaRPr>
          </a:p>
        </p:txBody>
      </p:sp>
      <p:sp>
        <p:nvSpPr>
          <p:cNvPr id="5" name="Freeform 4"/>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p:cNvSpPr>
          <p:nvPr userDrawn="1"/>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6"/>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242783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86740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F3FCF6-B47C-4F64-92DD-70EBB8A13779}" type="datetimeFigureOut">
              <a:rPr lang="en-US"/>
              <a:pPr>
                <a:defRPr/>
              </a:pPr>
              <a:t>4/9/2015</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cs typeface="+mn-cs"/>
              </a:defRPr>
            </a:lvl1pPr>
          </a:lstStyle>
          <a:p>
            <a:pPr>
              <a:defRPr/>
            </a:pPr>
            <a:fld id="{03125D30-7101-4533-BF5A-E53D4C5DCCCB}" type="slidenum">
              <a:rPr lang="en-US"/>
              <a:pPr>
                <a:defRPr/>
              </a:pPr>
              <a:t>‹#›</a:t>
            </a:fld>
            <a:endParaRPr lang="en-US"/>
          </a:p>
        </p:txBody>
      </p:sp>
    </p:spTree>
    <p:extLst>
      <p:ext uri="{BB962C8B-B14F-4D97-AF65-F5344CB8AC3E}">
        <p14:creationId xmlns:p14="http://schemas.microsoft.com/office/powerpoint/2010/main" val="1020415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517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FFFFFF"/>
                </a:solidFill>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a:t>
            </a:r>
            <a:r>
              <a:rPr lang="en-US" sz="600" dirty="0" smtClean="0">
                <a:solidFill>
                  <a:srgbClr val="FFFFFF"/>
                </a:solidFill>
              </a:rPr>
              <a:t>2015 </a:t>
            </a:r>
            <a:r>
              <a:rPr lang="en-US" sz="600" dirty="0">
                <a:solidFill>
                  <a:srgbClr val="FFFFFF"/>
                </a:solidFill>
              </a:rPr>
              <a:t>Cisco System Inc. All rights reserved.</a:t>
            </a:r>
          </a:p>
        </p:txBody>
      </p:sp>
      <p:sp>
        <p:nvSpPr>
          <p:cNvPr id="16"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5D871BF6-CB93-4EAA-BE69-7B1B6C907CD2}" type="slidenum">
              <a:rPr lang="en-US" sz="600">
                <a:solidFill>
                  <a:srgbClr val="FFFFFF"/>
                </a:solidFill>
              </a:rPr>
              <a:pPr algn="r" defTabSz="814388"/>
              <a:t>‹#›</a:t>
            </a:fld>
            <a:endParaRPr lang="en-US" sz="600">
              <a:solidFill>
                <a:srgbClr val="FFFFFF"/>
              </a:solidFill>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53787725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33575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986371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17573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8"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C0C0C0"/>
                </a:solidFill>
              </a:rPr>
              <a:t>.</a:t>
            </a:r>
          </a:p>
        </p:txBody>
      </p:sp>
      <p:sp>
        <p:nvSpPr>
          <p:cNvPr id="9"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5F3A4EB4-4C63-4BF3-BBE1-127459FF237B}" type="slidenum">
              <a:rPr lang="en-US" sz="600">
                <a:solidFill>
                  <a:srgbClr val="C0C0C0"/>
                </a:solidFill>
              </a:rPr>
              <a:pPr algn="r" defTabSz="814388"/>
              <a:t>‹#›</a:t>
            </a:fld>
            <a:endParaRPr lang="en-US" sz="600">
              <a:solidFill>
                <a:srgbClr val="C0C0C0"/>
              </a:solidFill>
            </a:endParaRPr>
          </a:p>
        </p:txBody>
      </p:sp>
      <p:sp>
        <p:nvSpPr>
          <p:cNvPr id="2" name="Title 1"/>
          <p:cNvSpPr>
            <a:spLocks noGrp="1"/>
          </p:cNvSpPr>
          <p:nvPr>
            <p:ph type="ctrTitle"/>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509510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271179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72043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5" y="6586538"/>
            <a:ext cx="25685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a:t>
            </a:r>
            <a:r>
              <a:rPr lang="en-US" sz="600" dirty="0" smtClean="0">
                <a:solidFill>
                  <a:srgbClr val="C0C0C0"/>
                </a:solidFill>
              </a:rPr>
              <a:t>2015 </a:t>
            </a:r>
            <a:r>
              <a:rPr lang="en-US" sz="600" dirty="0">
                <a:solidFill>
                  <a:srgbClr val="C0C0C0"/>
                </a:solidFill>
              </a:rPr>
              <a:t>Cisco and/or its affiliates. All rights reserved.</a:t>
            </a: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8" name="Rectangle 12"/>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D0A9C19F-31BA-40D4-845A-FD3935D826A3}" type="slidenum">
              <a:rPr lang="en-US" sz="600">
                <a:solidFill>
                  <a:srgbClr val="C0C0C0"/>
                </a:solidFill>
              </a:rPr>
              <a:pPr algn="r" defTabSz="814388"/>
              <a:t>‹#›</a:t>
            </a:fld>
            <a:endParaRPr lang="en-US" sz="600">
              <a:solidFill>
                <a:srgbClr val="C0C0C0"/>
              </a:solidFill>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4876800"/>
            <a:ext cx="3200400" cy="457200"/>
          </a:xfrm>
        </p:spPr>
        <p:txBody>
          <a:bodyPr>
            <a:noAutofit/>
          </a:bodyPr>
          <a:lstStyle>
            <a:lvl1pPr marL="0" indent="0">
              <a:buFontTx/>
              <a:buNone/>
              <a:defRPr sz="16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05160303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8" y="1339850"/>
            <a:ext cx="85502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ChangeArrowheads="1"/>
          </p:cNvSpPr>
          <p:nvPr/>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a:t>
            </a:r>
            <a:r>
              <a:rPr lang="en-US" sz="600" dirty="0" smtClean="0">
                <a:solidFill>
                  <a:srgbClr val="FFFFFF"/>
                </a:solidFill>
              </a:rPr>
              <a:t>2015 </a:t>
            </a:r>
            <a:r>
              <a:rPr lang="en-US" sz="600" dirty="0">
                <a:solidFill>
                  <a:srgbClr val="FFFFFF"/>
                </a:solidFill>
              </a:rPr>
              <a:t>Cisco System Inc. All rights reserved</a:t>
            </a:r>
            <a:endParaRPr lang="en-US" sz="600" dirty="0">
              <a:solidFill>
                <a:srgbClr val="C0C0C0"/>
              </a:solidFill>
            </a:endParaRPr>
          </a:p>
        </p:txBody>
      </p:sp>
      <p:sp>
        <p:nvSpPr>
          <p:cNvPr id="1029"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1030" name="Rectangle 7"/>
          <p:cNvSpPr>
            <a:spLocks noChangeArrowheads="1"/>
          </p:cNvSpPr>
          <p:nvPr/>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1706759C-C811-4FCF-B2F9-580844DF7BA3}" type="slidenum">
              <a:rPr lang="en-US" sz="600">
                <a:solidFill>
                  <a:srgbClr val="C0C0C0"/>
                </a:solidFill>
              </a:rPr>
              <a:pPr algn="r" defTabSz="814388"/>
              <a:t>‹#›</a:t>
            </a:fld>
            <a:endParaRPr lang="en-US" sz="600">
              <a:solidFill>
                <a:srgbClr val="C0C0C0"/>
              </a:solidFill>
            </a:endParaRPr>
          </a:p>
        </p:txBody>
      </p:sp>
      <p:pic>
        <p:nvPicPr>
          <p:cNvPr id="1031" name="Picture 7" descr="bottom bar.jpg"/>
          <p:cNvPicPr>
            <a:picLocks noChangeAspect="1"/>
          </p:cNvPicPr>
          <p:nvPr/>
        </p:nvPicPr>
        <p:blipFill>
          <a:blip r:embed="rId37">
            <a:extLst>
              <a:ext uri="{28A0092B-C50C-407E-A947-70E740481C1C}">
                <a14:useLocalDpi xmlns:a14="http://schemas.microsoft.com/office/drawing/2010/main" val="0"/>
              </a:ext>
            </a:extLst>
          </a:blip>
          <a:srcRect l="140" r="337"/>
          <a:stretch>
            <a:fillRect/>
          </a:stretch>
        </p:blipFill>
        <p:spPr bwMode="auto">
          <a:xfrm>
            <a:off x="354013" y="6378575"/>
            <a:ext cx="8435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78" r:id="rId1"/>
    <p:sldLayoutId id="2147488079" r:id="rId2"/>
    <p:sldLayoutId id="2147488080" r:id="rId3"/>
    <p:sldLayoutId id="2147488081" r:id="rId4"/>
    <p:sldLayoutId id="2147488082" r:id="rId5"/>
    <p:sldLayoutId id="2147488083" r:id="rId6"/>
    <p:sldLayoutId id="2147488067" r:id="rId7"/>
    <p:sldLayoutId id="2147488068" r:id="rId8"/>
    <p:sldLayoutId id="2147488084" r:id="rId9"/>
    <p:sldLayoutId id="2147488069" r:id="rId10"/>
    <p:sldLayoutId id="2147488070" r:id="rId11"/>
    <p:sldLayoutId id="2147488071" r:id="rId12"/>
    <p:sldLayoutId id="2147488072" r:id="rId13"/>
    <p:sldLayoutId id="2147488073" r:id="rId14"/>
    <p:sldLayoutId id="2147488074" r:id="rId15"/>
    <p:sldLayoutId id="2147488085" r:id="rId16"/>
    <p:sldLayoutId id="2147488086" r:id="rId17"/>
    <p:sldLayoutId id="2147488075" r:id="rId18"/>
    <p:sldLayoutId id="2147488087" r:id="rId19"/>
    <p:sldLayoutId id="2147488088" r:id="rId20"/>
    <p:sldLayoutId id="2147488089" r:id="rId21"/>
    <p:sldLayoutId id="2147488090" r:id="rId22"/>
    <p:sldLayoutId id="2147488091" r:id="rId23"/>
    <p:sldLayoutId id="2147488092" r:id="rId24"/>
    <p:sldLayoutId id="2147488093" r:id="rId25"/>
    <p:sldLayoutId id="2147488076" r:id="rId26"/>
    <p:sldLayoutId id="2147488094" r:id="rId27"/>
    <p:sldLayoutId id="2147488095" r:id="rId28"/>
    <p:sldLayoutId id="2147488096" r:id="rId29"/>
    <p:sldLayoutId id="2147488097" r:id="rId30"/>
    <p:sldLayoutId id="2147488098" r:id="rId31"/>
    <p:sldLayoutId id="2147488099" r:id="rId32"/>
    <p:sldLayoutId id="2147488100" r:id="rId33"/>
    <p:sldLayoutId id="2147488101" r:id="rId34"/>
    <p:sldLayoutId id="2147488102" r:id="rId35"/>
  </p:sldLayoutIdLst>
  <p:transition>
    <p:wipe dir="r"/>
  </p:transition>
  <p:timing>
    <p:tnLst>
      <p:par>
        <p:cTn id="1" dur="indefinite" restart="never" nodeType="tmRoot"/>
      </p:par>
    </p:tnLst>
  </p:timing>
  <p:txStyles>
    <p:titleStyle>
      <a:lvl1pPr algn="l" rtl="0" eaLnBrk="1" fontAlgn="base" hangingPunct="1">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1" fontAlgn="base" hangingPunct="1">
        <a:lnSpc>
          <a:spcPct val="80000"/>
        </a:lnSpc>
        <a:spcBef>
          <a:spcPct val="0"/>
        </a:spcBef>
        <a:spcAft>
          <a:spcPct val="0"/>
        </a:spcAft>
        <a:defRPr sz="3600">
          <a:solidFill>
            <a:schemeClr val="tx1"/>
          </a:solidFill>
          <a:latin typeface="Arial" charset="0"/>
        </a:defRPr>
      </a:lvl2pPr>
      <a:lvl3pPr algn="l" rtl="0" eaLnBrk="1" fontAlgn="base" hangingPunct="1">
        <a:lnSpc>
          <a:spcPct val="80000"/>
        </a:lnSpc>
        <a:spcBef>
          <a:spcPct val="0"/>
        </a:spcBef>
        <a:spcAft>
          <a:spcPct val="0"/>
        </a:spcAft>
        <a:defRPr sz="3600">
          <a:solidFill>
            <a:schemeClr val="tx1"/>
          </a:solidFill>
          <a:latin typeface="Arial" charset="0"/>
        </a:defRPr>
      </a:lvl3pPr>
      <a:lvl4pPr algn="l" rtl="0" eaLnBrk="1" fontAlgn="base" hangingPunct="1">
        <a:lnSpc>
          <a:spcPct val="80000"/>
        </a:lnSpc>
        <a:spcBef>
          <a:spcPct val="0"/>
        </a:spcBef>
        <a:spcAft>
          <a:spcPct val="0"/>
        </a:spcAft>
        <a:defRPr sz="3600">
          <a:solidFill>
            <a:schemeClr val="tx1"/>
          </a:solidFill>
          <a:latin typeface="Arial" charset="0"/>
        </a:defRPr>
      </a:lvl4pPr>
      <a:lvl5pPr algn="l" rtl="0" eaLnBrk="1" fontAlgn="base" hangingPunct="1">
        <a:lnSpc>
          <a:spcPct val="80000"/>
        </a:lnSpc>
        <a:spcBef>
          <a:spcPct val="0"/>
        </a:spcBef>
        <a:spcAft>
          <a:spcPct val="0"/>
        </a:spcAft>
        <a:defRPr sz="3600">
          <a:solidFill>
            <a:schemeClr val="tx1"/>
          </a:solidFill>
          <a:latin typeface="Arial" charset="0"/>
        </a:defRPr>
      </a:lvl5pPr>
      <a:lvl6pPr marL="457200" algn="l" rtl="0" eaLnBrk="1" fontAlgn="base" hangingPunct="1">
        <a:lnSpc>
          <a:spcPct val="80000"/>
        </a:lnSpc>
        <a:spcBef>
          <a:spcPct val="0"/>
        </a:spcBef>
        <a:spcAft>
          <a:spcPct val="0"/>
        </a:spcAft>
        <a:defRPr sz="3600">
          <a:solidFill>
            <a:schemeClr val="tx1"/>
          </a:solidFill>
          <a:latin typeface="Arial" charset="0"/>
        </a:defRPr>
      </a:lvl6pPr>
      <a:lvl7pPr marL="914400" algn="l" rtl="0" eaLnBrk="1" fontAlgn="base" hangingPunct="1">
        <a:lnSpc>
          <a:spcPct val="80000"/>
        </a:lnSpc>
        <a:spcBef>
          <a:spcPct val="0"/>
        </a:spcBef>
        <a:spcAft>
          <a:spcPct val="0"/>
        </a:spcAft>
        <a:defRPr sz="3600">
          <a:solidFill>
            <a:schemeClr val="tx1"/>
          </a:solidFill>
          <a:latin typeface="Arial" charset="0"/>
        </a:defRPr>
      </a:lvl7pPr>
      <a:lvl8pPr marL="1371600" algn="l" rtl="0" eaLnBrk="1" fontAlgn="base" hangingPunct="1">
        <a:lnSpc>
          <a:spcPct val="80000"/>
        </a:lnSpc>
        <a:spcBef>
          <a:spcPct val="0"/>
        </a:spcBef>
        <a:spcAft>
          <a:spcPct val="0"/>
        </a:spcAft>
        <a:defRPr sz="3600">
          <a:solidFill>
            <a:schemeClr val="tx1"/>
          </a:solidFill>
          <a:latin typeface="Arial" charset="0"/>
        </a:defRPr>
      </a:lvl8pPr>
      <a:lvl9pPr marL="1828800" algn="l" rtl="0" eaLnBrk="1" fontAlgn="base" hangingPunct="1">
        <a:lnSpc>
          <a:spcPct val="80000"/>
        </a:lnSpc>
        <a:spcBef>
          <a:spcPct val="0"/>
        </a:spcBef>
        <a:spcAft>
          <a:spcPct val="0"/>
        </a:spcAft>
        <a:defRPr sz="3600">
          <a:solidFill>
            <a:schemeClr val="tx1"/>
          </a:solidFill>
          <a:latin typeface="Arial" charset="0"/>
        </a:defRPr>
      </a:lvl9pPr>
    </p:titleStyle>
    <p:bodyStyle>
      <a:lvl1pPr marL="228600" indent="-228600" algn="l" rtl="0" eaLnBrk="1" fontAlgn="base" hangingPunct="1">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1" fontAlgn="base" hangingPunct="1">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1" fontAlgn="base" hangingPunct="1">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1" fontAlgn="base" hangingPunct="1">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1" fontAlgn="base" hangingPunct="1">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latin typeface="Calibri" panose="020F0502020204030204" pitchFamily="34" charset="0"/>
              </a:rPr>
              <a:t>Subject Line Customization for Notifications in</a:t>
            </a:r>
            <a:br>
              <a:rPr lang="en-US" sz="4800" dirty="0">
                <a:latin typeface="Calibri" panose="020F0502020204030204" pitchFamily="34" charset="0"/>
              </a:rPr>
            </a:br>
            <a:r>
              <a:rPr lang="en-US" sz="4800" dirty="0">
                <a:latin typeface="Calibri" panose="020F0502020204030204" pitchFamily="34" charset="0"/>
              </a:rPr>
              <a:t>Unity Connection </a:t>
            </a:r>
            <a:r>
              <a:rPr lang="en-US" sz="4800" dirty="0" smtClean="0">
                <a:latin typeface="Calibri" panose="020F0502020204030204" pitchFamily="34" charset="0"/>
              </a:rPr>
              <a:t>11.0</a:t>
            </a:r>
            <a:endParaRPr lang="en-US" sz="4800" dirty="0">
              <a:latin typeface="Calibri" panose="020F0502020204030204" pitchFamily="34" charset="0"/>
            </a:endParaRPr>
          </a:p>
        </p:txBody>
      </p:sp>
      <p:sp>
        <p:nvSpPr>
          <p:cNvPr id="26626" name="Subtitle 5"/>
          <p:cNvSpPr>
            <a:spLocks noGrp="1"/>
          </p:cNvSpPr>
          <p:nvPr>
            <p:ph type="subTitle" idx="1"/>
          </p:nvPr>
        </p:nvSpPr>
        <p:spPr/>
        <p:txBody>
          <a:bodyPr/>
          <a:lstStyle/>
          <a:p>
            <a:pPr eaLnBrk="1" hangingPunct="1"/>
            <a:endParaRPr dirty="0" smtClean="0"/>
          </a:p>
          <a:p>
            <a:pPr eaLnBrk="1" hangingPunct="1"/>
            <a:r>
              <a:rPr dirty="0" smtClean="0"/>
              <a:t/>
            </a:r>
            <a:br>
              <a:rPr dirty="0" smtClean="0"/>
            </a:br>
            <a:endParaRPr dirty="0" smtClean="0"/>
          </a:p>
        </p:txBody>
      </p:sp>
      <p:sp>
        <p:nvSpPr>
          <p:cNvPr id="3" name="Text Placeholder 2"/>
          <p:cNvSpPr>
            <a:spLocks noGrp="1"/>
          </p:cNvSpPr>
          <p:nvPr>
            <p:ph type="body" sz="quarter" idx="10"/>
          </p:nvPr>
        </p:nvSpPr>
        <p:spPr/>
        <p:txBody>
          <a:bodyPr/>
          <a:lstStyle/>
          <a:p>
            <a:r>
              <a:rPr lang="en-US" dirty="0" smtClean="0"/>
              <a:t>EDCS - </a:t>
            </a:r>
            <a:r>
              <a:rPr lang="en-US" dirty="0"/>
              <a:t>1490300</a:t>
            </a:r>
            <a:endParaRPr lang="en-US" dirty="0"/>
          </a:p>
        </p:txBody>
      </p:sp>
      <p:sp>
        <p:nvSpPr>
          <p:cNvPr id="5" name="Text Placeholder 4"/>
          <p:cNvSpPr>
            <a:spLocks noGrp="1"/>
          </p:cNvSpPr>
          <p:nvPr>
            <p:ph type="body" sz="quarter" idx="11"/>
          </p:nvPr>
        </p:nvSpPr>
        <p:spPr/>
        <p:txBody>
          <a:bodyPr/>
          <a:lstStyle/>
          <a:p>
            <a:pPr eaLnBrk="1" hangingPunct="1"/>
            <a:r>
              <a:rPr lang="en-US" altLang="en-US" sz="2000" dirty="0" smtClean="0"/>
              <a:t>Apr 9, 2015</a:t>
            </a:r>
            <a:endParaRPr lang="en-US" altLang="en-US" sz="2000" dirty="0"/>
          </a:p>
          <a:p>
            <a:pPr eaLnBrk="1" hangingPunct="1"/>
            <a:endParaRPr altLang="en-US" dirty="0" smtClean="0">
              <a:ea typeface="MS PGothic" pitchFamily="34" charset="-128"/>
            </a:endParaRPr>
          </a:p>
        </p:txBody>
      </p:sp>
    </p:spTree>
    <p:extLst>
      <p:ext uri="{BB962C8B-B14F-4D97-AF65-F5344CB8AC3E}">
        <p14:creationId xmlns:p14="http://schemas.microsoft.com/office/powerpoint/2010/main" val="420265341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990600"/>
          </a:xfrm>
        </p:spPr>
        <p:txBody>
          <a:bodyPr/>
          <a:lstStyle/>
          <a:p>
            <a:pPr>
              <a:defRPr/>
            </a:pPr>
            <a:r>
              <a:rPr lang="en-US" sz="3400" dirty="0">
                <a:latin typeface="Calibri" panose="020F0502020204030204" pitchFamily="34" charset="0"/>
              </a:rPr>
              <a:t>Subject Line Format Page - </a:t>
            </a:r>
            <a:r>
              <a:rPr lang="en-US" sz="3400" dirty="0" smtClean="0">
                <a:latin typeface="Calibri" panose="020F0502020204030204" pitchFamily="34" charset="0"/>
              </a:rPr>
              <a:t>Customized</a:t>
            </a:r>
            <a:endParaRPr lang="en-US" sz="3400"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958467"/>
            <a:ext cx="830580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26462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838200"/>
          </a:xfrm>
        </p:spPr>
        <p:txBody>
          <a:bodyPr/>
          <a:lstStyle/>
          <a:p>
            <a:r>
              <a:rPr lang="en-US" sz="3200" dirty="0" smtClean="0">
                <a:latin typeface="Calibri" panose="020F0502020204030204" pitchFamily="34" charset="0"/>
              </a:rPr>
              <a:t>HTML Notification </a:t>
            </a:r>
            <a:r>
              <a:rPr lang="en-US" sz="3200" dirty="0">
                <a:latin typeface="Calibri" panose="020F0502020204030204" pitchFamily="34" charset="0"/>
              </a:rPr>
              <a:t>mail with customized Subject line </a:t>
            </a:r>
            <a:br>
              <a:rPr lang="en-US" sz="3200" dirty="0">
                <a:latin typeface="Calibri" panose="020F0502020204030204" pitchFamily="34" charset="0"/>
              </a:rPr>
            </a:br>
            <a:r>
              <a:rPr lang="en-US" sz="3200" dirty="0">
                <a:latin typeface="Calibri" panose="020F0502020204030204" pitchFamily="34" charset="0"/>
              </a:rPr>
              <a:t>(for Voice Message Notifications)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229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364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838200"/>
          </a:xfrm>
        </p:spPr>
        <p:txBody>
          <a:bodyPr/>
          <a:lstStyle/>
          <a:p>
            <a:r>
              <a:rPr lang="en-US" sz="3200" dirty="0">
                <a:latin typeface="Calibri" panose="020F0502020204030204" pitchFamily="34" charset="0"/>
              </a:rPr>
              <a:t>HTML Notification mail with customized Subject line </a:t>
            </a:r>
            <a:br>
              <a:rPr lang="en-US" sz="3200" dirty="0">
                <a:latin typeface="Calibri" panose="020F0502020204030204" pitchFamily="34" charset="0"/>
              </a:rPr>
            </a:br>
            <a:r>
              <a:rPr lang="en-US" sz="3200" dirty="0">
                <a:latin typeface="Calibri" panose="020F0502020204030204" pitchFamily="34" charset="0"/>
              </a:rPr>
              <a:t>(for </a:t>
            </a:r>
            <a:r>
              <a:rPr lang="en-US" sz="3200" dirty="0" smtClean="0">
                <a:latin typeface="Calibri" panose="020F0502020204030204" pitchFamily="34" charset="0"/>
              </a:rPr>
              <a:t>Missed Call </a:t>
            </a:r>
            <a:r>
              <a:rPr lang="en-US" sz="3200" dirty="0">
                <a:latin typeface="Calibri" panose="020F0502020204030204" pitchFamily="34" charset="0"/>
              </a:rPr>
              <a:t>Notifications)</a:t>
            </a:r>
            <a:endParaRPr lang="en-US" sz="3200" dirty="0">
              <a:solidFill>
                <a:srgbClr val="EA7058"/>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95400"/>
            <a:ext cx="84582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18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838200"/>
          </a:xfrm>
        </p:spPr>
        <p:txBody>
          <a:bodyPr/>
          <a:lstStyle/>
          <a:p>
            <a:r>
              <a:rPr lang="en-US" sz="3200" dirty="0" smtClean="0">
                <a:latin typeface="Calibri" panose="020F0502020204030204" pitchFamily="34" charset="0"/>
              </a:rPr>
              <a:t>HTML </a:t>
            </a:r>
            <a:r>
              <a:rPr lang="en-US" sz="3200" dirty="0">
                <a:latin typeface="Calibri" panose="020F0502020204030204" pitchFamily="34" charset="0"/>
              </a:rPr>
              <a:t>notification mail with customized Subject line </a:t>
            </a:r>
            <a:br>
              <a:rPr lang="en-US" sz="3200" dirty="0">
                <a:latin typeface="Calibri" panose="020F0502020204030204" pitchFamily="34" charset="0"/>
              </a:rPr>
            </a:br>
            <a:r>
              <a:rPr lang="en-US" sz="3200" dirty="0">
                <a:latin typeface="Calibri" panose="020F0502020204030204" pitchFamily="34" charset="0"/>
              </a:rPr>
              <a:t>(for Scheduled Summary Notifications)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95400"/>
            <a:ext cx="8458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544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838200"/>
          </a:xfrm>
        </p:spPr>
        <p:txBody>
          <a:bodyPr/>
          <a:lstStyle/>
          <a:p>
            <a:r>
              <a:rPr lang="en-US" sz="3400" dirty="0">
                <a:latin typeface="Calibri" panose="020F0502020204030204" pitchFamily="34" charset="0"/>
              </a:rPr>
              <a:t>Locale Specific Subject Line</a:t>
            </a:r>
            <a:endParaRPr lang="it-IT" sz="3400" dirty="0">
              <a:latin typeface="Calibri" panose="020F0502020204030204" pitchFamily="34" charset="0"/>
            </a:endParaRPr>
          </a:p>
        </p:txBody>
      </p:sp>
      <p:sp>
        <p:nvSpPr>
          <p:cNvPr id="6" name="Rectangle 5"/>
          <p:cNvSpPr/>
          <p:nvPr/>
        </p:nvSpPr>
        <p:spPr>
          <a:xfrm>
            <a:off x="304800" y="838200"/>
            <a:ext cx="8686800" cy="1324465"/>
          </a:xfrm>
          <a:prstGeom prst="rect">
            <a:avLst/>
          </a:prstGeom>
        </p:spPr>
        <p:txBody>
          <a:bodyPr wrap="square">
            <a:spAutoFit/>
          </a:bodyPr>
          <a:lstStyle/>
          <a:p>
            <a:pPr marL="285750" lvl="0" indent="-285750" eaLnBrk="0" hangingPunct="0">
              <a:lnSpc>
                <a:spcPct val="95000"/>
              </a:lnSpc>
              <a:spcBef>
                <a:spcPts val="1438"/>
              </a:spcBef>
              <a:buClr>
                <a:srgbClr val="96CA4B"/>
              </a:buClr>
              <a:buSzPct val="100000"/>
              <a:buFont typeface="Arial" panose="020B0604020202020204" pitchFamily="34" charset="0"/>
              <a:buChar char="•"/>
            </a:pPr>
            <a:r>
              <a:rPr lang="en-US" dirty="0">
                <a:solidFill>
                  <a:srgbClr val="FFFFFF"/>
                </a:solidFill>
                <a:latin typeface="Arial"/>
                <a:cs typeface="+mn-cs"/>
              </a:rPr>
              <a:t>Language drop down displays list of all the installed languages on Unity Connection.</a:t>
            </a:r>
          </a:p>
          <a:p>
            <a:pPr marL="285750" lvl="0" indent="-285750" eaLnBrk="0" hangingPunct="0">
              <a:lnSpc>
                <a:spcPct val="95000"/>
              </a:lnSpc>
              <a:spcBef>
                <a:spcPts val="1438"/>
              </a:spcBef>
              <a:buClr>
                <a:srgbClr val="96CA4B"/>
              </a:buClr>
              <a:buSzPct val="100000"/>
              <a:buFont typeface="Arial" panose="020B0604020202020204" pitchFamily="34" charset="0"/>
              <a:buChar char="•"/>
            </a:pPr>
            <a:r>
              <a:rPr lang="en-US" dirty="0">
                <a:solidFill>
                  <a:srgbClr val="FFFFFF"/>
                </a:solidFill>
                <a:latin typeface="Arial"/>
                <a:cs typeface="+mn-cs"/>
              </a:rPr>
              <a:t>Specific language can be selected from drop down to customize subject lines and parameter definitions for that locale.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8183186"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532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1967967"/>
            <a:ext cx="8617807" cy="2407042"/>
          </a:xfrm>
        </p:spPr>
        <p:txBody>
          <a:bodyPr/>
          <a:lstStyle/>
          <a:p>
            <a:pPr algn="ctr">
              <a:lnSpc>
                <a:spcPct val="90000"/>
              </a:lnSpc>
            </a:pPr>
            <a:r>
              <a:rPr lang="en-US" sz="4400" dirty="0" smtClean="0">
                <a:latin typeface="Calibri" panose="020F0502020204030204" pitchFamily="34" charset="0"/>
              </a:rPr>
              <a:t>REST APIs</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191351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04800" y="762000"/>
            <a:ext cx="855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1" fontAlgn="base" hangingPunct="1">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1" fontAlgn="base" hangingPunct="1">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1" fontAlgn="base" hangingPunct="1">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1" fontAlgn="base" hangingPunct="1">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u="sng" dirty="0" err="1">
                <a:latin typeface="Calibri" panose="020F0502020204030204" pitchFamily="34" charset="0"/>
              </a:rPr>
              <a:t>vmrest</a:t>
            </a:r>
            <a:r>
              <a:rPr lang="en-US" sz="1800" u="sng" dirty="0">
                <a:latin typeface="Calibri" panose="020F0502020204030204" pitchFamily="34" charset="0"/>
              </a:rPr>
              <a:t>/</a:t>
            </a:r>
            <a:r>
              <a:rPr lang="en-US" sz="1800" u="sng" dirty="0" err="1">
                <a:latin typeface="Calibri" panose="020F0502020204030204" pitchFamily="34" charset="0"/>
              </a:rPr>
              <a:t>subjectlineformats</a:t>
            </a:r>
            <a:endParaRPr lang="en-US" sz="1800" u="sng" dirty="0">
              <a:latin typeface="Calibri" panose="020F0502020204030204" pitchFamily="34" charset="0"/>
            </a:endParaRPr>
          </a:p>
          <a:p>
            <a:pPr marL="0" indent="0">
              <a:buNone/>
            </a:pPr>
            <a:r>
              <a:rPr lang="en-US" sz="1800" dirty="0">
                <a:latin typeface="Calibri" panose="020F0502020204030204" pitchFamily="34" charset="0"/>
              </a:rPr>
              <a:t>    </a:t>
            </a:r>
            <a:r>
              <a:rPr lang="en-US" sz="1800" dirty="0" smtClean="0">
                <a:latin typeface="Calibri" panose="020F0502020204030204" pitchFamily="34" charset="0"/>
              </a:rPr>
              <a:t>This </a:t>
            </a:r>
            <a:r>
              <a:rPr lang="en-US" sz="1800" dirty="0">
                <a:latin typeface="Calibri" panose="020F0502020204030204" pitchFamily="34" charset="0"/>
              </a:rPr>
              <a:t>API is used to fetch the list of all subject line formats for voice messages </a:t>
            </a:r>
            <a:r>
              <a:rPr lang="en-US" sz="1800" dirty="0" smtClean="0">
                <a:latin typeface="Calibri" panose="020F0502020204030204" pitchFamily="34" charset="0"/>
              </a:rPr>
              <a:t>and</a:t>
            </a:r>
          </a:p>
          <a:p>
            <a:pPr marL="0" indent="0">
              <a:spcBef>
                <a:spcPts val="600"/>
              </a:spcBef>
              <a:buNone/>
            </a:pPr>
            <a:r>
              <a:rPr lang="en-US" sz="1800" dirty="0">
                <a:latin typeface="Calibri" panose="020F0502020204030204" pitchFamily="34" charset="0"/>
              </a:rPr>
              <a:t> </a:t>
            </a:r>
            <a:r>
              <a:rPr lang="en-US" sz="1800" dirty="0" smtClean="0">
                <a:latin typeface="Calibri" panose="020F0502020204030204" pitchFamily="34" charset="0"/>
              </a:rPr>
              <a:t>   notifications</a:t>
            </a:r>
            <a:r>
              <a:rPr lang="en-US" sz="1800" dirty="0">
                <a:latin typeface="Calibri" panose="020F0502020204030204" pitchFamily="34" charset="0"/>
              </a:rPr>
              <a:t>.</a:t>
            </a:r>
          </a:p>
          <a:p>
            <a:pPr marL="0" indent="0">
              <a:buNone/>
            </a:pPr>
            <a:r>
              <a:rPr lang="en-US" sz="1800" dirty="0">
                <a:latin typeface="Calibri" panose="020F0502020204030204" pitchFamily="34" charset="0"/>
              </a:rPr>
              <a:t>     </a:t>
            </a:r>
            <a:endParaRPr lang="en-US" sz="1600" dirty="0">
              <a:latin typeface="Calibri" panose="020F0502020204030204" pitchFamily="34" charset="0"/>
            </a:endParaRPr>
          </a:p>
        </p:txBody>
      </p:sp>
      <p:sp>
        <p:nvSpPr>
          <p:cNvPr id="2" name="Title 1"/>
          <p:cNvSpPr>
            <a:spLocks noGrp="1"/>
          </p:cNvSpPr>
          <p:nvPr>
            <p:ph type="title"/>
          </p:nvPr>
        </p:nvSpPr>
        <p:spPr>
          <a:xfrm>
            <a:off x="228600" y="-152400"/>
            <a:ext cx="8588375" cy="838200"/>
          </a:xfrm>
        </p:spPr>
        <p:txBody>
          <a:bodyPr/>
          <a:lstStyle/>
          <a:p>
            <a:r>
              <a:rPr lang="en-US" sz="3400" dirty="0">
                <a:latin typeface="Calibri" panose="020F0502020204030204" pitchFamily="34" charset="0"/>
              </a:rPr>
              <a:t>GET API – Subject Line Formats</a:t>
            </a:r>
            <a:endParaRPr lang="en-US" sz="3400" dirty="0"/>
          </a:p>
        </p:txBody>
      </p:sp>
      <p:graphicFrame>
        <p:nvGraphicFramePr>
          <p:cNvPr id="7" name="Content Placeholder 5"/>
          <p:cNvGraphicFramePr>
            <a:graphicFrameLocks/>
          </p:cNvGraphicFramePr>
          <p:nvPr>
            <p:extLst>
              <p:ext uri="{D42A27DB-BD31-4B8C-83A1-F6EECF244321}">
                <p14:modId xmlns:p14="http://schemas.microsoft.com/office/powerpoint/2010/main" val="2220555338"/>
              </p:ext>
            </p:extLst>
          </p:nvPr>
        </p:nvGraphicFramePr>
        <p:xfrm>
          <a:off x="369196" y="2092097"/>
          <a:ext cx="8382000" cy="4156303"/>
        </p:xfrm>
        <a:graphic>
          <a:graphicData uri="http://schemas.openxmlformats.org/drawingml/2006/table">
            <a:tbl>
              <a:tblPr firstRow="1" bandRow="1">
                <a:tableStyleId>{5C22544A-7EE6-4342-B048-85BDC9FD1C3A}</a:tableStyleId>
              </a:tblPr>
              <a:tblGrid>
                <a:gridCol w="8382000"/>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smtClean="0">
                          <a:solidFill>
                            <a:schemeClr val="bg1"/>
                          </a:solidFill>
                          <a:latin typeface="Calibri" panose="020F0502020204030204" pitchFamily="34" charset="0"/>
                          <a:cs typeface="Calibri" panose="020F0502020204030204" pitchFamily="34" charset="0"/>
                        </a:rPr>
                        <a:t>Request</a:t>
                      </a:r>
                      <a:r>
                        <a:rPr lang="en-US" sz="1800" u="none" baseline="0" dirty="0" smtClean="0">
                          <a:solidFill>
                            <a:schemeClr val="bg1"/>
                          </a:solidFill>
                          <a:latin typeface="Calibri" panose="020F0502020204030204" pitchFamily="34" charset="0"/>
                          <a:cs typeface="Calibri" panose="020F0502020204030204" pitchFamily="34" charset="0"/>
                        </a:rPr>
                        <a:t> </a:t>
                      </a:r>
                      <a:r>
                        <a:rPr lang="en-US" sz="1800" u="none" dirty="0" smtClean="0">
                          <a:solidFill>
                            <a:schemeClr val="bg1"/>
                          </a:solidFill>
                          <a:latin typeface="Calibri" panose="020F0502020204030204" pitchFamily="34" charset="0"/>
                          <a:cs typeface="Calibri" panose="020F0502020204030204" pitchFamily="34" charset="0"/>
                        </a:rPr>
                        <a:t>URI ::</a:t>
                      </a:r>
                      <a:r>
                        <a:rPr lang="en-US" sz="1800" u="none" baseline="0" dirty="0" smtClean="0">
                          <a:solidFill>
                            <a:schemeClr val="bg1"/>
                          </a:solidFill>
                          <a:latin typeface="Calibri" panose="020F0502020204030204" pitchFamily="34" charset="0"/>
                          <a:cs typeface="Calibri" panose="020F0502020204030204" pitchFamily="34" charset="0"/>
                        </a:rPr>
                        <a:t>  </a:t>
                      </a:r>
                      <a:r>
                        <a:rPr lang="en-US" sz="1800" u="sng" dirty="0" smtClean="0">
                          <a:latin typeface="Calibri" panose="020F0502020204030204" pitchFamily="34" charset="0"/>
                        </a:rPr>
                        <a:t>https://&lt;hostname&gt;/vmrest/subjectlineformats</a:t>
                      </a:r>
                    </a:p>
                  </a:txBody>
                  <a:tcPr anchor="ctr"/>
                </a:tc>
              </a:tr>
              <a:tr h="376783">
                <a:tc>
                  <a:txBody>
                    <a:bodyPr/>
                    <a:lstStyle/>
                    <a:p>
                      <a:pPr algn="l"/>
                      <a:r>
                        <a:rPr lang="en-US" sz="1800" dirty="0" smtClean="0"/>
                        <a:t>Response</a:t>
                      </a:r>
                      <a:endParaRPr lang="en-US" sz="1800" dirty="0"/>
                    </a:p>
                  </a:txBody>
                  <a:tcPr/>
                </a:tc>
              </a:tr>
              <a:tr h="3109726">
                <a:tc>
                  <a:txBody>
                    <a:bodyPr/>
                    <a:lstStyle/>
                    <a:p>
                      <a:pPr lvl="1" indent="0"/>
                      <a:endParaRPr lang="en-US" sz="1200" dirty="0" smtClean="0">
                        <a:latin typeface="Calibri" panose="020F0502020204030204" pitchFamily="34" charset="0"/>
                      </a:endParaRPr>
                    </a:p>
                    <a:p>
                      <a:pPr lvl="1" indent="0"/>
                      <a:r>
                        <a:rPr lang="en-US" sz="1300" dirty="0" smtClean="0">
                          <a:latin typeface="Calibri" panose="020F0502020204030204" pitchFamily="34" charset="0"/>
                        </a:rPr>
                        <a:t>&lt;</a:t>
                      </a:r>
                      <a:r>
                        <a:rPr lang="en-US" sz="1300" dirty="0" err="1" smtClean="0">
                          <a:latin typeface="Calibri" panose="020F0502020204030204" pitchFamily="34" charset="0"/>
                        </a:rPr>
                        <a:t>SubjectLineFormats</a:t>
                      </a:r>
                      <a:r>
                        <a:rPr lang="en-US" sz="1300" dirty="0" smtClean="0">
                          <a:latin typeface="Calibri" panose="020F0502020204030204" pitchFamily="34" charset="0"/>
                        </a:rPr>
                        <a:t> total=“7"&gt;</a:t>
                      </a:r>
                    </a:p>
                    <a:p>
                      <a:pPr lvl="1" indent="0"/>
                      <a:r>
                        <a:rPr lang="en-US" sz="1300" dirty="0" smtClean="0">
                          <a:latin typeface="Calibri" panose="020F0502020204030204" pitchFamily="34" charset="0"/>
                        </a:rPr>
                        <a:t>	&lt;</a:t>
                      </a:r>
                      <a:r>
                        <a:rPr lang="en-US" sz="1300" dirty="0" err="1" smtClean="0">
                          <a:latin typeface="Calibri" panose="020F0502020204030204" pitchFamily="34" charset="0"/>
                        </a:rPr>
                        <a:t>SubjectLineFormat</a:t>
                      </a:r>
                      <a:r>
                        <a:rPr lang="en-US" sz="1300" dirty="0" smtClean="0">
                          <a:latin typeface="Calibri" panose="020F0502020204030204" pitchFamily="34" charset="0"/>
                        </a:rPr>
                        <a:t>&gt;</a:t>
                      </a:r>
                    </a:p>
                    <a:p>
                      <a:pPr lvl="1" indent="0"/>
                      <a:r>
                        <a:rPr lang="en-US" sz="1300" dirty="0" smtClean="0">
                          <a:latin typeface="Calibri" panose="020F0502020204030204" pitchFamily="34" charset="0"/>
                        </a:rPr>
                        <a:t>	&lt;URI&gt;/</a:t>
                      </a:r>
                      <a:r>
                        <a:rPr lang="en-US" sz="1300" dirty="0" err="1" smtClean="0">
                          <a:latin typeface="Calibri" panose="020F0502020204030204" pitchFamily="34" charset="0"/>
                        </a:rPr>
                        <a:t>vmrest</a:t>
                      </a:r>
                      <a:r>
                        <a:rPr lang="en-US" sz="1300" dirty="0" smtClean="0">
                          <a:latin typeface="Calibri" panose="020F0502020204030204" pitchFamily="34" charset="0"/>
                        </a:rPr>
                        <a:t>/</a:t>
                      </a:r>
                      <a:r>
                        <a:rPr lang="en-US" sz="1300" dirty="0" err="1" smtClean="0">
                          <a:latin typeface="Calibri" panose="020F0502020204030204" pitchFamily="34" charset="0"/>
                        </a:rPr>
                        <a:t>subjectlineformats</a:t>
                      </a:r>
                      <a:r>
                        <a:rPr lang="en-US" sz="1300" dirty="0" smtClean="0">
                          <a:latin typeface="Calibri" panose="020F0502020204030204" pitchFamily="34" charset="0"/>
                        </a:rPr>
                        <a:t>/26f0d0bc-7369-4867-a020-efd4e947c348&lt;/URI&gt;</a:t>
                      </a:r>
                    </a:p>
                    <a:p>
                      <a:pPr lvl="1" indent="0"/>
                      <a:r>
                        <a:rPr lang="en-US" sz="1300" dirty="0" smtClean="0">
                          <a:latin typeface="Calibri" panose="020F0502020204030204" pitchFamily="34" charset="0"/>
                        </a:rPr>
                        <a:t>	&lt;</a:t>
                      </a:r>
                      <a:r>
                        <a:rPr lang="en-US" sz="1300" dirty="0" err="1" smtClean="0">
                          <a:latin typeface="Calibri" panose="020F0502020204030204" pitchFamily="34" charset="0"/>
                        </a:rPr>
                        <a:t>ObjectId</a:t>
                      </a:r>
                      <a:r>
                        <a:rPr lang="en-US" sz="1300" dirty="0" smtClean="0">
                          <a:latin typeface="Calibri" panose="020F0502020204030204" pitchFamily="34" charset="0"/>
                        </a:rPr>
                        <a:t>&gt;26f0d0bc-7369-4867-a020-efd4e947c348&lt;/</a:t>
                      </a:r>
                      <a:r>
                        <a:rPr lang="en-US" sz="1300" dirty="0" err="1" smtClean="0">
                          <a:latin typeface="Calibri" panose="020F0502020204030204" pitchFamily="34" charset="0"/>
                        </a:rPr>
                        <a:t>ObjectId</a:t>
                      </a:r>
                      <a:r>
                        <a:rPr lang="en-US" sz="1300" dirty="0" smtClean="0">
                          <a:latin typeface="Calibri" panose="020F0502020204030204" pitchFamily="34" charset="0"/>
                        </a:rPr>
                        <a:t>&gt;</a:t>
                      </a:r>
                    </a:p>
                    <a:p>
                      <a:pPr lvl="1" indent="0"/>
                      <a:r>
                        <a:rPr lang="en-US" sz="1300" dirty="0" smtClean="0">
                          <a:latin typeface="Calibri" panose="020F0502020204030204" pitchFamily="34" charset="0"/>
                        </a:rPr>
                        <a:t>	&lt;</a:t>
                      </a:r>
                      <a:r>
                        <a:rPr lang="en-US" sz="1300" dirty="0" err="1" smtClean="0">
                          <a:latin typeface="Calibri" panose="020F0502020204030204" pitchFamily="34" charset="0"/>
                        </a:rPr>
                        <a:t>LanguageCode</a:t>
                      </a:r>
                      <a:r>
                        <a:rPr lang="en-US" sz="1300" dirty="0" smtClean="0">
                          <a:latin typeface="Calibri" panose="020F0502020204030204" pitchFamily="34" charset="0"/>
                        </a:rPr>
                        <a:t>&gt;1033&lt;/</a:t>
                      </a:r>
                      <a:r>
                        <a:rPr lang="en-US" sz="1300" dirty="0" err="1" smtClean="0">
                          <a:latin typeface="Calibri" panose="020F0502020204030204" pitchFamily="34" charset="0"/>
                        </a:rPr>
                        <a:t>LanguageCode</a:t>
                      </a:r>
                      <a:r>
                        <a:rPr lang="en-US" sz="1300" dirty="0" smtClean="0">
                          <a:latin typeface="Calibri" panose="020F0502020204030204" pitchFamily="34" charset="0"/>
                        </a:rPr>
                        <a:t>&gt;</a:t>
                      </a:r>
                    </a:p>
                    <a:p>
                      <a:pPr lvl="1" indent="0"/>
                      <a:r>
                        <a:rPr lang="en-US" sz="1300" dirty="0" smtClean="0">
                          <a:latin typeface="Calibri" panose="020F0502020204030204" pitchFamily="34" charset="0"/>
                        </a:rPr>
                        <a:t>	&lt;</a:t>
                      </a:r>
                      <a:r>
                        <a:rPr lang="en-US" sz="1300" dirty="0" err="1" smtClean="0">
                          <a:latin typeface="Calibri" panose="020F0502020204030204" pitchFamily="34" charset="0"/>
                        </a:rPr>
                        <a:t>FactoryDefaultSubject</a:t>
                      </a:r>
                      <a:r>
                        <a:rPr lang="en-US" sz="1300" dirty="0" smtClean="0">
                          <a:latin typeface="Calibri" panose="020F0502020204030204" pitchFamily="34" charset="0"/>
                        </a:rPr>
                        <a:t>&gt;Message notification: Voice message from %NAME% 	%CALLERID%&lt;/</a:t>
                      </a:r>
                      <a:r>
                        <a:rPr lang="en-US" sz="1300" dirty="0" err="1" smtClean="0">
                          <a:latin typeface="Calibri" panose="020F0502020204030204" pitchFamily="34" charset="0"/>
                        </a:rPr>
                        <a:t>FactoryDefaultSubject</a:t>
                      </a:r>
                      <a:r>
                        <a:rPr lang="en-US" sz="1300" dirty="0" smtClean="0">
                          <a:latin typeface="Calibri" panose="020F0502020204030204" pitchFamily="34" charset="0"/>
                        </a:rPr>
                        <a:t>&gt;</a:t>
                      </a:r>
                    </a:p>
                    <a:p>
                      <a:pPr lvl="1" indent="0"/>
                      <a:r>
                        <a:rPr lang="en-US" sz="1300" dirty="0" smtClean="0">
                          <a:latin typeface="Calibri" panose="020F0502020204030204" pitchFamily="34" charset="0"/>
                        </a:rPr>
                        <a:t>	&lt;Subject&gt;Message notification: Voice message from %NAME% %CALLERID%&lt;/Subject&gt;</a:t>
                      </a:r>
                    </a:p>
                    <a:p>
                      <a:pPr lvl="1" indent="0"/>
                      <a:r>
                        <a:rPr lang="en-US" sz="1300" dirty="0" smtClean="0">
                          <a:latin typeface="Calibri" panose="020F0502020204030204" pitchFamily="34" charset="0"/>
                        </a:rPr>
                        <a:t>	&lt;</a:t>
                      </a:r>
                      <a:r>
                        <a:rPr lang="en-US" sz="1300" dirty="0" err="1" smtClean="0">
                          <a:latin typeface="Calibri" panose="020F0502020204030204" pitchFamily="34" charset="0"/>
                        </a:rPr>
                        <a:t>SubjectType</a:t>
                      </a:r>
                      <a:r>
                        <a:rPr lang="en-US" sz="1300" dirty="0" smtClean="0">
                          <a:latin typeface="Calibri" panose="020F0502020204030204" pitchFamily="34" charset="0"/>
                        </a:rPr>
                        <a:t>&gt;5&lt;/</a:t>
                      </a:r>
                      <a:r>
                        <a:rPr lang="en-US" sz="1300" dirty="0" err="1" smtClean="0">
                          <a:latin typeface="Calibri" panose="020F0502020204030204" pitchFamily="34" charset="0"/>
                        </a:rPr>
                        <a:t>SubjectType</a:t>
                      </a:r>
                      <a:r>
                        <a:rPr lang="en-US" sz="1300" dirty="0" smtClean="0">
                          <a:latin typeface="Calibri" panose="020F0502020204030204" pitchFamily="34" charset="0"/>
                        </a:rPr>
                        <a:t>&gt;</a:t>
                      </a:r>
                    </a:p>
                    <a:p>
                      <a:pPr lvl="1" indent="0"/>
                      <a:r>
                        <a:rPr lang="en-US" sz="1300" dirty="0" smtClean="0">
                          <a:latin typeface="Calibri" panose="020F0502020204030204" pitchFamily="34" charset="0"/>
                        </a:rPr>
                        <a:t>	&lt;</a:t>
                      </a:r>
                      <a:r>
                        <a:rPr lang="en-US" sz="1300" dirty="0" err="1" smtClean="0">
                          <a:latin typeface="Calibri" panose="020F0502020204030204" pitchFamily="34" charset="0"/>
                        </a:rPr>
                        <a:t>MessageType</a:t>
                      </a:r>
                      <a:r>
                        <a:rPr lang="en-US" sz="1300" dirty="0" smtClean="0">
                          <a:latin typeface="Calibri" panose="020F0502020204030204" pitchFamily="34" charset="0"/>
                        </a:rPr>
                        <a:t>&gt;2&lt;/</a:t>
                      </a:r>
                      <a:r>
                        <a:rPr lang="en-US" sz="1300" dirty="0" err="1" smtClean="0">
                          <a:latin typeface="Calibri" panose="020F0502020204030204" pitchFamily="34" charset="0"/>
                        </a:rPr>
                        <a:t>MessageType</a:t>
                      </a:r>
                      <a:r>
                        <a:rPr lang="en-US" sz="1300" dirty="0" smtClean="0">
                          <a:latin typeface="Calibri" panose="020F0502020204030204" pitchFamily="34" charset="0"/>
                        </a:rPr>
                        <a:t>&gt;</a:t>
                      </a:r>
                    </a:p>
                    <a:p>
                      <a:pPr lvl="1" indent="0"/>
                      <a:r>
                        <a:rPr lang="en-US" sz="1300" dirty="0" smtClean="0">
                          <a:latin typeface="Calibri" panose="020F0502020204030204" pitchFamily="34" charset="0"/>
                        </a:rPr>
                        <a:t>	&lt;</a:t>
                      </a:r>
                      <a:r>
                        <a:rPr lang="en-US" sz="1300" dirty="0" err="1" smtClean="0">
                          <a:latin typeface="Calibri" panose="020F0502020204030204" pitchFamily="34" charset="0"/>
                        </a:rPr>
                        <a:t>CustomSubjectParameterURI</a:t>
                      </a:r>
                      <a:r>
                        <a:rPr lang="en-US" sz="1300" dirty="0" smtClean="0">
                          <a:latin typeface="Calibri" panose="020F0502020204030204" pitchFamily="34" charset="0"/>
                        </a:rPr>
                        <a:t>&gt;/</a:t>
                      </a:r>
                      <a:r>
                        <a:rPr lang="en-US" sz="1300" dirty="0" err="1" smtClean="0">
                          <a:latin typeface="Calibri" panose="020F0502020204030204" pitchFamily="34" charset="0"/>
                        </a:rPr>
                        <a:t>vmrest</a:t>
                      </a:r>
                      <a:r>
                        <a:rPr lang="en-US" sz="1300" dirty="0" smtClean="0">
                          <a:latin typeface="Calibri" panose="020F0502020204030204" pitchFamily="34" charset="0"/>
                        </a:rPr>
                        <a:t>/</a:t>
                      </a:r>
                      <a:r>
                        <a:rPr lang="en-US" sz="1300" dirty="0" err="1" smtClean="0">
                          <a:latin typeface="Calibri" panose="020F0502020204030204" pitchFamily="34" charset="0"/>
                        </a:rPr>
                        <a:t>subjectlineparameters?query</a:t>
                      </a:r>
                      <a:r>
                        <a:rPr lang="en-US" sz="1300" dirty="0" smtClean="0">
                          <a:latin typeface="Calibri" panose="020F0502020204030204" pitchFamily="34" charset="0"/>
                        </a:rPr>
                        <a:t>=(MessageType%20is%202)</a:t>
                      </a:r>
                    </a:p>
                    <a:p>
                      <a:pPr lvl="1" indent="0"/>
                      <a:r>
                        <a:rPr lang="en-US" sz="1300" dirty="0" smtClean="0">
                          <a:latin typeface="Calibri" panose="020F0502020204030204" pitchFamily="34" charset="0"/>
                        </a:rPr>
                        <a:t>            &lt;/</a:t>
                      </a:r>
                      <a:r>
                        <a:rPr lang="en-US" sz="1300" dirty="0" err="1" smtClean="0">
                          <a:latin typeface="Calibri" panose="020F0502020204030204" pitchFamily="34" charset="0"/>
                        </a:rPr>
                        <a:t>CustomSubjectParameterURI</a:t>
                      </a:r>
                      <a:r>
                        <a:rPr lang="en-US" sz="1300" dirty="0" smtClean="0">
                          <a:latin typeface="Calibri" panose="020F0502020204030204" pitchFamily="34" charset="0"/>
                        </a:rPr>
                        <a:t>&gt;</a:t>
                      </a:r>
                    </a:p>
                    <a:p>
                      <a:pPr lvl="1" indent="0"/>
                      <a:r>
                        <a:rPr lang="en-US" sz="1300" dirty="0" smtClean="0">
                          <a:latin typeface="Calibri" panose="020F0502020204030204" pitchFamily="34" charset="0"/>
                        </a:rPr>
                        <a:t>	&lt;/</a:t>
                      </a:r>
                      <a:r>
                        <a:rPr lang="en-US" sz="1300" dirty="0" err="1" smtClean="0">
                          <a:latin typeface="Calibri" panose="020F0502020204030204" pitchFamily="34" charset="0"/>
                        </a:rPr>
                        <a:t>SubjectLineFormat</a:t>
                      </a:r>
                      <a:r>
                        <a:rPr lang="en-US" sz="1300" dirty="0" smtClean="0">
                          <a:latin typeface="Calibri" panose="020F0502020204030204" pitchFamily="34" charset="0"/>
                        </a:rPr>
                        <a:t>&gt;</a:t>
                      </a:r>
                    </a:p>
                    <a:p>
                      <a:pPr lvl="1" indent="0"/>
                      <a:r>
                        <a:rPr lang="en-US" sz="1300" dirty="0" smtClean="0">
                          <a:latin typeface="Calibri" panose="020F0502020204030204" pitchFamily="34" charset="0"/>
                        </a:rPr>
                        <a:t>	…</a:t>
                      </a:r>
                    </a:p>
                    <a:p>
                      <a:pPr lvl="1" indent="0"/>
                      <a:r>
                        <a:rPr lang="en-US" sz="1300" dirty="0" smtClean="0">
                          <a:latin typeface="Calibri" panose="020F0502020204030204" pitchFamily="34" charset="0"/>
                        </a:rPr>
                        <a:t>&lt;/</a:t>
                      </a:r>
                      <a:r>
                        <a:rPr lang="en-US" sz="1300" dirty="0" err="1" smtClean="0">
                          <a:latin typeface="Calibri" panose="020F0502020204030204" pitchFamily="34" charset="0"/>
                        </a:rPr>
                        <a:t>SubjectLineFormats</a:t>
                      </a:r>
                      <a:r>
                        <a:rPr lang="en-US" sz="1300" dirty="0" smtClean="0">
                          <a:latin typeface="Calibri" panose="020F0502020204030204" pitchFamily="34" charset="0"/>
                        </a:rPr>
                        <a:t>&gt;</a:t>
                      </a:r>
                    </a:p>
                  </a:txBody>
                  <a:tcPr/>
                </a:tc>
              </a:tr>
            </a:tbl>
          </a:graphicData>
        </a:graphic>
      </p:graphicFrame>
    </p:spTree>
    <p:extLst>
      <p:ext uri="{BB962C8B-B14F-4D97-AF65-F5344CB8AC3E}">
        <p14:creationId xmlns:p14="http://schemas.microsoft.com/office/powerpoint/2010/main" val="2434259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88375" cy="838200"/>
          </a:xfrm>
        </p:spPr>
        <p:txBody>
          <a:bodyPr/>
          <a:lstStyle/>
          <a:p>
            <a:r>
              <a:rPr lang="en-US" dirty="0">
                <a:latin typeface="Calibri" panose="020F0502020204030204" pitchFamily="34" charset="0"/>
              </a:rPr>
              <a:t>GET API – Subject Line </a:t>
            </a:r>
            <a:r>
              <a:rPr lang="en-US" dirty="0" smtClean="0">
                <a:latin typeface="Calibri" panose="020F0502020204030204" pitchFamily="34" charset="0"/>
              </a:rPr>
              <a:t>Formats </a:t>
            </a:r>
            <a:r>
              <a:rPr lang="en-US" dirty="0">
                <a:latin typeface="Calibri" panose="020F0502020204030204" pitchFamily="34" charset="0"/>
              </a:rPr>
              <a:t>(</a:t>
            </a:r>
            <a:r>
              <a:rPr lang="en-US" dirty="0" err="1">
                <a:latin typeface="Calibri" panose="020F0502020204030204" pitchFamily="34" charset="0"/>
              </a:rPr>
              <a:t>Contd</a:t>
            </a:r>
            <a:r>
              <a:rPr lang="en-US" dirty="0">
                <a:latin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8600" y="1206500"/>
            <a:ext cx="8610600" cy="2984500"/>
          </a:xfrm>
        </p:spPr>
        <p:txBody>
          <a:bodyPr/>
          <a:lstStyle/>
          <a:p>
            <a:r>
              <a:rPr lang="en-US" u="sng" dirty="0" err="1" smtClean="0">
                <a:latin typeface="Calibri" panose="020F0502020204030204" pitchFamily="34" charset="0"/>
              </a:rPr>
              <a:t>vmrest</a:t>
            </a:r>
            <a:r>
              <a:rPr lang="en-US" u="sng" dirty="0" smtClean="0">
                <a:latin typeface="Calibri" panose="020F0502020204030204" pitchFamily="34" charset="0"/>
              </a:rPr>
              <a:t>/</a:t>
            </a:r>
            <a:r>
              <a:rPr lang="en-US" u="sng" dirty="0" err="1" smtClean="0">
                <a:latin typeface="Calibri" panose="020F0502020204030204" pitchFamily="34" charset="0"/>
              </a:rPr>
              <a:t>subjectlineformats</a:t>
            </a:r>
            <a:r>
              <a:rPr lang="en-US" u="sng" dirty="0" smtClean="0">
                <a:latin typeface="Calibri" panose="020F0502020204030204" pitchFamily="34" charset="0"/>
              </a:rPr>
              <a:t>/&lt;subject-line-format-</a:t>
            </a:r>
            <a:r>
              <a:rPr lang="en-US" u="sng" dirty="0" err="1" smtClean="0">
                <a:latin typeface="Calibri" panose="020F0502020204030204" pitchFamily="34" charset="0"/>
              </a:rPr>
              <a:t>objectid</a:t>
            </a:r>
            <a:r>
              <a:rPr lang="en-US" u="sng" dirty="0" smtClean="0">
                <a:latin typeface="Calibri" panose="020F0502020204030204" pitchFamily="34" charset="0"/>
              </a:rPr>
              <a:t>&gt;</a:t>
            </a:r>
          </a:p>
          <a:p>
            <a:pPr marL="0" indent="0">
              <a:lnSpc>
                <a:spcPct val="50000"/>
              </a:lnSpc>
              <a:buNone/>
            </a:pPr>
            <a:r>
              <a:rPr lang="en-US" sz="1400" dirty="0" smtClean="0">
                <a:latin typeface="Calibri" panose="020F0502020204030204" pitchFamily="34" charset="0"/>
              </a:rPr>
              <a:t>     </a:t>
            </a:r>
            <a:r>
              <a:rPr lang="en-US" sz="1600" dirty="0">
                <a:latin typeface="Calibri" panose="020F0502020204030204" pitchFamily="34" charset="0"/>
              </a:rPr>
              <a:t>This API is used to fetch details of a specific subject line </a:t>
            </a:r>
            <a:r>
              <a:rPr lang="en-US" sz="1600" dirty="0" smtClean="0">
                <a:latin typeface="Calibri" panose="020F0502020204030204" pitchFamily="34" charset="0"/>
              </a:rPr>
              <a:t>format.</a:t>
            </a:r>
          </a:p>
          <a:p>
            <a:pPr marL="0" indent="0">
              <a:lnSpc>
                <a:spcPct val="50000"/>
              </a:lnSpc>
              <a:buNone/>
            </a:pPr>
            <a:r>
              <a:rPr lang="en-US" sz="1600" dirty="0" smtClean="0">
                <a:latin typeface="Calibri" panose="020F0502020204030204" pitchFamily="34" charset="0"/>
              </a:rPr>
              <a:t>     </a:t>
            </a:r>
            <a:r>
              <a:rPr lang="en-US" sz="1600" dirty="0">
                <a:latin typeface="Calibri" panose="020F0502020204030204" pitchFamily="34" charset="0"/>
              </a:rPr>
              <a:t>URI: </a:t>
            </a:r>
            <a:r>
              <a:rPr lang="en-US" sz="1600" dirty="0" smtClean="0">
                <a:latin typeface="Calibri" panose="020F0502020204030204" pitchFamily="34" charset="0"/>
              </a:rPr>
              <a:t> </a:t>
            </a:r>
            <a:r>
              <a:rPr lang="en-US" sz="1600" dirty="0">
                <a:latin typeface="Calibri" panose="020F0502020204030204" pitchFamily="34" charset="0"/>
              </a:rPr>
              <a:t>https://&lt;hostname&gt;/vmrest/subjectlineformats/&lt;objectid&gt;  </a:t>
            </a:r>
          </a:p>
          <a:p>
            <a:pPr lvl="1" indent="0"/>
            <a:endParaRPr lang="en-US" sz="1400" dirty="0" smtClean="0">
              <a:latin typeface="Calibri" panose="020F0502020204030204" pitchFamily="34" charset="0"/>
            </a:endParaRPr>
          </a:p>
          <a:p>
            <a:pPr lvl="1" indent="0"/>
            <a:endParaRPr lang="en-US" sz="1400" dirty="0" smtClean="0">
              <a:latin typeface="Calibri" panose="020F0502020204030204" pitchFamily="34" charset="0"/>
            </a:endParaRPr>
          </a:p>
          <a:p>
            <a:pPr>
              <a:lnSpc>
                <a:spcPct val="80000"/>
              </a:lnSpc>
              <a:spcBef>
                <a:spcPct val="0"/>
              </a:spcBef>
            </a:pPr>
            <a:r>
              <a:rPr lang="en-US" u="sng" dirty="0" err="1" smtClean="0">
                <a:solidFill>
                  <a:srgbClr val="FFFFFF"/>
                </a:solidFill>
                <a:latin typeface="Calibri" panose="020F0502020204030204" pitchFamily="34" charset="0"/>
                <a:ea typeface="+mj-ea"/>
                <a:cs typeface="+mj-cs"/>
              </a:rPr>
              <a:t>vmrest</a:t>
            </a:r>
            <a:r>
              <a:rPr lang="en-US" u="sng" dirty="0" smtClean="0">
                <a:solidFill>
                  <a:srgbClr val="FFFFFF"/>
                </a:solidFill>
                <a:latin typeface="Calibri" panose="020F0502020204030204" pitchFamily="34" charset="0"/>
                <a:ea typeface="+mj-ea"/>
                <a:cs typeface="+mj-cs"/>
              </a:rPr>
              <a:t>/</a:t>
            </a:r>
            <a:r>
              <a:rPr lang="en-US" u="sng" dirty="0" err="1" smtClean="0">
                <a:solidFill>
                  <a:srgbClr val="FFFFFF"/>
                </a:solidFill>
                <a:latin typeface="Calibri" panose="020F0502020204030204" pitchFamily="34" charset="0"/>
                <a:ea typeface="+mj-ea"/>
                <a:cs typeface="+mj-cs"/>
              </a:rPr>
              <a:t>subjectlineformats?query</a:t>
            </a:r>
            <a:r>
              <a:rPr lang="en-US" u="sng" dirty="0">
                <a:solidFill>
                  <a:srgbClr val="FFFFFF"/>
                </a:solidFill>
                <a:latin typeface="Calibri" panose="020F0502020204030204" pitchFamily="34" charset="0"/>
                <a:ea typeface="+mj-ea"/>
                <a:cs typeface="+mj-cs"/>
              </a:rPr>
              <a:t>=(</a:t>
            </a:r>
            <a:r>
              <a:rPr lang="en-US" u="sng" dirty="0" err="1">
                <a:solidFill>
                  <a:srgbClr val="FFFFFF"/>
                </a:solidFill>
                <a:latin typeface="Calibri" panose="020F0502020204030204" pitchFamily="34" charset="0"/>
                <a:ea typeface="+mj-ea"/>
                <a:cs typeface="+mj-cs"/>
              </a:rPr>
              <a:t>MessageType</a:t>
            </a:r>
            <a:r>
              <a:rPr lang="en-US" u="sng" dirty="0">
                <a:solidFill>
                  <a:srgbClr val="FFFFFF"/>
                </a:solidFill>
                <a:latin typeface="Calibri" panose="020F0502020204030204" pitchFamily="34" charset="0"/>
                <a:ea typeface="+mj-ea"/>
                <a:cs typeface="+mj-cs"/>
              </a:rPr>
              <a:t> is &lt;</a:t>
            </a:r>
            <a:r>
              <a:rPr lang="en-US" u="sng" dirty="0" smtClean="0">
                <a:solidFill>
                  <a:srgbClr val="FFFFFF"/>
                </a:solidFill>
                <a:latin typeface="Calibri" panose="020F0502020204030204" pitchFamily="34" charset="0"/>
                <a:ea typeface="+mj-ea"/>
                <a:cs typeface="+mj-cs"/>
              </a:rPr>
              <a:t>message-type</a:t>
            </a:r>
            <a:r>
              <a:rPr lang="en-US" u="sng" dirty="0">
                <a:solidFill>
                  <a:srgbClr val="FFFFFF"/>
                </a:solidFill>
                <a:latin typeface="Calibri" panose="020F0502020204030204" pitchFamily="34" charset="0"/>
                <a:ea typeface="+mj-ea"/>
                <a:cs typeface="+mj-cs"/>
              </a:rPr>
              <a:t>&gt;)</a:t>
            </a:r>
          </a:p>
          <a:p>
            <a:pPr marL="114300" lvl="0" indent="-114300">
              <a:lnSpc>
                <a:spcPct val="80000"/>
              </a:lnSpc>
              <a:spcBef>
                <a:spcPct val="0"/>
              </a:spcBef>
              <a:buFont typeface="Wingdings" panose="05000000000000000000" pitchFamily="2" charset="2"/>
              <a:buChar char="ü"/>
            </a:pPr>
            <a:endParaRPr lang="en-US" sz="1600" dirty="0">
              <a:solidFill>
                <a:srgbClr val="FFFFFF"/>
              </a:solidFill>
              <a:latin typeface="Calibri" panose="020F0502020204030204" pitchFamily="34" charset="0"/>
              <a:ea typeface="+mj-ea"/>
              <a:cs typeface="+mj-cs"/>
            </a:endParaRPr>
          </a:p>
          <a:p>
            <a:pPr marL="0" lvl="0" indent="0">
              <a:lnSpc>
                <a:spcPct val="50000"/>
              </a:lnSpc>
              <a:spcBef>
                <a:spcPct val="0"/>
              </a:spcBef>
              <a:buNone/>
            </a:pPr>
            <a:r>
              <a:rPr lang="en-US" sz="1600" dirty="0">
                <a:solidFill>
                  <a:srgbClr val="FFFFFF"/>
                </a:solidFill>
                <a:latin typeface="Calibri" panose="020F0502020204030204" pitchFamily="34" charset="0"/>
                <a:ea typeface="+mj-ea"/>
                <a:cs typeface="+mj-cs"/>
              </a:rPr>
              <a:t>     This API is used to fetch details of subject line formats for a specific message </a:t>
            </a:r>
            <a:r>
              <a:rPr lang="en-US" sz="1600" dirty="0" smtClean="0">
                <a:solidFill>
                  <a:srgbClr val="FFFFFF"/>
                </a:solidFill>
                <a:latin typeface="Calibri" panose="020F0502020204030204" pitchFamily="34" charset="0"/>
                <a:ea typeface="+mj-ea"/>
                <a:cs typeface="+mj-cs"/>
              </a:rPr>
              <a:t>type. </a:t>
            </a:r>
            <a:r>
              <a:rPr lang="en-US" sz="1600" dirty="0">
                <a:solidFill>
                  <a:srgbClr val="FFFFFF"/>
                </a:solidFill>
                <a:latin typeface="Calibri" panose="020F0502020204030204" pitchFamily="34" charset="0"/>
                <a:ea typeface="+mj-ea"/>
                <a:cs typeface="+mj-cs"/>
              </a:rPr>
              <a:t>The </a:t>
            </a:r>
            <a:r>
              <a:rPr lang="en-US" sz="1600" dirty="0" smtClean="0">
                <a:solidFill>
                  <a:srgbClr val="FFFFFF"/>
                </a:solidFill>
                <a:latin typeface="Calibri" panose="020F0502020204030204" pitchFamily="34" charset="0"/>
                <a:ea typeface="+mj-ea"/>
                <a:cs typeface="+mj-cs"/>
              </a:rPr>
              <a:t>message </a:t>
            </a:r>
          </a:p>
          <a:p>
            <a:pPr marL="0" lvl="0" indent="0">
              <a:lnSpc>
                <a:spcPct val="50000"/>
              </a:lnSpc>
              <a:spcBef>
                <a:spcPct val="0"/>
              </a:spcBef>
              <a:buNone/>
            </a:pPr>
            <a:endParaRPr lang="en-US" sz="1600" dirty="0">
              <a:solidFill>
                <a:srgbClr val="FFFFFF"/>
              </a:solidFill>
              <a:latin typeface="Calibri" panose="020F0502020204030204" pitchFamily="34" charset="0"/>
              <a:ea typeface="+mj-ea"/>
              <a:cs typeface="+mj-cs"/>
            </a:endParaRPr>
          </a:p>
          <a:p>
            <a:pPr marL="0" lvl="0" indent="0">
              <a:lnSpc>
                <a:spcPct val="50000"/>
              </a:lnSpc>
              <a:spcBef>
                <a:spcPct val="0"/>
              </a:spcBef>
              <a:buNone/>
            </a:pPr>
            <a:r>
              <a:rPr lang="en-US" sz="1600" dirty="0" smtClean="0">
                <a:solidFill>
                  <a:srgbClr val="FFFFFF"/>
                </a:solidFill>
                <a:latin typeface="Calibri" panose="020F0502020204030204" pitchFamily="34" charset="0"/>
                <a:ea typeface="+mj-ea"/>
                <a:cs typeface="+mj-cs"/>
              </a:rPr>
              <a:t>     type above </a:t>
            </a:r>
            <a:r>
              <a:rPr lang="en-US" sz="1600" dirty="0">
                <a:solidFill>
                  <a:srgbClr val="FFFFFF"/>
                </a:solidFill>
                <a:latin typeface="Calibri" panose="020F0502020204030204" pitchFamily="34" charset="0"/>
                <a:ea typeface="+mj-ea"/>
                <a:cs typeface="+mj-cs"/>
              </a:rPr>
              <a:t>represents Voice Messages(1) or Notifications(2).</a:t>
            </a:r>
          </a:p>
          <a:p>
            <a:pPr marL="0" lvl="0" indent="0">
              <a:lnSpc>
                <a:spcPct val="50000"/>
              </a:lnSpc>
              <a:spcBef>
                <a:spcPct val="0"/>
              </a:spcBef>
              <a:buNone/>
            </a:pPr>
            <a:endParaRPr lang="en-US" sz="1600" dirty="0" smtClean="0">
              <a:solidFill>
                <a:srgbClr val="FFFFFF"/>
              </a:solidFill>
              <a:latin typeface="Calibri" panose="020F0502020204030204" pitchFamily="34" charset="0"/>
              <a:ea typeface="+mj-ea"/>
              <a:cs typeface="+mj-cs"/>
            </a:endParaRPr>
          </a:p>
          <a:p>
            <a:pPr marL="0" lvl="0" indent="0">
              <a:lnSpc>
                <a:spcPct val="50000"/>
              </a:lnSpc>
              <a:spcBef>
                <a:spcPct val="0"/>
              </a:spcBef>
              <a:buNone/>
            </a:pPr>
            <a:endParaRPr lang="en-US" sz="1600" dirty="0">
              <a:solidFill>
                <a:srgbClr val="FFFFFF"/>
              </a:solidFill>
              <a:latin typeface="Calibri" panose="020F0502020204030204" pitchFamily="34" charset="0"/>
              <a:ea typeface="+mj-ea"/>
              <a:cs typeface="+mj-cs"/>
            </a:endParaRPr>
          </a:p>
          <a:p>
            <a:pPr marL="0" lvl="0" indent="0">
              <a:lnSpc>
                <a:spcPct val="50000"/>
              </a:lnSpc>
              <a:spcBef>
                <a:spcPct val="0"/>
              </a:spcBef>
              <a:buNone/>
            </a:pPr>
            <a:r>
              <a:rPr lang="en-US" sz="1600" dirty="0">
                <a:solidFill>
                  <a:srgbClr val="FFFFFF"/>
                </a:solidFill>
                <a:latin typeface="Calibri" panose="020F0502020204030204" pitchFamily="34" charset="0"/>
                <a:ea typeface="+mj-ea"/>
                <a:cs typeface="+mj-cs"/>
              </a:rPr>
              <a:t>   </a:t>
            </a:r>
            <a:r>
              <a:rPr lang="en-US" sz="1600" dirty="0" smtClean="0">
                <a:solidFill>
                  <a:srgbClr val="FFFFFF"/>
                </a:solidFill>
                <a:latin typeface="Calibri" panose="020F0502020204030204" pitchFamily="34" charset="0"/>
                <a:ea typeface="+mj-ea"/>
                <a:cs typeface="+mj-cs"/>
              </a:rPr>
              <a:t>  URI</a:t>
            </a:r>
            <a:r>
              <a:rPr lang="en-US" sz="1600" dirty="0">
                <a:solidFill>
                  <a:srgbClr val="FFFFFF"/>
                </a:solidFill>
                <a:latin typeface="Calibri" panose="020F0502020204030204" pitchFamily="34" charset="0"/>
                <a:ea typeface="+mj-ea"/>
                <a:cs typeface="+mj-cs"/>
              </a:rPr>
              <a:t>:  https://&lt;hostname&gt;/</a:t>
            </a:r>
            <a:r>
              <a:rPr lang="en-US" sz="1600" dirty="0" smtClean="0">
                <a:solidFill>
                  <a:srgbClr val="FFFFFF"/>
                </a:solidFill>
                <a:latin typeface="Calibri" panose="020F0502020204030204" pitchFamily="34" charset="0"/>
                <a:ea typeface="+mj-ea"/>
                <a:cs typeface="+mj-cs"/>
              </a:rPr>
              <a:t>vmrest/subjectlineformats?query</a:t>
            </a:r>
            <a:r>
              <a:rPr lang="en-US" sz="1600" dirty="0">
                <a:solidFill>
                  <a:srgbClr val="FFFFFF"/>
                </a:solidFill>
                <a:latin typeface="Calibri" panose="020F0502020204030204" pitchFamily="34" charset="0"/>
                <a:ea typeface="+mj-ea"/>
                <a:cs typeface="+mj-cs"/>
              </a:rPr>
              <a:t>=(</a:t>
            </a:r>
            <a:r>
              <a:rPr lang="en-US" sz="1600" dirty="0" smtClean="0">
                <a:solidFill>
                  <a:srgbClr val="FFFFFF"/>
                </a:solidFill>
                <a:latin typeface="Calibri" panose="020F0502020204030204" pitchFamily="34" charset="0"/>
                <a:ea typeface="+mj-ea"/>
                <a:cs typeface="+mj-cs"/>
              </a:rPr>
              <a:t>MessageType is </a:t>
            </a:r>
            <a:r>
              <a:rPr lang="en-US" sz="1600" dirty="0">
                <a:solidFill>
                  <a:srgbClr val="FFFFFF"/>
                </a:solidFill>
                <a:latin typeface="Calibri" panose="020F0502020204030204" pitchFamily="34" charset="0"/>
                <a:ea typeface="+mj-ea"/>
                <a:cs typeface="+mj-cs"/>
              </a:rPr>
              <a:t>2) </a:t>
            </a:r>
            <a:endParaRPr lang="en-US" sz="1400" dirty="0">
              <a:latin typeface="Calibri" panose="020F0502020204030204" pitchFamily="34" charset="0"/>
            </a:endParaRPr>
          </a:p>
        </p:txBody>
      </p:sp>
    </p:spTree>
    <p:extLst>
      <p:ext uri="{BB962C8B-B14F-4D97-AF65-F5344CB8AC3E}">
        <p14:creationId xmlns:p14="http://schemas.microsoft.com/office/powerpoint/2010/main" val="1429954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04800" y="762000"/>
            <a:ext cx="855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1" fontAlgn="base" hangingPunct="1">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1" fontAlgn="base" hangingPunct="1">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1" fontAlgn="base" hangingPunct="1">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1" fontAlgn="base" hangingPunct="1">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u="sng" dirty="0" err="1">
                <a:latin typeface="Calibri" panose="020F0502020204030204" pitchFamily="34" charset="0"/>
              </a:rPr>
              <a:t>vmrest</a:t>
            </a:r>
            <a:r>
              <a:rPr lang="en-US" sz="1800" u="sng" dirty="0">
                <a:latin typeface="Calibri" panose="020F0502020204030204" pitchFamily="34" charset="0"/>
              </a:rPr>
              <a:t>/</a:t>
            </a:r>
            <a:r>
              <a:rPr lang="en-US" sz="1800" u="sng" dirty="0" err="1">
                <a:latin typeface="Calibri" panose="020F0502020204030204" pitchFamily="34" charset="0"/>
              </a:rPr>
              <a:t>subjectlineformats</a:t>
            </a:r>
            <a:r>
              <a:rPr lang="en-US" sz="1800" u="sng" dirty="0">
                <a:latin typeface="Calibri" panose="020F0502020204030204" pitchFamily="34" charset="0"/>
              </a:rPr>
              <a:t>/&lt;</a:t>
            </a:r>
            <a:r>
              <a:rPr lang="en-US" sz="1800" u="sng" dirty="0" smtClean="0">
                <a:latin typeface="Calibri" panose="020F0502020204030204" pitchFamily="34" charset="0"/>
              </a:rPr>
              <a:t>subject-line-format-</a:t>
            </a:r>
            <a:r>
              <a:rPr lang="en-US" sz="1800" u="sng" dirty="0" err="1" smtClean="0">
                <a:latin typeface="Calibri" panose="020F0502020204030204" pitchFamily="34" charset="0"/>
              </a:rPr>
              <a:t>objectid</a:t>
            </a:r>
            <a:r>
              <a:rPr lang="en-US" sz="1800" u="sng" dirty="0">
                <a:latin typeface="Calibri" panose="020F0502020204030204" pitchFamily="34" charset="0"/>
              </a:rPr>
              <a:t>&gt; </a:t>
            </a:r>
          </a:p>
          <a:p>
            <a:pPr marL="0" indent="0">
              <a:buNone/>
            </a:pPr>
            <a:r>
              <a:rPr lang="en-US" sz="1800" dirty="0">
                <a:latin typeface="Calibri" panose="020F0502020204030204" pitchFamily="34" charset="0"/>
              </a:rPr>
              <a:t>    </a:t>
            </a:r>
            <a:r>
              <a:rPr lang="en-US" sz="1800" dirty="0" smtClean="0">
                <a:latin typeface="Calibri" panose="020F0502020204030204" pitchFamily="34" charset="0"/>
              </a:rPr>
              <a:t>This API </a:t>
            </a:r>
            <a:r>
              <a:rPr lang="en-US" sz="1800" dirty="0">
                <a:latin typeface="Calibri" panose="020F0502020204030204" pitchFamily="34" charset="0"/>
              </a:rPr>
              <a:t>is used to modify a </a:t>
            </a:r>
            <a:r>
              <a:rPr lang="en-US" sz="1800" dirty="0" smtClean="0">
                <a:latin typeface="Calibri" panose="020F0502020204030204" pitchFamily="34" charset="0"/>
              </a:rPr>
              <a:t>specific </a:t>
            </a:r>
            <a:r>
              <a:rPr lang="en-US" sz="1800" dirty="0">
                <a:latin typeface="Calibri" panose="020F0502020204030204" pitchFamily="34" charset="0"/>
              </a:rPr>
              <a:t>subject line </a:t>
            </a:r>
            <a:r>
              <a:rPr lang="en-US" sz="1800" dirty="0" smtClean="0">
                <a:latin typeface="Calibri" panose="020F0502020204030204" pitchFamily="34" charset="0"/>
              </a:rPr>
              <a:t>format.</a:t>
            </a:r>
            <a:endParaRPr lang="en-US" sz="1800" dirty="0">
              <a:latin typeface="Calibri" panose="020F0502020204030204" pitchFamily="34" charset="0"/>
            </a:endParaRPr>
          </a:p>
          <a:p>
            <a:pPr marL="0" indent="0">
              <a:buNone/>
            </a:pPr>
            <a:r>
              <a:rPr lang="en-US" sz="1800" dirty="0" smtClean="0">
                <a:latin typeface="Calibri" panose="020F0502020204030204" pitchFamily="34" charset="0"/>
              </a:rPr>
              <a:t>     </a:t>
            </a:r>
            <a:endParaRPr lang="en-US" sz="1600" dirty="0">
              <a:latin typeface="Calibri" panose="020F0502020204030204" pitchFamily="34" charset="0"/>
            </a:endParaRPr>
          </a:p>
        </p:txBody>
      </p:sp>
      <p:sp>
        <p:nvSpPr>
          <p:cNvPr id="2" name="Title 1"/>
          <p:cNvSpPr>
            <a:spLocks noGrp="1"/>
          </p:cNvSpPr>
          <p:nvPr>
            <p:ph type="title"/>
          </p:nvPr>
        </p:nvSpPr>
        <p:spPr>
          <a:xfrm>
            <a:off x="228600" y="-152400"/>
            <a:ext cx="8588375" cy="838200"/>
          </a:xfrm>
        </p:spPr>
        <p:txBody>
          <a:bodyPr/>
          <a:lstStyle/>
          <a:p>
            <a:r>
              <a:rPr lang="en-US" dirty="0" smtClean="0">
                <a:latin typeface="Calibri" panose="020F0502020204030204" pitchFamily="34" charset="0"/>
              </a:rPr>
              <a:t>PUT </a:t>
            </a:r>
            <a:r>
              <a:rPr lang="en-US" dirty="0">
                <a:latin typeface="Calibri" panose="020F0502020204030204" pitchFamily="34" charset="0"/>
              </a:rPr>
              <a:t>API – Subject Line Formats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98911995"/>
              </p:ext>
            </p:extLst>
          </p:nvPr>
        </p:nvGraphicFramePr>
        <p:xfrm>
          <a:off x="381000" y="1890656"/>
          <a:ext cx="8229600" cy="3900544"/>
        </p:xfrm>
        <a:graphic>
          <a:graphicData uri="http://schemas.openxmlformats.org/drawingml/2006/table">
            <a:tbl>
              <a:tblPr firstRow="1" bandRow="1"/>
              <a:tblGrid>
                <a:gridCol w="4495800"/>
                <a:gridCol w="3733800"/>
              </a:tblGrid>
              <a:tr h="1270838">
                <a:tc gridSpan="2">
                  <a:txBody>
                    <a:bodyPr/>
                    <a:lstStyle/>
                    <a:p>
                      <a:pPr marL="0" marR="0" algn="l">
                        <a:lnSpc>
                          <a:spcPct val="115000"/>
                        </a:lnSpc>
                        <a:spcBef>
                          <a:spcPts val="0"/>
                        </a:spcBef>
                        <a:spcAft>
                          <a:spcPts val="0"/>
                        </a:spcAft>
                      </a:pPr>
                      <a:r>
                        <a:rPr lang="en-US" sz="1800" b="1" kern="1200" dirty="0" smtClean="0">
                          <a:solidFill>
                            <a:srgbClr val="FFFFFF"/>
                          </a:solidFill>
                          <a:effectLst/>
                          <a:latin typeface="Calibri"/>
                          <a:ea typeface="Times New Roman"/>
                          <a:cs typeface="Calibri"/>
                        </a:rPr>
                        <a:t>Request URI ::  </a:t>
                      </a:r>
                    </a:p>
                    <a:p>
                      <a:pPr marL="0" marR="0" algn="l">
                        <a:lnSpc>
                          <a:spcPct val="115000"/>
                        </a:lnSpc>
                        <a:spcBef>
                          <a:spcPts val="0"/>
                        </a:spcBef>
                        <a:spcAft>
                          <a:spcPts val="0"/>
                        </a:spcAft>
                      </a:pPr>
                      <a:r>
                        <a:rPr lang="en-US" sz="1800" b="1" u="sng" kern="1200" dirty="0" smtClean="0">
                          <a:solidFill>
                            <a:srgbClr val="FFFFFF"/>
                          </a:solidFill>
                          <a:effectLst/>
                          <a:latin typeface="Calibri"/>
                          <a:ea typeface="Times New Roman"/>
                          <a:cs typeface="Calibri"/>
                        </a:rPr>
                        <a:t>https://&lt;hostname&gt;/vmrest/subjectlineformats/&lt;subject-line-format-objectid&gt;</a:t>
                      </a:r>
                      <a:endParaRPr lang="en-US" sz="1800" dirty="0">
                        <a:effectLst/>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6D6"/>
                    </a:solidFill>
                  </a:tcPr>
                </a:tc>
                <a:tc hMerge="1">
                  <a:txBody>
                    <a:bodyPr/>
                    <a:lstStyle/>
                    <a:p>
                      <a:endParaRPr lang="en-US"/>
                    </a:p>
                  </a:txBody>
                  <a:tcPr/>
                </a:tc>
              </a:tr>
              <a:tr h="860184">
                <a:tc>
                  <a:txBody>
                    <a:bodyPr/>
                    <a:lstStyle/>
                    <a:p>
                      <a:pPr marL="0" marR="0" algn="ctr">
                        <a:lnSpc>
                          <a:spcPct val="115000"/>
                        </a:lnSpc>
                        <a:spcBef>
                          <a:spcPts val="0"/>
                        </a:spcBef>
                        <a:spcAft>
                          <a:spcPts val="0"/>
                        </a:spcAft>
                      </a:pPr>
                      <a:r>
                        <a:rPr lang="en-US" sz="1800" kern="1200" dirty="0">
                          <a:solidFill>
                            <a:srgbClr val="0096D6"/>
                          </a:solidFill>
                          <a:effectLst/>
                          <a:latin typeface="Arial"/>
                          <a:ea typeface="Times New Roman"/>
                          <a:cs typeface="Times New Roman"/>
                        </a:rPr>
                        <a:t>Request</a:t>
                      </a:r>
                      <a:endParaRPr lang="en-US" sz="11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DF0"/>
                    </a:solidFill>
                  </a:tcPr>
                </a:tc>
                <a:tc>
                  <a:txBody>
                    <a:bodyPr/>
                    <a:lstStyle/>
                    <a:p>
                      <a:pPr marL="0" marR="0" algn="ctr">
                        <a:lnSpc>
                          <a:spcPct val="115000"/>
                        </a:lnSpc>
                        <a:spcBef>
                          <a:spcPts val="0"/>
                        </a:spcBef>
                        <a:spcAft>
                          <a:spcPts val="0"/>
                        </a:spcAft>
                      </a:pPr>
                      <a:r>
                        <a:rPr lang="en-US" sz="1800" kern="1200" dirty="0">
                          <a:solidFill>
                            <a:srgbClr val="0096D6"/>
                          </a:solidFill>
                          <a:effectLst/>
                          <a:latin typeface="Arial"/>
                          <a:ea typeface="Times New Roman"/>
                          <a:cs typeface="Times New Roman"/>
                        </a:rPr>
                        <a:t>Response</a:t>
                      </a:r>
                      <a:endParaRPr lang="en-US" sz="11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DF0"/>
                    </a:solidFill>
                  </a:tcPr>
                </a:tc>
              </a:tr>
              <a:tr h="1769522">
                <a:tc>
                  <a:txBody>
                    <a:bodyPr/>
                    <a:lstStyle/>
                    <a:p>
                      <a:pPr lvl="1" indent="0"/>
                      <a:endParaRPr lang="en-US" sz="1300" dirty="0" smtClean="0">
                        <a:latin typeface="Calibri" panose="020F0502020204030204" pitchFamily="34" charset="0"/>
                      </a:endParaRPr>
                    </a:p>
                    <a:p>
                      <a:pPr lvl="1" indent="0"/>
                      <a:r>
                        <a:rPr lang="en-US" sz="1300" dirty="0" smtClean="0">
                          <a:latin typeface="Calibri" panose="020F0502020204030204" pitchFamily="34" charset="0"/>
                        </a:rPr>
                        <a:t>&lt;</a:t>
                      </a:r>
                      <a:r>
                        <a:rPr lang="en-US" sz="1300" dirty="0" err="1" smtClean="0">
                          <a:latin typeface="Calibri" panose="020F0502020204030204" pitchFamily="34" charset="0"/>
                        </a:rPr>
                        <a:t>SubjectLineFormat</a:t>
                      </a:r>
                      <a:r>
                        <a:rPr lang="en-US" sz="1300" dirty="0" smtClean="0">
                          <a:latin typeface="Calibri" panose="020F0502020204030204" pitchFamily="34" charset="0"/>
                        </a:rPr>
                        <a:t>&gt; </a:t>
                      </a:r>
                    </a:p>
                    <a:p>
                      <a:pPr lvl="1" indent="0"/>
                      <a:r>
                        <a:rPr lang="en-US" sz="1300" dirty="0" smtClean="0">
                          <a:latin typeface="Calibri" panose="020F0502020204030204" pitchFamily="34" charset="0"/>
                        </a:rPr>
                        <a:t>       &lt;Subject&gt;%D% %U% %P% Message from %NAME%   </a:t>
                      </a:r>
                    </a:p>
                    <a:p>
                      <a:pPr lvl="1" indent="0"/>
                      <a:r>
                        <a:rPr lang="en-US" sz="1300" baseline="0" dirty="0" smtClean="0">
                          <a:latin typeface="Calibri" panose="020F0502020204030204" pitchFamily="34" charset="0"/>
                        </a:rPr>
                        <a:t>        </a:t>
                      </a:r>
                      <a:r>
                        <a:rPr lang="en-US" sz="1300" dirty="0" smtClean="0">
                          <a:latin typeface="Calibri" panose="020F0502020204030204" pitchFamily="34" charset="0"/>
                        </a:rPr>
                        <a:t>(%CALLERID%) %TIMESTAMP%&lt;/Subject&gt; </a:t>
                      </a:r>
                    </a:p>
                    <a:p>
                      <a:pPr lvl="1" indent="0"/>
                      <a:r>
                        <a:rPr lang="en-US" sz="1300" dirty="0" smtClean="0">
                          <a:latin typeface="Calibri" panose="020F0502020204030204" pitchFamily="34" charset="0"/>
                        </a:rPr>
                        <a:t>&lt;/</a:t>
                      </a:r>
                      <a:r>
                        <a:rPr lang="en-US" sz="1300" dirty="0" err="1" smtClean="0">
                          <a:latin typeface="Calibri" panose="020F0502020204030204" pitchFamily="34" charset="0"/>
                        </a:rPr>
                        <a:t>SubjectLineFormat</a:t>
                      </a:r>
                      <a:r>
                        <a:rPr lang="en-US" sz="1300" dirty="0" smtClean="0">
                          <a:latin typeface="Calibri" panose="020F0502020204030204" pitchFamily="34" charset="0"/>
                        </a:rPr>
                        <a:t>&gt;</a:t>
                      </a:r>
                    </a:p>
                    <a:p>
                      <a:pPr marL="0" marR="0">
                        <a:lnSpc>
                          <a:spcPct val="50000"/>
                        </a:lnSpc>
                        <a:spcBef>
                          <a:spcPts val="0"/>
                        </a:spcBef>
                        <a:spcAft>
                          <a:spcPts val="1000"/>
                        </a:spcAft>
                      </a:pPr>
                      <a:r>
                        <a:rPr lang="en-US" sz="1600" kern="1200" dirty="0">
                          <a:solidFill>
                            <a:srgbClr val="0096D6"/>
                          </a:solidFill>
                          <a:effectLst/>
                          <a:latin typeface="Calibri"/>
                          <a:ea typeface="Calibri"/>
                          <a:cs typeface="Calibri"/>
                        </a:rPr>
                        <a:t> </a:t>
                      </a:r>
                      <a:endParaRPr lang="en-US" sz="11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8"/>
                    </a:solidFill>
                  </a:tcPr>
                </a:tc>
                <a:tc>
                  <a:txBody>
                    <a:bodyPr/>
                    <a:lstStyle/>
                    <a:p>
                      <a:pPr marL="0" marR="0">
                        <a:lnSpc>
                          <a:spcPct val="115000"/>
                        </a:lnSpc>
                        <a:spcBef>
                          <a:spcPts val="0"/>
                        </a:spcBef>
                        <a:spcAft>
                          <a:spcPts val="0"/>
                        </a:spcAft>
                      </a:pPr>
                      <a:r>
                        <a:rPr lang="en-US" sz="1500" kern="1200" dirty="0" smtClean="0">
                          <a:solidFill>
                            <a:srgbClr val="0096D6"/>
                          </a:solidFill>
                          <a:effectLst/>
                          <a:latin typeface="Calibri"/>
                          <a:ea typeface="Times New Roman"/>
                          <a:cs typeface="Calibri"/>
                        </a:rPr>
                        <a:t>Response Code:204</a:t>
                      </a:r>
                      <a:r>
                        <a:rPr lang="en-US" sz="1500" kern="1200" baseline="0" dirty="0" smtClean="0">
                          <a:solidFill>
                            <a:srgbClr val="0096D6"/>
                          </a:solidFill>
                          <a:effectLst/>
                          <a:latin typeface="Calibri"/>
                          <a:ea typeface="Times New Roman"/>
                          <a:cs typeface="Calibri"/>
                        </a:rPr>
                        <a:t> </a:t>
                      </a:r>
                      <a:r>
                        <a:rPr lang="en-US" sz="1500" kern="1200" dirty="0" smtClean="0">
                          <a:solidFill>
                            <a:srgbClr val="0096D6"/>
                          </a:solidFill>
                          <a:effectLst/>
                          <a:latin typeface="Calibri"/>
                          <a:ea typeface="Times New Roman"/>
                          <a:cs typeface="Calibri"/>
                        </a:rPr>
                        <a:t>Ok</a:t>
                      </a:r>
                      <a:endParaRPr lang="en-US" sz="15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8"/>
                    </a:solidFill>
                  </a:tcPr>
                </a:tc>
              </a:tr>
            </a:tbl>
          </a:graphicData>
        </a:graphic>
      </p:graphicFrame>
    </p:spTree>
    <p:extLst>
      <p:ext uri="{BB962C8B-B14F-4D97-AF65-F5344CB8AC3E}">
        <p14:creationId xmlns:p14="http://schemas.microsoft.com/office/powerpoint/2010/main" val="1025162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04800" y="762000"/>
            <a:ext cx="855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1" fontAlgn="base" hangingPunct="1">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1" fontAlgn="base" hangingPunct="1">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1" fontAlgn="base" hangingPunct="1">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1" fontAlgn="base" hangingPunct="1">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u="sng" dirty="0" err="1" smtClean="0">
                <a:latin typeface="Calibri" panose="020F0502020204030204" pitchFamily="34" charset="0"/>
              </a:rPr>
              <a:t>vmrest</a:t>
            </a:r>
            <a:r>
              <a:rPr lang="en-US" sz="1800" u="sng" dirty="0" smtClean="0">
                <a:latin typeface="Calibri" panose="020F0502020204030204" pitchFamily="34" charset="0"/>
              </a:rPr>
              <a:t>/</a:t>
            </a:r>
            <a:r>
              <a:rPr lang="en-US" sz="1800" u="sng" dirty="0" err="1" smtClean="0">
                <a:latin typeface="Calibri" panose="020F0502020204030204" pitchFamily="34" charset="0"/>
              </a:rPr>
              <a:t>subjectlineparameters</a:t>
            </a:r>
            <a:endParaRPr lang="en-US" sz="1800" u="sng" dirty="0">
              <a:latin typeface="Calibri" panose="020F0502020204030204" pitchFamily="34" charset="0"/>
            </a:endParaRPr>
          </a:p>
          <a:p>
            <a:pPr marL="0" indent="0">
              <a:buNone/>
            </a:pPr>
            <a:r>
              <a:rPr lang="en-US" sz="1800" dirty="0">
                <a:latin typeface="Calibri" panose="020F0502020204030204" pitchFamily="34" charset="0"/>
              </a:rPr>
              <a:t>    </a:t>
            </a:r>
            <a:r>
              <a:rPr lang="en-US" sz="1800" dirty="0" smtClean="0">
                <a:latin typeface="Calibri" panose="020F0502020204030204" pitchFamily="34" charset="0"/>
              </a:rPr>
              <a:t>This </a:t>
            </a:r>
            <a:r>
              <a:rPr lang="en-US" sz="1800" dirty="0">
                <a:latin typeface="Calibri" panose="020F0502020204030204" pitchFamily="34" charset="0"/>
              </a:rPr>
              <a:t>API is used to fetch the list of all subject line </a:t>
            </a:r>
            <a:r>
              <a:rPr lang="en-US" sz="1800" dirty="0" smtClean="0">
                <a:latin typeface="Calibri" panose="020F0502020204030204" pitchFamily="34" charset="0"/>
              </a:rPr>
              <a:t>parameters </a:t>
            </a:r>
            <a:r>
              <a:rPr lang="en-US" sz="1800" dirty="0">
                <a:latin typeface="Calibri" panose="020F0502020204030204" pitchFamily="34" charset="0"/>
              </a:rPr>
              <a:t>for voice messages </a:t>
            </a:r>
            <a:r>
              <a:rPr lang="en-US" sz="1800" dirty="0" smtClean="0">
                <a:latin typeface="Calibri" panose="020F0502020204030204" pitchFamily="34" charset="0"/>
              </a:rPr>
              <a:t>and</a:t>
            </a:r>
          </a:p>
          <a:p>
            <a:pPr marL="0" indent="0">
              <a:spcBef>
                <a:spcPts val="600"/>
              </a:spcBef>
              <a:buNone/>
            </a:pPr>
            <a:r>
              <a:rPr lang="en-US" sz="1800" dirty="0">
                <a:latin typeface="Calibri" panose="020F0502020204030204" pitchFamily="34" charset="0"/>
              </a:rPr>
              <a:t> </a:t>
            </a:r>
            <a:r>
              <a:rPr lang="en-US" sz="1800" dirty="0" smtClean="0">
                <a:latin typeface="Calibri" panose="020F0502020204030204" pitchFamily="34" charset="0"/>
              </a:rPr>
              <a:t>   notifications</a:t>
            </a:r>
            <a:r>
              <a:rPr lang="en-US" sz="1800" dirty="0">
                <a:latin typeface="Calibri" panose="020F0502020204030204" pitchFamily="34" charset="0"/>
              </a:rPr>
              <a:t>.</a:t>
            </a:r>
          </a:p>
          <a:p>
            <a:pPr marL="0" indent="0">
              <a:buNone/>
            </a:pPr>
            <a:r>
              <a:rPr lang="en-US" sz="1800" dirty="0">
                <a:latin typeface="Calibri" panose="020F0502020204030204" pitchFamily="34" charset="0"/>
              </a:rPr>
              <a:t>     </a:t>
            </a:r>
            <a:endParaRPr lang="en-US" sz="1600" dirty="0">
              <a:latin typeface="Calibri" panose="020F0502020204030204" pitchFamily="34" charset="0"/>
            </a:endParaRPr>
          </a:p>
        </p:txBody>
      </p:sp>
      <p:sp>
        <p:nvSpPr>
          <p:cNvPr id="2" name="Title 1"/>
          <p:cNvSpPr>
            <a:spLocks noGrp="1"/>
          </p:cNvSpPr>
          <p:nvPr>
            <p:ph type="title"/>
          </p:nvPr>
        </p:nvSpPr>
        <p:spPr>
          <a:xfrm>
            <a:off x="228600" y="-152400"/>
            <a:ext cx="8588375" cy="838200"/>
          </a:xfrm>
        </p:spPr>
        <p:txBody>
          <a:bodyPr/>
          <a:lstStyle/>
          <a:p>
            <a:r>
              <a:rPr lang="en-US" dirty="0">
                <a:latin typeface="Calibri" panose="020F0502020204030204" pitchFamily="34" charset="0"/>
              </a:rPr>
              <a:t>GET API – Subject </a:t>
            </a:r>
            <a:r>
              <a:rPr lang="en-US" dirty="0" smtClean="0">
                <a:latin typeface="Calibri" panose="020F0502020204030204" pitchFamily="34" charset="0"/>
              </a:rPr>
              <a:t>Line Parameters</a:t>
            </a: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1966343197"/>
              </p:ext>
            </p:extLst>
          </p:nvPr>
        </p:nvGraphicFramePr>
        <p:xfrm>
          <a:off x="369196" y="2092097"/>
          <a:ext cx="8382000" cy="4019909"/>
        </p:xfrm>
        <a:graphic>
          <a:graphicData uri="http://schemas.openxmlformats.org/drawingml/2006/table">
            <a:tbl>
              <a:tblPr firstRow="1" bandRow="1">
                <a:tableStyleId>{5C22544A-7EE6-4342-B048-85BDC9FD1C3A}</a:tableStyleId>
              </a:tblPr>
              <a:tblGrid>
                <a:gridCol w="8382000"/>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smtClean="0">
                          <a:solidFill>
                            <a:schemeClr val="bg1"/>
                          </a:solidFill>
                          <a:latin typeface="Calibri" panose="020F0502020204030204" pitchFamily="34" charset="0"/>
                          <a:cs typeface="Calibri" panose="020F0502020204030204" pitchFamily="34" charset="0"/>
                        </a:rPr>
                        <a:t>Request</a:t>
                      </a:r>
                      <a:r>
                        <a:rPr lang="en-US" sz="1800" u="none" baseline="0" dirty="0" smtClean="0">
                          <a:solidFill>
                            <a:schemeClr val="bg1"/>
                          </a:solidFill>
                          <a:latin typeface="Calibri" panose="020F0502020204030204" pitchFamily="34" charset="0"/>
                          <a:cs typeface="Calibri" panose="020F0502020204030204" pitchFamily="34" charset="0"/>
                        </a:rPr>
                        <a:t> </a:t>
                      </a:r>
                      <a:r>
                        <a:rPr lang="en-US" sz="1800" u="none" dirty="0" smtClean="0">
                          <a:solidFill>
                            <a:schemeClr val="bg1"/>
                          </a:solidFill>
                          <a:latin typeface="Calibri" panose="020F0502020204030204" pitchFamily="34" charset="0"/>
                          <a:cs typeface="Calibri" panose="020F0502020204030204" pitchFamily="34" charset="0"/>
                        </a:rPr>
                        <a:t>URI ::</a:t>
                      </a:r>
                      <a:r>
                        <a:rPr lang="en-US" sz="1800" u="none" baseline="0" dirty="0" smtClean="0">
                          <a:solidFill>
                            <a:schemeClr val="bg1"/>
                          </a:solidFill>
                          <a:latin typeface="Calibri" panose="020F0502020204030204" pitchFamily="34" charset="0"/>
                          <a:cs typeface="Calibri" panose="020F0502020204030204" pitchFamily="34" charset="0"/>
                        </a:rPr>
                        <a:t>  </a:t>
                      </a:r>
                      <a:r>
                        <a:rPr lang="en-US" sz="1800" u="sng" dirty="0" smtClean="0">
                          <a:latin typeface="Calibri" panose="020F0502020204030204" pitchFamily="34" charset="0"/>
                        </a:rPr>
                        <a:t>https://&lt;hostname&gt;/vmrest/subjectlineparameters</a:t>
                      </a:r>
                    </a:p>
                  </a:txBody>
                  <a:tcPr anchor="ctr"/>
                </a:tc>
              </a:tr>
              <a:tr h="376783">
                <a:tc>
                  <a:txBody>
                    <a:bodyPr/>
                    <a:lstStyle/>
                    <a:p>
                      <a:pPr algn="l"/>
                      <a:r>
                        <a:rPr lang="en-US" sz="1800" dirty="0" smtClean="0"/>
                        <a:t>Response</a:t>
                      </a:r>
                      <a:endParaRPr lang="en-US" sz="1800" dirty="0"/>
                    </a:p>
                  </a:txBody>
                  <a:tcPr/>
                </a:tc>
              </a:tr>
              <a:tr h="3109726">
                <a:tc>
                  <a:txBody>
                    <a:bodyPr/>
                    <a:lstStyle/>
                    <a:p>
                      <a:pPr lvl="1" indent="0"/>
                      <a:endParaRPr lang="en-US" sz="1200" dirty="0" smtClean="0">
                        <a:latin typeface="Calibri" panose="020F0502020204030204" pitchFamily="34" charset="0"/>
                      </a:endParaRPr>
                    </a:p>
                    <a:p>
                      <a:pPr lvl="1" indent="0"/>
                      <a:r>
                        <a:rPr lang="en-US" sz="1400" dirty="0" smtClean="0">
                          <a:latin typeface="Calibri" panose="020F0502020204030204" pitchFamily="34" charset="0"/>
                        </a:rPr>
                        <a:t>&lt;</a:t>
                      </a:r>
                      <a:r>
                        <a:rPr lang="en-US" sz="1400" dirty="0" err="1" smtClean="0">
                          <a:latin typeface="Calibri" panose="020F0502020204030204" pitchFamily="34" charset="0"/>
                        </a:rPr>
                        <a:t>SubjectLineParameters</a:t>
                      </a:r>
                      <a:r>
                        <a:rPr lang="en-US" sz="1400" dirty="0" smtClean="0">
                          <a:latin typeface="Calibri" panose="020F0502020204030204" pitchFamily="34" charset="0"/>
                        </a:rPr>
                        <a:t> total="15"&gt;</a:t>
                      </a:r>
                    </a:p>
                    <a:p>
                      <a:pPr lvl="1" indent="0"/>
                      <a:r>
                        <a:rPr lang="en-US" sz="1400" dirty="0" smtClean="0">
                          <a:latin typeface="Calibri" panose="020F0502020204030204" pitchFamily="34" charset="0"/>
                        </a:rPr>
                        <a:t>	&lt;</a:t>
                      </a:r>
                      <a:r>
                        <a:rPr lang="en-US" sz="1400" dirty="0" err="1" smtClean="0">
                          <a:latin typeface="Calibri" panose="020F0502020204030204" pitchFamily="34" charset="0"/>
                        </a:rPr>
                        <a:t>SubjectLineParameter</a:t>
                      </a:r>
                      <a:r>
                        <a:rPr lang="en-US" sz="1400" dirty="0" smtClean="0">
                          <a:latin typeface="Calibri" panose="020F0502020204030204" pitchFamily="34" charset="0"/>
                        </a:rPr>
                        <a:t>&gt;</a:t>
                      </a:r>
                    </a:p>
                    <a:p>
                      <a:pPr lvl="1" indent="0"/>
                      <a:r>
                        <a:rPr lang="en-US" sz="1400" dirty="0" smtClean="0">
                          <a:latin typeface="Calibri" panose="020F0502020204030204" pitchFamily="34" charset="0"/>
                        </a:rPr>
                        <a:t>	&lt;URI&gt;/</a:t>
                      </a:r>
                      <a:r>
                        <a:rPr lang="en-US" sz="1400" dirty="0" err="1" smtClean="0">
                          <a:latin typeface="Calibri" panose="020F0502020204030204" pitchFamily="34" charset="0"/>
                        </a:rPr>
                        <a:t>vmrest</a:t>
                      </a:r>
                      <a:r>
                        <a:rPr lang="en-US" sz="1400" dirty="0" smtClean="0">
                          <a:latin typeface="Calibri" panose="020F0502020204030204" pitchFamily="34" charset="0"/>
                        </a:rPr>
                        <a:t>/</a:t>
                      </a:r>
                      <a:r>
                        <a:rPr lang="en-US" sz="1400" dirty="0" err="1" smtClean="0">
                          <a:latin typeface="Calibri" panose="020F0502020204030204" pitchFamily="34" charset="0"/>
                        </a:rPr>
                        <a:t>subjectlineparameters</a:t>
                      </a:r>
                      <a:r>
                        <a:rPr lang="en-US" sz="1400" dirty="0" smtClean="0">
                          <a:latin typeface="Calibri" panose="020F0502020204030204" pitchFamily="34" charset="0"/>
                        </a:rPr>
                        <a:t>/713982bb-4dd9-4b46-bfd0-66d094b4585e&lt;/URI&gt;</a:t>
                      </a:r>
                    </a:p>
                    <a:p>
                      <a:pPr lvl="1" indent="0"/>
                      <a:r>
                        <a:rPr lang="en-US" sz="1400" dirty="0" smtClean="0">
                          <a:latin typeface="Calibri" panose="020F0502020204030204" pitchFamily="34" charset="0"/>
                        </a:rPr>
                        <a:t>	&lt;</a:t>
                      </a:r>
                      <a:r>
                        <a:rPr lang="en-US" sz="1400" dirty="0" err="1" smtClean="0">
                          <a:latin typeface="Calibri" panose="020F0502020204030204" pitchFamily="34" charset="0"/>
                        </a:rPr>
                        <a:t>ObjectId</a:t>
                      </a:r>
                      <a:r>
                        <a:rPr lang="en-US" sz="1400" dirty="0" smtClean="0">
                          <a:latin typeface="Calibri" panose="020F0502020204030204" pitchFamily="34" charset="0"/>
                        </a:rPr>
                        <a:t>&gt;713982bb-4dd9-4b46-bfd0-66d094b4585e&lt;/</a:t>
                      </a:r>
                      <a:r>
                        <a:rPr lang="en-US" sz="1400" dirty="0" err="1" smtClean="0">
                          <a:latin typeface="Calibri" panose="020F0502020204030204" pitchFamily="34" charset="0"/>
                        </a:rPr>
                        <a:t>ObjectId</a:t>
                      </a:r>
                      <a:r>
                        <a:rPr lang="en-US" sz="1400" dirty="0" smtClean="0">
                          <a:latin typeface="Calibri" panose="020F0502020204030204" pitchFamily="34" charset="0"/>
                        </a:rPr>
                        <a:t>&gt;</a:t>
                      </a:r>
                    </a:p>
                    <a:p>
                      <a:pPr lvl="1" indent="0"/>
                      <a:r>
                        <a:rPr lang="en-US" sz="1400" dirty="0" smtClean="0">
                          <a:latin typeface="Calibri" panose="020F0502020204030204" pitchFamily="34" charset="0"/>
                        </a:rPr>
                        <a:t>	&lt;</a:t>
                      </a:r>
                      <a:r>
                        <a:rPr lang="en-US" sz="1400" dirty="0" err="1" smtClean="0">
                          <a:latin typeface="Calibri" panose="020F0502020204030204" pitchFamily="34" charset="0"/>
                        </a:rPr>
                        <a:t>LanguageCode</a:t>
                      </a:r>
                      <a:r>
                        <a:rPr lang="en-US" sz="1400" dirty="0" smtClean="0">
                          <a:latin typeface="Calibri" panose="020F0502020204030204" pitchFamily="34" charset="0"/>
                        </a:rPr>
                        <a:t>&gt;1033&lt;/</a:t>
                      </a:r>
                      <a:r>
                        <a:rPr lang="en-US" sz="1400" dirty="0" err="1" smtClean="0">
                          <a:latin typeface="Calibri" panose="020F0502020204030204" pitchFamily="34" charset="0"/>
                        </a:rPr>
                        <a:t>LanguageCode</a:t>
                      </a:r>
                      <a:r>
                        <a:rPr lang="en-US" sz="1400" dirty="0" smtClean="0">
                          <a:latin typeface="Calibri" panose="020F0502020204030204" pitchFamily="34" charset="0"/>
                        </a:rPr>
                        <a:t>&gt;</a:t>
                      </a:r>
                    </a:p>
                    <a:p>
                      <a:pPr lvl="1" indent="0"/>
                      <a:r>
                        <a:rPr lang="en-US" sz="1400" dirty="0" smtClean="0">
                          <a:latin typeface="Calibri" panose="020F0502020204030204" pitchFamily="34" charset="0"/>
                        </a:rPr>
                        <a:t>	&lt;Parameter&gt;Unknown Caller ID&lt;/Parameter&gt;</a:t>
                      </a:r>
                    </a:p>
                    <a:p>
                      <a:pPr lvl="1" indent="0"/>
                      <a:r>
                        <a:rPr lang="en-US" sz="1400" dirty="0" smtClean="0">
                          <a:latin typeface="Calibri" panose="020F0502020204030204" pitchFamily="34" charset="0"/>
                        </a:rPr>
                        <a:t>	&lt;</a:t>
                      </a:r>
                      <a:r>
                        <a:rPr lang="en-US" sz="1400" dirty="0" err="1" smtClean="0">
                          <a:latin typeface="Calibri" panose="020F0502020204030204" pitchFamily="34" charset="0"/>
                        </a:rPr>
                        <a:t>FactoryDefaultParameter</a:t>
                      </a:r>
                      <a:r>
                        <a:rPr lang="en-US" sz="1400" dirty="0" smtClean="0">
                          <a:latin typeface="Calibri" panose="020F0502020204030204" pitchFamily="34" charset="0"/>
                        </a:rPr>
                        <a:t>&gt;Unknown Caller ID&lt;/</a:t>
                      </a:r>
                      <a:r>
                        <a:rPr lang="en-US" sz="1400" dirty="0" err="1" smtClean="0">
                          <a:latin typeface="Calibri" panose="020F0502020204030204" pitchFamily="34" charset="0"/>
                        </a:rPr>
                        <a:t>FactoryDefaultParameter</a:t>
                      </a:r>
                      <a:r>
                        <a:rPr lang="en-US" sz="1400" dirty="0" smtClean="0">
                          <a:latin typeface="Calibri" panose="020F0502020204030204" pitchFamily="34" charset="0"/>
                        </a:rPr>
                        <a:t>&gt;</a:t>
                      </a:r>
                    </a:p>
                    <a:p>
                      <a:pPr lvl="1" indent="0"/>
                      <a:r>
                        <a:rPr lang="en-US" sz="1400" dirty="0" smtClean="0">
                          <a:latin typeface="Calibri" panose="020F0502020204030204" pitchFamily="34" charset="0"/>
                        </a:rPr>
                        <a:t>	&lt;</a:t>
                      </a:r>
                      <a:r>
                        <a:rPr lang="en-US" sz="1400" dirty="0" err="1" smtClean="0">
                          <a:latin typeface="Calibri" panose="020F0502020204030204" pitchFamily="34" charset="0"/>
                        </a:rPr>
                        <a:t>ParameterType</a:t>
                      </a:r>
                      <a:r>
                        <a:rPr lang="en-US" sz="1400" dirty="0" smtClean="0">
                          <a:latin typeface="Calibri" panose="020F0502020204030204" pitchFamily="34" charset="0"/>
                        </a:rPr>
                        <a:t>&gt;1&lt;/</a:t>
                      </a:r>
                      <a:r>
                        <a:rPr lang="en-US" sz="1400" dirty="0" err="1" smtClean="0">
                          <a:latin typeface="Calibri" panose="020F0502020204030204" pitchFamily="34" charset="0"/>
                        </a:rPr>
                        <a:t>ParameterType</a:t>
                      </a:r>
                      <a:r>
                        <a:rPr lang="en-US" sz="1400" dirty="0" smtClean="0">
                          <a:latin typeface="Calibri" panose="020F0502020204030204" pitchFamily="34" charset="0"/>
                        </a:rPr>
                        <a:t>&gt;</a:t>
                      </a:r>
                    </a:p>
                    <a:p>
                      <a:pPr lvl="1" indent="0"/>
                      <a:r>
                        <a:rPr lang="en-US" sz="1400" dirty="0" smtClean="0">
                          <a:latin typeface="Calibri" panose="020F0502020204030204" pitchFamily="34" charset="0"/>
                        </a:rPr>
                        <a:t>	&lt;</a:t>
                      </a:r>
                      <a:r>
                        <a:rPr lang="en-US" sz="1400" dirty="0" err="1" smtClean="0">
                          <a:latin typeface="Calibri" panose="020F0502020204030204" pitchFamily="34" charset="0"/>
                        </a:rPr>
                        <a:t>MessageType</a:t>
                      </a:r>
                      <a:r>
                        <a:rPr lang="en-US" sz="1400" dirty="0" smtClean="0">
                          <a:latin typeface="Calibri" panose="020F0502020204030204" pitchFamily="34" charset="0"/>
                        </a:rPr>
                        <a:t>&gt;2&lt;/</a:t>
                      </a:r>
                      <a:r>
                        <a:rPr lang="en-US" sz="1400" dirty="0" err="1" smtClean="0">
                          <a:latin typeface="Calibri" panose="020F0502020204030204" pitchFamily="34" charset="0"/>
                        </a:rPr>
                        <a:t>MessageType</a:t>
                      </a:r>
                      <a:r>
                        <a:rPr lang="en-US" sz="1400" dirty="0" smtClean="0">
                          <a:latin typeface="Calibri" panose="020F0502020204030204" pitchFamily="34" charset="0"/>
                        </a:rPr>
                        <a:t>&gt;</a:t>
                      </a:r>
                    </a:p>
                    <a:p>
                      <a:pPr lvl="1" indent="0"/>
                      <a:r>
                        <a:rPr lang="en-US" sz="1400" dirty="0" smtClean="0">
                          <a:latin typeface="Calibri" panose="020F0502020204030204" pitchFamily="34" charset="0"/>
                        </a:rPr>
                        <a:t>	&lt;/</a:t>
                      </a:r>
                      <a:r>
                        <a:rPr lang="en-US" sz="1400" dirty="0" err="1" smtClean="0">
                          <a:latin typeface="Calibri" panose="020F0502020204030204" pitchFamily="34" charset="0"/>
                        </a:rPr>
                        <a:t>SubjectLineParameter</a:t>
                      </a:r>
                      <a:r>
                        <a:rPr lang="en-US" sz="1400" dirty="0" smtClean="0">
                          <a:latin typeface="Calibri" panose="020F0502020204030204" pitchFamily="34" charset="0"/>
                        </a:rPr>
                        <a:t>&gt;</a:t>
                      </a:r>
                    </a:p>
                    <a:p>
                      <a:pPr lvl="1" indent="0"/>
                      <a:r>
                        <a:rPr lang="en-US" sz="1400" dirty="0" smtClean="0">
                          <a:latin typeface="Calibri" panose="020F0502020204030204" pitchFamily="34" charset="0"/>
                        </a:rPr>
                        <a:t>	...</a:t>
                      </a:r>
                    </a:p>
                    <a:p>
                      <a:pPr lvl="1" indent="0"/>
                      <a:r>
                        <a:rPr lang="en-US" sz="1400" dirty="0" smtClean="0">
                          <a:latin typeface="Calibri" panose="020F0502020204030204" pitchFamily="34" charset="0"/>
                        </a:rPr>
                        <a:t>&lt;/</a:t>
                      </a:r>
                      <a:r>
                        <a:rPr lang="en-US" sz="1400" dirty="0" err="1" smtClean="0">
                          <a:latin typeface="Calibri" panose="020F0502020204030204" pitchFamily="34" charset="0"/>
                        </a:rPr>
                        <a:t>SubjectLineParameters</a:t>
                      </a:r>
                      <a:endParaRPr lang="en-US" sz="1300" dirty="0" smtClean="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754485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229707" y="57150"/>
            <a:ext cx="8588861" cy="628650"/>
          </a:xfrm>
        </p:spPr>
        <p:txBody>
          <a:bodyPr/>
          <a:lstStyle/>
          <a:p>
            <a:pPr algn="ctr"/>
            <a:r>
              <a:rPr lang="en-US" sz="3400" dirty="0" smtClean="0">
                <a:latin typeface="Calibri" panose="020F0502020204030204" pitchFamily="34" charset="0"/>
              </a:rPr>
              <a:t>Abbreviations</a:t>
            </a:r>
            <a:endParaRPr lang="en-US" sz="3400" dirty="0">
              <a:latin typeface="Calibri" panose="020F0502020204030204" pitchFamily="34" charset="0"/>
            </a:endParaRPr>
          </a:p>
        </p:txBody>
      </p:sp>
      <p:sp>
        <p:nvSpPr>
          <p:cNvPr id="10" name="Rectangle 9"/>
          <p:cNvSpPr/>
          <p:nvPr/>
        </p:nvSpPr>
        <p:spPr>
          <a:xfrm>
            <a:off x="381000" y="1322609"/>
            <a:ext cx="7772400" cy="869469"/>
          </a:xfrm>
          <a:prstGeom prst="rect">
            <a:avLst/>
          </a:prstGeom>
        </p:spPr>
        <p:txBody>
          <a:bodyPr wrap="square">
            <a:spAutoFit/>
          </a:bodyPr>
          <a:lstStyle/>
          <a:p>
            <a:pPr marL="228600" lvl="0" indent="-228600" eaLnBrk="0" hangingPunct="0">
              <a:lnSpc>
                <a:spcPct val="95000"/>
              </a:lnSpc>
              <a:spcBef>
                <a:spcPts val="1480"/>
              </a:spcBef>
              <a:buClr>
                <a:srgbClr val="96CA4B"/>
              </a:buClr>
              <a:buSzPct val="100000"/>
              <a:buFont typeface="Arial" panose="020B0604020202020204" pitchFamily="34" charset="0"/>
              <a:buChar char="•"/>
            </a:pPr>
            <a:r>
              <a:rPr lang="en-US" sz="2000" b="1" dirty="0" smtClean="0">
                <a:solidFill>
                  <a:srgbClr val="FFFFFF"/>
                </a:solidFill>
                <a:latin typeface="Calibri" panose="020F0502020204030204" pitchFamily="34" charset="0"/>
                <a:cs typeface="+mn-cs"/>
              </a:rPr>
              <a:t>CUCA</a:t>
            </a:r>
            <a:r>
              <a:rPr lang="en-US" sz="2000" dirty="0" smtClean="0">
                <a:solidFill>
                  <a:srgbClr val="FFFFFF"/>
                </a:solidFill>
                <a:latin typeface="Calibri" panose="020F0502020204030204" pitchFamily="34" charset="0"/>
                <a:cs typeface="+mn-cs"/>
              </a:rPr>
              <a:t> – Cisco unity Connection Administration</a:t>
            </a:r>
          </a:p>
          <a:p>
            <a:pPr marL="228600" lvl="0" indent="-228600" eaLnBrk="0" hangingPunct="0">
              <a:lnSpc>
                <a:spcPct val="95000"/>
              </a:lnSpc>
              <a:spcBef>
                <a:spcPts val="1480"/>
              </a:spcBef>
              <a:buClr>
                <a:srgbClr val="96CA4B"/>
              </a:buClr>
              <a:buSzPct val="100000"/>
              <a:buFont typeface="Arial" panose="020B0604020202020204" pitchFamily="34" charset="0"/>
              <a:buChar char="•"/>
            </a:pPr>
            <a:r>
              <a:rPr lang="en-US" sz="2000" b="1" dirty="0" smtClean="0">
                <a:solidFill>
                  <a:srgbClr val="FFFFFF"/>
                </a:solidFill>
                <a:latin typeface="Calibri" panose="020F0502020204030204" pitchFamily="34" charset="0"/>
                <a:cs typeface="+mn-cs"/>
              </a:rPr>
              <a:t>REST</a:t>
            </a:r>
            <a:r>
              <a:rPr lang="en-US" sz="2000" dirty="0" smtClean="0">
                <a:solidFill>
                  <a:srgbClr val="FFFFFF"/>
                </a:solidFill>
                <a:latin typeface="Calibri" panose="020F0502020204030204" pitchFamily="34" charset="0"/>
                <a:cs typeface="+mn-cs"/>
              </a:rPr>
              <a:t> – Representational State Transfer</a:t>
            </a:r>
            <a:endParaRPr lang="en-US" sz="2000" dirty="0">
              <a:solidFill>
                <a:srgbClr val="FFFFFF"/>
              </a:solidFill>
              <a:latin typeface="Calibri" panose="020F0502020204030204" pitchFamily="34" charset="0"/>
              <a:cs typeface="+mn-cs"/>
            </a:endParaRPr>
          </a:p>
        </p:txBody>
      </p:sp>
    </p:spTree>
    <p:extLst>
      <p:ext uri="{BB962C8B-B14F-4D97-AF65-F5344CB8AC3E}">
        <p14:creationId xmlns:p14="http://schemas.microsoft.com/office/powerpoint/2010/main" val="146664519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88375" cy="838200"/>
          </a:xfrm>
        </p:spPr>
        <p:txBody>
          <a:bodyPr/>
          <a:lstStyle/>
          <a:p>
            <a:r>
              <a:rPr lang="en-US" dirty="0">
                <a:latin typeface="Calibri" panose="020F0502020204030204" pitchFamily="34" charset="0"/>
              </a:rPr>
              <a:t>GET API – Subject Line </a:t>
            </a:r>
            <a:r>
              <a:rPr lang="en-US" dirty="0" smtClean="0">
                <a:latin typeface="Calibri" panose="020F0502020204030204" pitchFamily="34" charset="0"/>
              </a:rPr>
              <a:t>Parameters </a:t>
            </a:r>
            <a:r>
              <a:rPr lang="en-US" dirty="0">
                <a:latin typeface="Calibri" panose="020F0502020204030204" pitchFamily="34" charset="0"/>
              </a:rPr>
              <a:t>(</a:t>
            </a:r>
            <a:r>
              <a:rPr lang="en-US" dirty="0" err="1">
                <a:latin typeface="Calibri" panose="020F0502020204030204" pitchFamily="34" charset="0"/>
              </a:rPr>
              <a:t>Contd</a:t>
            </a:r>
            <a:r>
              <a:rPr lang="en-US" dirty="0">
                <a:latin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8600" y="1206500"/>
            <a:ext cx="8610600" cy="2984500"/>
          </a:xfrm>
        </p:spPr>
        <p:txBody>
          <a:bodyPr/>
          <a:lstStyle/>
          <a:p>
            <a:r>
              <a:rPr lang="en-US" u="sng" dirty="0" err="1">
                <a:latin typeface="Calibri" panose="020F0502020204030204" pitchFamily="34" charset="0"/>
              </a:rPr>
              <a:t>vmrest</a:t>
            </a:r>
            <a:r>
              <a:rPr lang="en-US" u="sng" dirty="0">
                <a:latin typeface="Calibri" panose="020F0502020204030204" pitchFamily="34" charset="0"/>
              </a:rPr>
              <a:t>/</a:t>
            </a:r>
            <a:r>
              <a:rPr lang="en-US" u="sng" dirty="0" err="1">
                <a:latin typeface="Calibri" panose="020F0502020204030204" pitchFamily="34" charset="0"/>
              </a:rPr>
              <a:t>subjectlineparameters</a:t>
            </a:r>
            <a:r>
              <a:rPr lang="en-US" u="sng" dirty="0">
                <a:latin typeface="Calibri" panose="020F0502020204030204" pitchFamily="34" charset="0"/>
              </a:rPr>
              <a:t>/&lt;</a:t>
            </a:r>
            <a:r>
              <a:rPr lang="en-US" u="sng" dirty="0" smtClean="0">
                <a:latin typeface="Calibri" panose="020F0502020204030204" pitchFamily="34" charset="0"/>
              </a:rPr>
              <a:t>subject-line-parameter-</a:t>
            </a:r>
            <a:r>
              <a:rPr lang="en-US" u="sng" dirty="0" err="1" smtClean="0">
                <a:latin typeface="Calibri" panose="020F0502020204030204" pitchFamily="34" charset="0"/>
              </a:rPr>
              <a:t>objectid</a:t>
            </a:r>
            <a:r>
              <a:rPr lang="en-US" u="sng" dirty="0">
                <a:latin typeface="Calibri" panose="020F0502020204030204" pitchFamily="34" charset="0"/>
              </a:rPr>
              <a:t>&gt;</a:t>
            </a:r>
          </a:p>
          <a:p>
            <a:pPr marL="0" indent="0">
              <a:lnSpc>
                <a:spcPct val="50000"/>
              </a:lnSpc>
              <a:buNone/>
            </a:pPr>
            <a:r>
              <a:rPr lang="en-US" sz="1400" dirty="0">
                <a:latin typeface="Calibri" panose="020F0502020204030204" pitchFamily="34" charset="0"/>
              </a:rPr>
              <a:t>     </a:t>
            </a:r>
            <a:r>
              <a:rPr lang="en-US" sz="1600" dirty="0" smtClean="0">
                <a:latin typeface="Calibri" panose="020F0502020204030204" pitchFamily="34" charset="0"/>
              </a:rPr>
              <a:t>This </a:t>
            </a:r>
            <a:r>
              <a:rPr lang="en-US" sz="1600" dirty="0">
                <a:latin typeface="Calibri" panose="020F0502020204030204" pitchFamily="34" charset="0"/>
              </a:rPr>
              <a:t>API is used to fetch details of specific subject line parameter.</a:t>
            </a:r>
          </a:p>
          <a:p>
            <a:pPr marL="0" indent="0">
              <a:lnSpc>
                <a:spcPct val="50000"/>
              </a:lnSpc>
              <a:buNone/>
            </a:pPr>
            <a:r>
              <a:rPr lang="en-US" sz="1600" dirty="0">
                <a:latin typeface="Calibri" panose="020F0502020204030204" pitchFamily="34" charset="0"/>
              </a:rPr>
              <a:t>     URI:  https://&lt;hostname&gt;/vmrest/subjectlineparameters/&lt;objectid&gt; </a:t>
            </a:r>
          </a:p>
          <a:p>
            <a:pPr lvl="1" indent="0"/>
            <a:endParaRPr lang="en-US" sz="1400" dirty="0" smtClean="0">
              <a:latin typeface="Calibri" panose="020F0502020204030204" pitchFamily="34" charset="0"/>
            </a:endParaRPr>
          </a:p>
          <a:p>
            <a:pPr lvl="1" indent="0"/>
            <a:endParaRPr lang="en-US" sz="1400" dirty="0" smtClean="0">
              <a:latin typeface="Calibri" panose="020F0502020204030204" pitchFamily="34" charset="0"/>
            </a:endParaRPr>
          </a:p>
          <a:p>
            <a:pPr>
              <a:lnSpc>
                <a:spcPct val="80000"/>
              </a:lnSpc>
              <a:spcBef>
                <a:spcPct val="0"/>
              </a:spcBef>
            </a:pPr>
            <a:r>
              <a:rPr lang="en-US" u="sng" dirty="0" err="1" smtClean="0">
                <a:solidFill>
                  <a:srgbClr val="FFFFFF"/>
                </a:solidFill>
                <a:latin typeface="Calibri" panose="020F0502020204030204" pitchFamily="34" charset="0"/>
                <a:ea typeface="+mj-ea"/>
                <a:cs typeface="+mj-cs"/>
              </a:rPr>
              <a:t>vmrest</a:t>
            </a:r>
            <a:r>
              <a:rPr lang="en-US" u="sng" dirty="0" smtClean="0">
                <a:solidFill>
                  <a:srgbClr val="FFFFFF"/>
                </a:solidFill>
                <a:latin typeface="Calibri" panose="020F0502020204030204" pitchFamily="34" charset="0"/>
                <a:ea typeface="+mj-ea"/>
                <a:cs typeface="+mj-cs"/>
              </a:rPr>
              <a:t>/</a:t>
            </a:r>
            <a:r>
              <a:rPr lang="en-US" u="sng" dirty="0" err="1" smtClean="0">
                <a:solidFill>
                  <a:srgbClr val="FFFFFF"/>
                </a:solidFill>
                <a:latin typeface="Calibri" panose="020F0502020204030204" pitchFamily="34" charset="0"/>
                <a:ea typeface="+mj-ea"/>
                <a:cs typeface="+mj-cs"/>
              </a:rPr>
              <a:t>subjectlineparameters?query</a:t>
            </a:r>
            <a:r>
              <a:rPr lang="en-US" u="sng" dirty="0">
                <a:solidFill>
                  <a:srgbClr val="FFFFFF"/>
                </a:solidFill>
                <a:latin typeface="Calibri" panose="020F0502020204030204" pitchFamily="34" charset="0"/>
                <a:ea typeface="+mj-ea"/>
                <a:cs typeface="+mj-cs"/>
              </a:rPr>
              <a:t>=(</a:t>
            </a:r>
            <a:r>
              <a:rPr lang="en-US" u="sng" dirty="0" err="1">
                <a:solidFill>
                  <a:srgbClr val="FFFFFF"/>
                </a:solidFill>
                <a:latin typeface="Calibri" panose="020F0502020204030204" pitchFamily="34" charset="0"/>
                <a:ea typeface="+mj-ea"/>
                <a:cs typeface="+mj-cs"/>
              </a:rPr>
              <a:t>MessageType</a:t>
            </a:r>
            <a:r>
              <a:rPr lang="en-US" u="sng" dirty="0">
                <a:solidFill>
                  <a:srgbClr val="FFFFFF"/>
                </a:solidFill>
                <a:latin typeface="Calibri" panose="020F0502020204030204" pitchFamily="34" charset="0"/>
                <a:ea typeface="+mj-ea"/>
                <a:cs typeface="+mj-cs"/>
              </a:rPr>
              <a:t> is &lt;</a:t>
            </a:r>
            <a:r>
              <a:rPr lang="en-US" u="sng" dirty="0" smtClean="0">
                <a:solidFill>
                  <a:srgbClr val="FFFFFF"/>
                </a:solidFill>
                <a:latin typeface="Calibri" panose="020F0502020204030204" pitchFamily="34" charset="0"/>
                <a:ea typeface="+mj-ea"/>
                <a:cs typeface="+mj-cs"/>
              </a:rPr>
              <a:t>message-type</a:t>
            </a:r>
            <a:r>
              <a:rPr lang="en-US" u="sng" dirty="0">
                <a:solidFill>
                  <a:srgbClr val="FFFFFF"/>
                </a:solidFill>
                <a:latin typeface="Calibri" panose="020F0502020204030204" pitchFamily="34" charset="0"/>
                <a:ea typeface="+mj-ea"/>
                <a:cs typeface="+mj-cs"/>
              </a:rPr>
              <a:t>&gt;)</a:t>
            </a:r>
          </a:p>
          <a:p>
            <a:pPr marL="114300" lvl="0" indent="-114300">
              <a:lnSpc>
                <a:spcPct val="80000"/>
              </a:lnSpc>
              <a:spcBef>
                <a:spcPct val="0"/>
              </a:spcBef>
              <a:buFont typeface="Wingdings" panose="05000000000000000000" pitchFamily="2" charset="2"/>
              <a:buChar char="ü"/>
            </a:pPr>
            <a:endParaRPr lang="en-US" sz="1600" dirty="0">
              <a:solidFill>
                <a:srgbClr val="FFFFFF"/>
              </a:solidFill>
              <a:latin typeface="Calibri" panose="020F0502020204030204" pitchFamily="34" charset="0"/>
              <a:ea typeface="+mj-ea"/>
              <a:cs typeface="+mj-cs"/>
            </a:endParaRPr>
          </a:p>
          <a:p>
            <a:pPr marL="0" lvl="0" indent="0">
              <a:lnSpc>
                <a:spcPct val="50000"/>
              </a:lnSpc>
              <a:spcBef>
                <a:spcPct val="0"/>
              </a:spcBef>
              <a:buNone/>
            </a:pPr>
            <a:r>
              <a:rPr lang="en-US" sz="1600" dirty="0">
                <a:solidFill>
                  <a:srgbClr val="FFFFFF"/>
                </a:solidFill>
                <a:latin typeface="Calibri" panose="020F0502020204030204" pitchFamily="34" charset="0"/>
                <a:ea typeface="+mj-ea"/>
                <a:cs typeface="+mj-cs"/>
              </a:rPr>
              <a:t>   </a:t>
            </a:r>
            <a:r>
              <a:rPr lang="en-US" sz="1600" dirty="0" smtClean="0">
                <a:solidFill>
                  <a:srgbClr val="FFFFFF"/>
                </a:solidFill>
                <a:latin typeface="Calibri" panose="020F0502020204030204" pitchFamily="34" charset="0"/>
                <a:ea typeface="+mj-ea"/>
                <a:cs typeface="+mj-cs"/>
              </a:rPr>
              <a:t>  This </a:t>
            </a:r>
            <a:r>
              <a:rPr lang="en-US" sz="1600" dirty="0">
                <a:solidFill>
                  <a:srgbClr val="FFFFFF"/>
                </a:solidFill>
                <a:latin typeface="Calibri" panose="020F0502020204030204" pitchFamily="34" charset="0"/>
                <a:ea typeface="+mj-ea"/>
                <a:cs typeface="+mj-cs"/>
              </a:rPr>
              <a:t>API is used to fetch details of subject line parameter for a specific message type. The </a:t>
            </a:r>
            <a:r>
              <a:rPr lang="en-US" sz="1600" dirty="0" smtClean="0">
                <a:solidFill>
                  <a:srgbClr val="FFFFFF"/>
                </a:solidFill>
                <a:latin typeface="Calibri" panose="020F0502020204030204" pitchFamily="34" charset="0"/>
                <a:ea typeface="+mj-ea"/>
                <a:cs typeface="+mj-cs"/>
              </a:rPr>
              <a:t>message </a:t>
            </a:r>
          </a:p>
          <a:p>
            <a:pPr marL="0" lvl="0" indent="0">
              <a:lnSpc>
                <a:spcPct val="50000"/>
              </a:lnSpc>
              <a:spcBef>
                <a:spcPct val="0"/>
              </a:spcBef>
              <a:buNone/>
            </a:pPr>
            <a:endParaRPr lang="en-US" sz="1600" dirty="0">
              <a:solidFill>
                <a:srgbClr val="FFFFFF"/>
              </a:solidFill>
              <a:latin typeface="Calibri" panose="020F0502020204030204" pitchFamily="34" charset="0"/>
              <a:ea typeface="+mj-ea"/>
              <a:cs typeface="+mj-cs"/>
            </a:endParaRPr>
          </a:p>
          <a:p>
            <a:pPr marL="0" lvl="0" indent="0">
              <a:lnSpc>
                <a:spcPct val="50000"/>
              </a:lnSpc>
              <a:spcBef>
                <a:spcPct val="0"/>
              </a:spcBef>
              <a:buNone/>
            </a:pPr>
            <a:r>
              <a:rPr lang="en-US" sz="1600" dirty="0" smtClean="0">
                <a:solidFill>
                  <a:srgbClr val="FFFFFF"/>
                </a:solidFill>
                <a:latin typeface="Calibri" panose="020F0502020204030204" pitchFamily="34" charset="0"/>
                <a:ea typeface="+mj-ea"/>
                <a:cs typeface="+mj-cs"/>
              </a:rPr>
              <a:t>     type above </a:t>
            </a:r>
            <a:r>
              <a:rPr lang="en-US" sz="1600" dirty="0">
                <a:solidFill>
                  <a:srgbClr val="FFFFFF"/>
                </a:solidFill>
                <a:latin typeface="Calibri" panose="020F0502020204030204" pitchFamily="34" charset="0"/>
                <a:ea typeface="+mj-ea"/>
                <a:cs typeface="+mj-cs"/>
              </a:rPr>
              <a:t>represents Voice Messages(1) or Notifications(2).</a:t>
            </a:r>
          </a:p>
          <a:p>
            <a:pPr marL="0" lvl="0" indent="0">
              <a:lnSpc>
                <a:spcPct val="50000"/>
              </a:lnSpc>
              <a:spcBef>
                <a:spcPct val="0"/>
              </a:spcBef>
              <a:buNone/>
            </a:pPr>
            <a:endParaRPr lang="en-US" sz="1600" dirty="0" smtClean="0">
              <a:solidFill>
                <a:srgbClr val="FFFFFF"/>
              </a:solidFill>
              <a:latin typeface="Calibri" panose="020F0502020204030204" pitchFamily="34" charset="0"/>
              <a:ea typeface="+mj-ea"/>
              <a:cs typeface="+mj-cs"/>
            </a:endParaRPr>
          </a:p>
          <a:p>
            <a:pPr marL="0" lvl="0" indent="0">
              <a:lnSpc>
                <a:spcPct val="50000"/>
              </a:lnSpc>
              <a:spcBef>
                <a:spcPct val="0"/>
              </a:spcBef>
              <a:buNone/>
            </a:pPr>
            <a:endParaRPr lang="en-US" sz="1600" dirty="0">
              <a:solidFill>
                <a:srgbClr val="FFFFFF"/>
              </a:solidFill>
              <a:latin typeface="Calibri" panose="020F0502020204030204" pitchFamily="34" charset="0"/>
              <a:ea typeface="+mj-ea"/>
              <a:cs typeface="+mj-cs"/>
            </a:endParaRPr>
          </a:p>
          <a:p>
            <a:pPr marL="0" lvl="0" indent="0">
              <a:lnSpc>
                <a:spcPct val="50000"/>
              </a:lnSpc>
              <a:spcBef>
                <a:spcPct val="0"/>
              </a:spcBef>
              <a:buNone/>
            </a:pPr>
            <a:r>
              <a:rPr lang="en-US" sz="1600" dirty="0">
                <a:solidFill>
                  <a:srgbClr val="FFFFFF"/>
                </a:solidFill>
                <a:latin typeface="Calibri" panose="020F0502020204030204" pitchFamily="34" charset="0"/>
                <a:ea typeface="+mj-ea"/>
                <a:cs typeface="+mj-cs"/>
              </a:rPr>
              <a:t>   </a:t>
            </a:r>
            <a:r>
              <a:rPr lang="en-US" sz="1600" dirty="0" smtClean="0">
                <a:solidFill>
                  <a:srgbClr val="FFFFFF"/>
                </a:solidFill>
                <a:latin typeface="Calibri" panose="020F0502020204030204" pitchFamily="34" charset="0"/>
                <a:ea typeface="+mj-ea"/>
                <a:cs typeface="+mj-cs"/>
              </a:rPr>
              <a:t>  URI</a:t>
            </a:r>
            <a:r>
              <a:rPr lang="en-US" sz="1600" dirty="0">
                <a:solidFill>
                  <a:srgbClr val="FFFFFF"/>
                </a:solidFill>
                <a:latin typeface="Calibri" panose="020F0502020204030204" pitchFamily="34" charset="0"/>
                <a:ea typeface="+mj-ea"/>
                <a:cs typeface="+mj-cs"/>
              </a:rPr>
              <a:t>:  https://&lt;hostname&gt;/vmrest/subjectlineparameters?query=(MessageType is 2) </a:t>
            </a:r>
            <a:endParaRPr lang="en-US" sz="1400" dirty="0">
              <a:latin typeface="Calibri" panose="020F0502020204030204" pitchFamily="34" charset="0"/>
            </a:endParaRPr>
          </a:p>
        </p:txBody>
      </p:sp>
    </p:spTree>
    <p:extLst>
      <p:ext uri="{BB962C8B-B14F-4D97-AF65-F5344CB8AC3E}">
        <p14:creationId xmlns:p14="http://schemas.microsoft.com/office/powerpoint/2010/main" val="4182810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04800" y="762000"/>
            <a:ext cx="855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1" fontAlgn="base" hangingPunct="1">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1" fontAlgn="base" hangingPunct="1">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1" fontAlgn="base" hangingPunct="1">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1" fontAlgn="base" hangingPunct="1">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u="sng" dirty="0" err="1" smtClean="0">
                <a:latin typeface="Calibri" panose="020F0502020204030204" pitchFamily="34" charset="0"/>
              </a:rPr>
              <a:t>vmrest</a:t>
            </a:r>
            <a:r>
              <a:rPr lang="en-US" sz="1800" u="sng" dirty="0" smtClean="0">
                <a:latin typeface="Calibri" panose="020F0502020204030204" pitchFamily="34" charset="0"/>
              </a:rPr>
              <a:t>/</a:t>
            </a:r>
            <a:r>
              <a:rPr lang="en-US" sz="1800" u="sng" dirty="0" err="1" smtClean="0">
                <a:latin typeface="Calibri" panose="020F0502020204030204" pitchFamily="34" charset="0"/>
              </a:rPr>
              <a:t>subjectlineparameters</a:t>
            </a:r>
            <a:r>
              <a:rPr lang="en-US" sz="1800" u="sng" dirty="0" smtClean="0">
                <a:latin typeface="Calibri" panose="020F0502020204030204" pitchFamily="34" charset="0"/>
              </a:rPr>
              <a:t>/&lt;subject-line-parameter-</a:t>
            </a:r>
            <a:r>
              <a:rPr lang="en-US" sz="1800" u="sng" dirty="0" err="1" smtClean="0">
                <a:latin typeface="Calibri" panose="020F0502020204030204" pitchFamily="34" charset="0"/>
              </a:rPr>
              <a:t>objectid</a:t>
            </a:r>
            <a:r>
              <a:rPr lang="en-US" sz="1800" u="sng" dirty="0">
                <a:latin typeface="Calibri" panose="020F0502020204030204" pitchFamily="34" charset="0"/>
              </a:rPr>
              <a:t>&gt; </a:t>
            </a:r>
          </a:p>
          <a:p>
            <a:pPr marL="0" indent="0">
              <a:buNone/>
            </a:pPr>
            <a:r>
              <a:rPr lang="en-US" sz="1800" dirty="0">
                <a:latin typeface="Calibri" panose="020F0502020204030204" pitchFamily="34" charset="0"/>
              </a:rPr>
              <a:t>    The API is used to modify a </a:t>
            </a:r>
            <a:r>
              <a:rPr lang="en-US" sz="1800" dirty="0" smtClean="0">
                <a:latin typeface="Calibri" panose="020F0502020204030204" pitchFamily="34" charset="0"/>
              </a:rPr>
              <a:t>specific </a:t>
            </a:r>
            <a:r>
              <a:rPr lang="en-US" sz="1800" dirty="0">
                <a:latin typeface="Calibri" panose="020F0502020204030204" pitchFamily="34" charset="0"/>
              </a:rPr>
              <a:t>subject line </a:t>
            </a:r>
            <a:r>
              <a:rPr lang="en-US" sz="1800" dirty="0" smtClean="0">
                <a:latin typeface="Calibri" panose="020F0502020204030204" pitchFamily="34" charset="0"/>
              </a:rPr>
              <a:t>parameter definition.</a:t>
            </a:r>
            <a:endParaRPr lang="en-US" sz="1800" dirty="0">
              <a:latin typeface="Calibri" panose="020F0502020204030204" pitchFamily="34" charset="0"/>
            </a:endParaRPr>
          </a:p>
          <a:p>
            <a:pPr marL="0" indent="0">
              <a:buNone/>
            </a:pPr>
            <a:r>
              <a:rPr lang="en-US" sz="1800" dirty="0" smtClean="0">
                <a:latin typeface="Calibri" panose="020F0502020204030204" pitchFamily="34" charset="0"/>
              </a:rPr>
              <a:t>     </a:t>
            </a:r>
            <a:endParaRPr lang="en-US" sz="1600" dirty="0">
              <a:latin typeface="Calibri" panose="020F0502020204030204" pitchFamily="34" charset="0"/>
            </a:endParaRPr>
          </a:p>
        </p:txBody>
      </p:sp>
      <p:sp>
        <p:nvSpPr>
          <p:cNvPr id="2" name="Title 1"/>
          <p:cNvSpPr>
            <a:spLocks noGrp="1"/>
          </p:cNvSpPr>
          <p:nvPr>
            <p:ph type="title"/>
          </p:nvPr>
        </p:nvSpPr>
        <p:spPr>
          <a:xfrm>
            <a:off x="228600" y="-152400"/>
            <a:ext cx="8588375" cy="838200"/>
          </a:xfrm>
        </p:spPr>
        <p:txBody>
          <a:bodyPr/>
          <a:lstStyle/>
          <a:p>
            <a:r>
              <a:rPr lang="en-US" dirty="0" smtClean="0">
                <a:latin typeface="Calibri" panose="020F0502020204030204" pitchFamily="34" charset="0"/>
              </a:rPr>
              <a:t>PUT </a:t>
            </a:r>
            <a:r>
              <a:rPr lang="en-US" dirty="0">
                <a:latin typeface="Calibri" panose="020F0502020204030204" pitchFamily="34" charset="0"/>
              </a:rPr>
              <a:t>API – Subject Line </a:t>
            </a:r>
            <a:r>
              <a:rPr lang="en-US" dirty="0" smtClean="0">
                <a:latin typeface="Calibri" panose="020F0502020204030204" pitchFamily="34" charset="0"/>
              </a:rPr>
              <a:t>Parameters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8802794"/>
              </p:ext>
            </p:extLst>
          </p:nvPr>
        </p:nvGraphicFramePr>
        <p:xfrm>
          <a:off x="381000" y="1890656"/>
          <a:ext cx="8534400" cy="3900544"/>
        </p:xfrm>
        <a:graphic>
          <a:graphicData uri="http://schemas.openxmlformats.org/drawingml/2006/table">
            <a:tbl>
              <a:tblPr firstRow="1" bandRow="1"/>
              <a:tblGrid>
                <a:gridCol w="4662312"/>
                <a:gridCol w="3872088"/>
              </a:tblGrid>
              <a:tr h="1270838">
                <a:tc gridSpan="2">
                  <a:txBody>
                    <a:bodyPr/>
                    <a:lstStyle/>
                    <a:p>
                      <a:pPr marL="0" marR="0" algn="l">
                        <a:lnSpc>
                          <a:spcPct val="115000"/>
                        </a:lnSpc>
                        <a:spcBef>
                          <a:spcPts val="0"/>
                        </a:spcBef>
                        <a:spcAft>
                          <a:spcPts val="0"/>
                        </a:spcAft>
                      </a:pPr>
                      <a:r>
                        <a:rPr lang="en-US" sz="1800" b="1" kern="1200" dirty="0" smtClean="0">
                          <a:solidFill>
                            <a:srgbClr val="FFFFFF"/>
                          </a:solidFill>
                          <a:effectLst/>
                          <a:latin typeface="Calibri"/>
                          <a:ea typeface="Times New Roman"/>
                          <a:cs typeface="Calibri"/>
                        </a:rPr>
                        <a:t>Request URI ::  </a:t>
                      </a:r>
                    </a:p>
                    <a:p>
                      <a:pPr marL="0" marR="0" algn="l">
                        <a:lnSpc>
                          <a:spcPct val="115000"/>
                        </a:lnSpc>
                        <a:spcBef>
                          <a:spcPts val="0"/>
                        </a:spcBef>
                        <a:spcAft>
                          <a:spcPts val="0"/>
                        </a:spcAft>
                      </a:pPr>
                      <a:r>
                        <a:rPr lang="en-US" sz="1800" b="1" u="sng" kern="1200" dirty="0" smtClean="0">
                          <a:solidFill>
                            <a:srgbClr val="FFFFFF"/>
                          </a:solidFill>
                          <a:effectLst/>
                          <a:latin typeface="Calibri"/>
                          <a:ea typeface="Times New Roman"/>
                          <a:cs typeface="Calibri"/>
                        </a:rPr>
                        <a:t>https://&lt;hostname&gt;/vmrest/subjectlineparameters/&lt;subject-line-parameter-objectid&gt;</a:t>
                      </a:r>
                      <a:endParaRPr lang="en-US" sz="1800" dirty="0">
                        <a:effectLst/>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6D6"/>
                    </a:solidFill>
                  </a:tcPr>
                </a:tc>
                <a:tc hMerge="1">
                  <a:txBody>
                    <a:bodyPr/>
                    <a:lstStyle/>
                    <a:p>
                      <a:endParaRPr lang="en-US"/>
                    </a:p>
                  </a:txBody>
                  <a:tcPr/>
                </a:tc>
              </a:tr>
              <a:tr h="860184">
                <a:tc>
                  <a:txBody>
                    <a:bodyPr/>
                    <a:lstStyle/>
                    <a:p>
                      <a:pPr marL="0" marR="0" algn="ctr">
                        <a:lnSpc>
                          <a:spcPct val="115000"/>
                        </a:lnSpc>
                        <a:spcBef>
                          <a:spcPts val="0"/>
                        </a:spcBef>
                        <a:spcAft>
                          <a:spcPts val="0"/>
                        </a:spcAft>
                      </a:pPr>
                      <a:r>
                        <a:rPr lang="en-US" sz="1800" kern="1200" dirty="0">
                          <a:solidFill>
                            <a:srgbClr val="0096D6"/>
                          </a:solidFill>
                          <a:effectLst/>
                          <a:latin typeface="Arial"/>
                          <a:ea typeface="Times New Roman"/>
                          <a:cs typeface="Times New Roman"/>
                        </a:rPr>
                        <a:t>Request</a:t>
                      </a:r>
                      <a:endParaRPr lang="en-US" sz="11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DF0"/>
                    </a:solidFill>
                  </a:tcPr>
                </a:tc>
                <a:tc>
                  <a:txBody>
                    <a:bodyPr/>
                    <a:lstStyle/>
                    <a:p>
                      <a:pPr marL="0" marR="0" algn="ctr">
                        <a:lnSpc>
                          <a:spcPct val="115000"/>
                        </a:lnSpc>
                        <a:spcBef>
                          <a:spcPts val="0"/>
                        </a:spcBef>
                        <a:spcAft>
                          <a:spcPts val="0"/>
                        </a:spcAft>
                      </a:pPr>
                      <a:r>
                        <a:rPr lang="en-US" sz="1800" kern="1200" dirty="0">
                          <a:solidFill>
                            <a:srgbClr val="0096D6"/>
                          </a:solidFill>
                          <a:effectLst/>
                          <a:latin typeface="Arial"/>
                          <a:ea typeface="Times New Roman"/>
                          <a:cs typeface="Times New Roman"/>
                        </a:rPr>
                        <a:t>Response</a:t>
                      </a:r>
                      <a:endParaRPr lang="en-US" sz="11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DF0"/>
                    </a:solidFill>
                  </a:tcPr>
                </a:tc>
              </a:tr>
              <a:tr h="1769522">
                <a:tc>
                  <a:txBody>
                    <a:bodyPr/>
                    <a:lstStyle/>
                    <a:p>
                      <a:pPr lvl="1" indent="0"/>
                      <a:endParaRPr lang="en-US" sz="1300" dirty="0" smtClean="0">
                        <a:latin typeface="Calibri" panose="020F0502020204030204" pitchFamily="34" charset="0"/>
                      </a:endParaRPr>
                    </a:p>
                    <a:p>
                      <a:pPr lvl="1" indent="0"/>
                      <a:r>
                        <a:rPr lang="en-US" sz="1300" dirty="0" smtClean="0">
                          <a:latin typeface="Calibri" panose="020F0502020204030204" pitchFamily="34" charset="0"/>
                        </a:rPr>
                        <a:t>&lt;</a:t>
                      </a:r>
                      <a:r>
                        <a:rPr lang="en-US" sz="1300" dirty="0" err="1" smtClean="0">
                          <a:latin typeface="Calibri" panose="020F0502020204030204" pitchFamily="34" charset="0"/>
                        </a:rPr>
                        <a:t>SubjectLineParameter</a:t>
                      </a:r>
                      <a:r>
                        <a:rPr lang="en-US" sz="1300" dirty="0" smtClean="0">
                          <a:latin typeface="Calibri" panose="020F0502020204030204" pitchFamily="34" charset="0"/>
                        </a:rPr>
                        <a:t>&gt; </a:t>
                      </a:r>
                    </a:p>
                    <a:p>
                      <a:pPr lvl="1" indent="0"/>
                      <a:r>
                        <a:rPr lang="en-US" sz="1300" dirty="0" smtClean="0">
                          <a:latin typeface="Calibri" panose="020F0502020204030204" pitchFamily="34" charset="0"/>
                        </a:rPr>
                        <a:t>	&lt;Parameter&gt;Unknown&lt;/Parameter&gt; </a:t>
                      </a:r>
                    </a:p>
                    <a:p>
                      <a:pPr lvl="1" indent="0"/>
                      <a:r>
                        <a:rPr lang="en-US" sz="1300" dirty="0" smtClean="0">
                          <a:latin typeface="Calibri" panose="020F0502020204030204" pitchFamily="34" charset="0"/>
                        </a:rPr>
                        <a:t>&lt;/</a:t>
                      </a:r>
                      <a:r>
                        <a:rPr lang="en-US" sz="1300" dirty="0" err="1" smtClean="0">
                          <a:latin typeface="Calibri" panose="020F0502020204030204" pitchFamily="34" charset="0"/>
                        </a:rPr>
                        <a:t>SubjectLineParameter</a:t>
                      </a:r>
                      <a:r>
                        <a:rPr lang="en-US" sz="1300" dirty="0" smtClean="0">
                          <a:latin typeface="Calibri" panose="020F0502020204030204" pitchFamily="34" charset="0"/>
                        </a:rPr>
                        <a:t>&gt;</a:t>
                      </a:r>
                    </a:p>
                    <a:p>
                      <a:pPr marL="0" marR="0">
                        <a:lnSpc>
                          <a:spcPct val="50000"/>
                        </a:lnSpc>
                        <a:spcBef>
                          <a:spcPts val="0"/>
                        </a:spcBef>
                        <a:spcAft>
                          <a:spcPts val="1000"/>
                        </a:spcAft>
                      </a:pPr>
                      <a:r>
                        <a:rPr lang="en-US" sz="1600" kern="1200" dirty="0">
                          <a:solidFill>
                            <a:srgbClr val="0096D6"/>
                          </a:solidFill>
                          <a:effectLst/>
                          <a:latin typeface="Calibri"/>
                          <a:ea typeface="Calibri"/>
                          <a:cs typeface="Calibri"/>
                        </a:rPr>
                        <a:t> </a:t>
                      </a:r>
                      <a:endParaRPr lang="en-US" sz="11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8"/>
                    </a:solidFill>
                  </a:tcPr>
                </a:tc>
                <a:tc>
                  <a:txBody>
                    <a:bodyPr/>
                    <a:lstStyle/>
                    <a:p>
                      <a:pPr marL="0" marR="0">
                        <a:lnSpc>
                          <a:spcPct val="115000"/>
                        </a:lnSpc>
                        <a:spcBef>
                          <a:spcPts val="0"/>
                        </a:spcBef>
                        <a:spcAft>
                          <a:spcPts val="0"/>
                        </a:spcAft>
                      </a:pPr>
                      <a:r>
                        <a:rPr lang="en-US" sz="1500" kern="1200" dirty="0" smtClean="0">
                          <a:solidFill>
                            <a:srgbClr val="0096D6"/>
                          </a:solidFill>
                          <a:effectLst/>
                          <a:latin typeface="Calibri"/>
                          <a:ea typeface="Times New Roman"/>
                          <a:cs typeface="Calibri"/>
                        </a:rPr>
                        <a:t>Response Code:204</a:t>
                      </a:r>
                      <a:r>
                        <a:rPr lang="en-US" sz="1500" kern="1200" baseline="0" dirty="0" smtClean="0">
                          <a:solidFill>
                            <a:srgbClr val="0096D6"/>
                          </a:solidFill>
                          <a:effectLst/>
                          <a:latin typeface="Calibri"/>
                          <a:ea typeface="Times New Roman"/>
                          <a:cs typeface="Calibri"/>
                        </a:rPr>
                        <a:t> </a:t>
                      </a:r>
                      <a:r>
                        <a:rPr lang="en-US" sz="1500" kern="1200" dirty="0" smtClean="0">
                          <a:solidFill>
                            <a:srgbClr val="0096D6"/>
                          </a:solidFill>
                          <a:effectLst/>
                          <a:latin typeface="Calibri"/>
                          <a:ea typeface="Times New Roman"/>
                          <a:cs typeface="Calibri"/>
                        </a:rPr>
                        <a:t>Ok</a:t>
                      </a:r>
                      <a:endParaRPr lang="en-US" sz="15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8"/>
                    </a:solidFill>
                  </a:tcPr>
                </a:tc>
              </a:tr>
            </a:tbl>
          </a:graphicData>
        </a:graphic>
      </p:graphicFrame>
    </p:spTree>
    <p:extLst>
      <p:ext uri="{BB962C8B-B14F-4D97-AF65-F5344CB8AC3E}">
        <p14:creationId xmlns:p14="http://schemas.microsoft.com/office/powerpoint/2010/main" val="3402587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lnSpc>
                <a:spcPct val="90000"/>
              </a:lnSpc>
            </a:pPr>
            <a:r>
              <a:rPr lang="en-US" sz="4400" dirty="0">
                <a:latin typeface="Calibri" panose="020F0502020204030204" pitchFamily="34" charset="0"/>
              </a:rPr>
              <a:t>Troubleshooting</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8575168"/>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88375" cy="838200"/>
          </a:xfrm>
        </p:spPr>
        <p:txBody>
          <a:bodyPr/>
          <a:lstStyle/>
          <a:p>
            <a:pPr algn="ctr">
              <a:defRPr/>
            </a:pPr>
            <a:r>
              <a:rPr lang="en-US" dirty="0">
                <a:latin typeface="Calibri" panose="020F0502020204030204" pitchFamily="34" charset="0"/>
              </a:rPr>
              <a:t>Troubleshooting</a:t>
            </a:r>
            <a:endParaRPr dirty="0">
              <a:latin typeface="Calibri" panose="020F0502020204030204" pitchFamily="34" charset="0"/>
              <a:cs typeface="Calibri" panose="020F0502020204030204" pitchFamily="34" charset="0"/>
            </a:endParaRPr>
          </a:p>
        </p:txBody>
      </p:sp>
      <p:sp>
        <p:nvSpPr>
          <p:cNvPr id="32771" name="Content Placeholder 2"/>
          <p:cNvSpPr>
            <a:spLocks noGrp="1"/>
          </p:cNvSpPr>
          <p:nvPr>
            <p:ph idx="1"/>
          </p:nvPr>
        </p:nvSpPr>
        <p:spPr>
          <a:xfrm>
            <a:off x="304800" y="838200"/>
            <a:ext cx="8763000" cy="5486400"/>
          </a:xfrm>
        </p:spPr>
        <p:txBody>
          <a:bodyPr/>
          <a:lstStyle/>
          <a:p>
            <a:pPr marL="0" indent="0">
              <a:buNone/>
            </a:pPr>
            <a:endParaRPr lang="en-US" sz="1800" dirty="0">
              <a:latin typeface="Calibri" panose="020F0502020204030204" pitchFamily="34" charset="0"/>
            </a:endParaRPr>
          </a:p>
          <a:p>
            <a:pPr>
              <a:buSzPct val="100000"/>
            </a:pPr>
            <a:r>
              <a:rPr lang="en-US" sz="1800" dirty="0">
                <a:latin typeface="Calibri" panose="020F0502020204030204" pitchFamily="34" charset="0"/>
              </a:rPr>
              <a:t>Notifications not received</a:t>
            </a:r>
          </a:p>
          <a:p>
            <a:pPr marL="692150" lvl="1" indent="-285750">
              <a:buSzPct val="80000"/>
              <a:buFont typeface="Wingdings" panose="05000000000000000000" pitchFamily="2" charset="2"/>
              <a:buChar char="§"/>
            </a:pPr>
            <a:r>
              <a:rPr lang="en-US" sz="1600" dirty="0" smtClean="0">
                <a:latin typeface="Calibri" panose="020F0502020204030204" pitchFamily="34" charset="0"/>
              </a:rPr>
              <a:t>Verify </a:t>
            </a:r>
            <a:r>
              <a:rPr lang="en-US" sz="1600" dirty="0">
                <a:latin typeface="Calibri" panose="020F0502020204030204" pitchFamily="34" charset="0"/>
              </a:rPr>
              <a:t>that the SMTP and/or HTML notification devices under ‘Users-&gt;Edit Notification Devices’ page are enabled </a:t>
            </a:r>
            <a:r>
              <a:rPr lang="en-US" sz="1600" dirty="0" smtClean="0">
                <a:latin typeface="Calibri" panose="020F0502020204030204" pitchFamily="34" charset="0"/>
              </a:rPr>
              <a:t>with </a:t>
            </a:r>
            <a:r>
              <a:rPr lang="en-US" sz="1600" dirty="0">
                <a:latin typeface="Calibri" panose="020F0502020204030204" pitchFamily="34" charset="0"/>
              </a:rPr>
              <a:t>valid email ID.</a:t>
            </a:r>
          </a:p>
          <a:p>
            <a:pPr marL="692150" lvl="1" indent="-285750">
              <a:buSzPct val="80000"/>
              <a:buFont typeface="Wingdings" panose="05000000000000000000" pitchFamily="2" charset="2"/>
              <a:buChar char="§"/>
            </a:pPr>
            <a:r>
              <a:rPr lang="en-US" sz="1600" dirty="0" smtClean="0">
                <a:latin typeface="Calibri" panose="020F0502020204030204" pitchFamily="34" charset="0"/>
              </a:rPr>
              <a:t>Verify </a:t>
            </a:r>
            <a:r>
              <a:rPr lang="en-US" sz="1600" dirty="0">
                <a:latin typeface="Calibri" panose="020F0502020204030204" pitchFamily="34" charset="0"/>
              </a:rPr>
              <a:t>that SMTP smart host is configured on Connection Administration page.</a:t>
            </a:r>
          </a:p>
          <a:p>
            <a:pPr marL="692150" lvl="1" indent="-285750">
              <a:buSzPct val="80000"/>
              <a:buFont typeface="Wingdings" panose="05000000000000000000" pitchFamily="2" charset="2"/>
              <a:buChar char="§"/>
            </a:pPr>
            <a:r>
              <a:rPr lang="en-US" sz="1600" dirty="0" smtClean="0">
                <a:latin typeface="Calibri" panose="020F0502020204030204" pitchFamily="34" charset="0"/>
              </a:rPr>
              <a:t>Verify </a:t>
            </a:r>
            <a:r>
              <a:rPr lang="en-US" sz="1600" dirty="0">
                <a:latin typeface="Calibri" panose="020F0502020204030204" pitchFamily="34" charset="0"/>
              </a:rPr>
              <a:t>that following services are up and running:</a:t>
            </a:r>
          </a:p>
          <a:p>
            <a:pPr marL="855662" lvl="2" indent="-285750">
              <a:buClr>
                <a:schemeClr val="accent2"/>
              </a:buClr>
              <a:buSzPct val="60000"/>
              <a:buFont typeface="Wingdings" panose="05000000000000000000" pitchFamily="2" charset="2"/>
              <a:buChar char="Ø"/>
            </a:pPr>
            <a:r>
              <a:rPr lang="en-US" sz="1400" dirty="0">
                <a:latin typeface="Calibri" panose="020F0502020204030204" pitchFamily="34" charset="0"/>
              </a:rPr>
              <a:t> </a:t>
            </a:r>
            <a:r>
              <a:rPr lang="en-US" sz="1300" dirty="0" smtClean="0">
                <a:latin typeface="Calibri" panose="020F0502020204030204" pitchFamily="34" charset="0"/>
              </a:rPr>
              <a:t>Connection SMTP Server</a:t>
            </a:r>
          </a:p>
          <a:p>
            <a:pPr marL="855662" lvl="2" indent="-285750">
              <a:buClr>
                <a:schemeClr val="tx2">
                  <a:lumMod val="75000"/>
                </a:schemeClr>
              </a:buClr>
              <a:buSzPct val="60000"/>
              <a:buFont typeface="Wingdings" panose="05000000000000000000" pitchFamily="2" charset="2"/>
              <a:buChar char="Ø"/>
            </a:pPr>
            <a:r>
              <a:rPr lang="en-US" sz="1300" dirty="0" smtClean="0">
                <a:latin typeface="Calibri" panose="020F0502020204030204" pitchFamily="34" charset="0"/>
              </a:rPr>
              <a:t> Connection </a:t>
            </a:r>
            <a:r>
              <a:rPr lang="en-US" sz="1300" dirty="0" err="1" smtClean="0">
                <a:latin typeface="Calibri" panose="020F0502020204030204" pitchFamily="34" charset="0"/>
              </a:rPr>
              <a:t>Notifier</a:t>
            </a:r>
            <a:endParaRPr lang="en-US" sz="1300" dirty="0" smtClean="0">
              <a:latin typeface="Calibri" panose="020F0502020204030204" pitchFamily="34" charset="0"/>
            </a:endParaRPr>
          </a:p>
          <a:p>
            <a:pPr marL="855662" lvl="2" indent="-285750">
              <a:buClr>
                <a:schemeClr val="tx2">
                  <a:lumMod val="75000"/>
                </a:schemeClr>
              </a:buClr>
              <a:buSzPct val="60000"/>
              <a:buFont typeface="Wingdings" panose="05000000000000000000" pitchFamily="2" charset="2"/>
              <a:buChar char="Ø"/>
            </a:pPr>
            <a:endParaRPr lang="en-US" sz="1300" dirty="0" smtClean="0">
              <a:latin typeface="Calibri" panose="020F0502020204030204" pitchFamily="34" charset="0"/>
            </a:endParaRPr>
          </a:p>
          <a:p>
            <a:pPr>
              <a:buSzPct val="100000"/>
            </a:pPr>
            <a:r>
              <a:rPr lang="en-US" sz="1600" dirty="0" smtClean="0">
                <a:latin typeface="Calibri" panose="020F0502020204030204" pitchFamily="34" charset="0"/>
              </a:rPr>
              <a:t> </a:t>
            </a:r>
            <a:r>
              <a:rPr lang="en-US" sz="1800" dirty="0">
                <a:latin typeface="Calibri" panose="020F0502020204030204" pitchFamily="34" charset="0"/>
              </a:rPr>
              <a:t>Notifications received only for Urgent </a:t>
            </a:r>
            <a:r>
              <a:rPr lang="en-US" sz="1800" dirty="0" smtClean="0">
                <a:latin typeface="Calibri" panose="020F0502020204030204" pitchFamily="34" charset="0"/>
              </a:rPr>
              <a:t>messages</a:t>
            </a:r>
          </a:p>
          <a:p>
            <a:pPr marL="692150" lvl="1" indent="-285750">
              <a:buClr>
                <a:srgbClr val="6DB344"/>
              </a:buClr>
              <a:buSzPct val="80000"/>
              <a:buFont typeface="Wingdings" panose="05000000000000000000" pitchFamily="2" charset="2"/>
              <a:buChar char="§"/>
            </a:pPr>
            <a:r>
              <a:rPr lang="en-US" sz="1600" dirty="0">
                <a:solidFill>
                  <a:srgbClr val="FFFFFF"/>
                </a:solidFill>
                <a:latin typeface="Calibri" panose="020F0502020204030204" pitchFamily="34" charset="0"/>
              </a:rPr>
              <a:t>Verify if Urgent only checkbox is selected in HTML or SMTP notification devices. To receive notifications for </a:t>
            </a:r>
            <a:r>
              <a:rPr lang="en-US" sz="1600" dirty="0" smtClean="0">
                <a:solidFill>
                  <a:srgbClr val="FFFFFF"/>
                </a:solidFill>
                <a:latin typeface="Calibri" panose="020F0502020204030204" pitchFamily="34" charset="0"/>
              </a:rPr>
              <a:t>other messages </a:t>
            </a:r>
            <a:r>
              <a:rPr lang="en-US" sz="1600" dirty="0">
                <a:solidFill>
                  <a:srgbClr val="FFFFFF"/>
                </a:solidFill>
                <a:latin typeface="Calibri" panose="020F0502020204030204" pitchFamily="34" charset="0"/>
              </a:rPr>
              <a:t>as well, uncheck the checkbox.</a:t>
            </a:r>
          </a:p>
          <a:p>
            <a:r>
              <a:rPr lang="en-US" sz="1800" dirty="0">
                <a:latin typeface="Calibri" panose="020F0502020204030204" pitchFamily="34" charset="0"/>
              </a:rPr>
              <a:t>Annotated logs wiki:</a:t>
            </a:r>
          </a:p>
          <a:p>
            <a:pPr marL="577850" lvl="1" indent="-171450">
              <a:buFont typeface="Wingdings" panose="05000000000000000000" pitchFamily="2" charset="2"/>
              <a:buChar char="§"/>
            </a:pPr>
            <a:r>
              <a:rPr lang="en-US" sz="1200" u="sng" dirty="0" smtClean="0">
                <a:latin typeface="Calibri" panose="020F0502020204030204" pitchFamily="34" charset="0"/>
              </a:rPr>
              <a:t>http</a:t>
            </a:r>
            <a:r>
              <a:rPr lang="en-US" sz="1200" u="sng" dirty="0">
                <a:latin typeface="Calibri" panose="020F0502020204030204" pitchFamily="34" charset="0"/>
              </a:rPr>
              <a:t>://wikicentral.cisco.com/display/UNITYTRANS/Annotated+diagnostics+for+Subject+Line+Customization+for+Notifications</a:t>
            </a:r>
            <a:endParaRPr lang="en-US" sz="1200" dirty="0">
              <a:latin typeface="Calibri" panose="020F0502020204030204" pitchFamily="34" charset="0"/>
            </a:endParaRPr>
          </a:p>
          <a:p>
            <a:pPr marL="569912" lvl="2" indent="0">
              <a:buClr>
                <a:schemeClr val="tx2">
                  <a:lumMod val="75000"/>
                </a:schemeClr>
              </a:buClr>
              <a:buSzPct val="60000"/>
            </a:pPr>
            <a:endParaRPr lang="en-US" sz="1300" dirty="0">
              <a:latin typeface="Calibri" panose="020F0502020204030204" pitchFamily="34" charset="0"/>
            </a:endParaRPr>
          </a:p>
        </p:txBody>
      </p:sp>
    </p:spTree>
    <p:extLst>
      <p:ext uri="{BB962C8B-B14F-4D97-AF65-F5344CB8AC3E}">
        <p14:creationId xmlns:p14="http://schemas.microsoft.com/office/powerpoint/2010/main" val="311954662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88375" cy="838200"/>
          </a:xfrm>
        </p:spPr>
        <p:txBody>
          <a:bodyPr/>
          <a:lstStyle/>
          <a:p>
            <a:r>
              <a:rPr lang="en-US" dirty="0">
                <a:latin typeface="Calibri" panose="020F0502020204030204" pitchFamily="34" charset="0"/>
              </a:rPr>
              <a:t>Logs collected via CLI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04800" y="1066800"/>
            <a:ext cx="8610600" cy="5257800"/>
          </a:xfrm>
        </p:spPr>
        <p:txBody>
          <a:bodyPr/>
          <a:lstStyle/>
          <a:p>
            <a:r>
              <a:rPr lang="en-US" sz="1800" dirty="0">
                <a:latin typeface="Calibri" panose="020F0502020204030204" pitchFamily="34" charset="0"/>
              </a:rPr>
              <a:t>CLI to list the log files:</a:t>
            </a:r>
          </a:p>
          <a:p>
            <a:pPr marL="692150" lvl="1" indent="-285750">
              <a:buSzPct val="85000"/>
              <a:buFont typeface="Wingdings" panose="05000000000000000000" pitchFamily="2" charset="2"/>
              <a:buChar char="§"/>
            </a:pPr>
            <a:r>
              <a:rPr lang="en-US" sz="1300" dirty="0">
                <a:latin typeface="Calibri" panose="020F0502020204030204" pitchFamily="34" charset="0"/>
              </a:rPr>
              <a:t> </a:t>
            </a:r>
            <a:r>
              <a:rPr lang="en-US" sz="1600" dirty="0">
                <a:latin typeface="Calibri" panose="020F0502020204030204" pitchFamily="34" charset="0"/>
              </a:rPr>
              <a:t>file list </a:t>
            </a:r>
            <a:r>
              <a:rPr lang="en-US" sz="1600" dirty="0" err="1">
                <a:latin typeface="Calibri" panose="020F0502020204030204" pitchFamily="34" charset="0"/>
              </a:rPr>
              <a:t>activelog</a:t>
            </a:r>
            <a:r>
              <a:rPr lang="en-US" sz="1600" dirty="0">
                <a:latin typeface="Calibri" panose="020F0502020204030204" pitchFamily="34" charset="0"/>
              </a:rPr>
              <a:t>  </a:t>
            </a:r>
            <a:r>
              <a:rPr lang="en-US" sz="1600" dirty="0" err="1">
                <a:latin typeface="Calibri" panose="020F0502020204030204" pitchFamily="34" charset="0"/>
              </a:rPr>
              <a:t>cuc</a:t>
            </a:r>
            <a:r>
              <a:rPr lang="en-US" sz="1600" dirty="0">
                <a:latin typeface="Calibri" panose="020F0502020204030204" pitchFamily="34" charset="0"/>
              </a:rPr>
              <a:t>/</a:t>
            </a:r>
            <a:r>
              <a:rPr lang="en-US" sz="1600" dirty="0" err="1">
                <a:latin typeface="Calibri" panose="020F0502020204030204" pitchFamily="34" charset="0"/>
              </a:rPr>
              <a:t>diag_Tomcat</a:t>
            </a:r>
            <a:r>
              <a:rPr lang="en-US" sz="1600" dirty="0">
                <a:latin typeface="Calibri" panose="020F0502020204030204" pitchFamily="34" charset="0"/>
              </a:rPr>
              <a:t>*</a:t>
            </a:r>
          </a:p>
          <a:p>
            <a:pPr marL="692150" lvl="1" indent="-285750">
              <a:buSzPct val="80000"/>
              <a:buFont typeface="Wingdings" panose="05000000000000000000" pitchFamily="2" charset="2"/>
              <a:buChar char="§"/>
            </a:pPr>
            <a:r>
              <a:rPr lang="en-US" sz="1600" dirty="0">
                <a:latin typeface="Calibri" panose="020F0502020204030204" pitchFamily="34" charset="0"/>
              </a:rPr>
              <a:t> file list </a:t>
            </a:r>
            <a:r>
              <a:rPr lang="en-US" sz="1600" dirty="0" err="1">
                <a:latin typeface="Calibri" panose="020F0502020204030204" pitchFamily="34" charset="0"/>
              </a:rPr>
              <a:t>activelog</a:t>
            </a:r>
            <a:r>
              <a:rPr lang="en-US" sz="1600" dirty="0">
                <a:latin typeface="Calibri" panose="020F0502020204030204" pitchFamily="34" charset="0"/>
              </a:rPr>
              <a:t> </a:t>
            </a:r>
            <a:r>
              <a:rPr lang="en-US" sz="1600" dirty="0" err="1">
                <a:latin typeface="Calibri" panose="020F0502020204030204" pitchFamily="34" charset="0"/>
              </a:rPr>
              <a:t>cuc</a:t>
            </a:r>
            <a:r>
              <a:rPr lang="en-US" sz="1600" dirty="0">
                <a:latin typeface="Calibri" panose="020F0502020204030204" pitchFamily="34" charset="0"/>
              </a:rPr>
              <a:t>/</a:t>
            </a:r>
            <a:r>
              <a:rPr lang="en-US" sz="1600" dirty="0" err="1">
                <a:latin typeface="Calibri" panose="020F0502020204030204" pitchFamily="34" charset="0"/>
              </a:rPr>
              <a:t>diag_CuNotifier</a:t>
            </a:r>
            <a:r>
              <a:rPr lang="en-US" sz="1600" dirty="0">
                <a:latin typeface="Calibri" panose="020F0502020204030204" pitchFamily="34" charset="0"/>
              </a:rPr>
              <a:t>*</a:t>
            </a:r>
          </a:p>
          <a:p>
            <a:r>
              <a:rPr lang="en-US" sz="1800" dirty="0">
                <a:latin typeface="Calibri" panose="020F0502020204030204" pitchFamily="34" charset="0"/>
              </a:rPr>
              <a:t>CLI to collect specific log file:</a:t>
            </a:r>
          </a:p>
          <a:p>
            <a:pPr marL="692150" lvl="1" indent="-285750">
              <a:buSzPct val="80000"/>
              <a:buFont typeface="Wingdings" panose="05000000000000000000" pitchFamily="2" charset="2"/>
              <a:buChar char="§"/>
            </a:pPr>
            <a:r>
              <a:rPr lang="en-US" sz="1600" dirty="0">
                <a:latin typeface="Calibri" panose="020F0502020204030204" pitchFamily="34" charset="0"/>
              </a:rPr>
              <a:t> file get </a:t>
            </a:r>
            <a:r>
              <a:rPr lang="en-US" sz="1600" dirty="0" err="1">
                <a:latin typeface="Calibri" panose="020F0502020204030204" pitchFamily="34" charset="0"/>
              </a:rPr>
              <a:t>activelog</a:t>
            </a:r>
            <a:r>
              <a:rPr lang="en-US" sz="1600" dirty="0">
                <a:latin typeface="Calibri" panose="020F0502020204030204" pitchFamily="34" charset="0"/>
              </a:rPr>
              <a:t> </a:t>
            </a:r>
            <a:r>
              <a:rPr lang="en-US" sz="1600" dirty="0" err="1">
                <a:latin typeface="Calibri" panose="020F0502020204030204" pitchFamily="34" charset="0"/>
              </a:rPr>
              <a:t>cuc</a:t>
            </a:r>
            <a:r>
              <a:rPr lang="en-US" sz="1600" dirty="0">
                <a:latin typeface="Calibri" panose="020F0502020204030204" pitchFamily="34" charset="0"/>
              </a:rPr>
              <a:t>/</a:t>
            </a:r>
            <a:r>
              <a:rPr lang="en-US" sz="1600" dirty="0" err="1">
                <a:latin typeface="Calibri" panose="020F0502020204030204" pitchFamily="34" charset="0"/>
              </a:rPr>
              <a:t>diag_Tomcat</a:t>
            </a:r>
            <a:r>
              <a:rPr lang="en-US" sz="1600" dirty="0">
                <a:latin typeface="Calibri" panose="020F0502020204030204" pitchFamily="34" charset="0"/>
              </a:rPr>
              <a:t>*.</a:t>
            </a:r>
            <a:r>
              <a:rPr lang="en-US" sz="1600" dirty="0" err="1">
                <a:latin typeface="Calibri" panose="020F0502020204030204" pitchFamily="34" charset="0"/>
              </a:rPr>
              <a:t>uc</a:t>
            </a:r>
            <a:endParaRPr lang="en-US" sz="1600" dirty="0">
              <a:latin typeface="Calibri" panose="020F0502020204030204" pitchFamily="34" charset="0"/>
            </a:endParaRPr>
          </a:p>
          <a:p>
            <a:pPr marL="692150" lvl="1" indent="-285750">
              <a:buSzPct val="80000"/>
              <a:buFont typeface="Wingdings" panose="05000000000000000000" pitchFamily="2" charset="2"/>
              <a:buChar char="§"/>
            </a:pPr>
            <a:r>
              <a:rPr lang="en-US" sz="1600" dirty="0">
                <a:latin typeface="Calibri" panose="020F0502020204030204" pitchFamily="34" charset="0"/>
              </a:rPr>
              <a:t> file get </a:t>
            </a:r>
            <a:r>
              <a:rPr lang="en-US" sz="1600" dirty="0" err="1">
                <a:latin typeface="Calibri" panose="020F0502020204030204" pitchFamily="34" charset="0"/>
              </a:rPr>
              <a:t>activelog</a:t>
            </a:r>
            <a:r>
              <a:rPr lang="en-US" sz="1600" dirty="0">
                <a:latin typeface="Calibri" panose="020F0502020204030204" pitchFamily="34" charset="0"/>
              </a:rPr>
              <a:t> </a:t>
            </a:r>
            <a:r>
              <a:rPr lang="en-US" sz="1600" dirty="0" err="1">
                <a:latin typeface="Calibri" panose="020F0502020204030204" pitchFamily="34" charset="0"/>
              </a:rPr>
              <a:t>cuc</a:t>
            </a:r>
            <a:r>
              <a:rPr lang="en-US" sz="1600" dirty="0">
                <a:latin typeface="Calibri" panose="020F0502020204030204" pitchFamily="34" charset="0"/>
              </a:rPr>
              <a:t>/</a:t>
            </a:r>
            <a:r>
              <a:rPr lang="en-US" sz="1600" dirty="0" err="1">
                <a:latin typeface="Calibri" panose="020F0502020204030204" pitchFamily="34" charset="0"/>
              </a:rPr>
              <a:t>diag_CuNotifier</a:t>
            </a:r>
            <a:r>
              <a:rPr lang="en-US" sz="1600" dirty="0">
                <a:latin typeface="Calibri" panose="020F0502020204030204" pitchFamily="34" charset="0"/>
              </a:rPr>
              <a:t>*.</a:t>
            </a:r>
            <a:r>
              <a:rPr lang="en-US" sz="1600" dirty="0" err="1">
                <a:latin typeface="Calibri" panose="020F0502020204030204" pitchFamily="34" charset="0"/>
              </a:rPr>
              <a:t>uc</a:t>
            </a:r>
            <a:endParaRPr lang="en-US" sz="1600" dirty="0">
              <a:latin typeface="Calibri" panose="020F0502020204030204" pitchFamily="34" charset="0"/>
            </a:endParaRPr>
          </a:p>
          <a:p>
            <a:pPr marL="0" indent="0">
              <a:buNone/>
            </a:pPr>
            <a:r>
              <a:rPr lang="en-US" sz="1400" dirty="0" smtClean="0">
                <a:latin typeface="Calibri" panose="020F0502020204030204" pitchFamily="34" charset="0"/>
              </a:rPr>
              <a:t>      </a:t>
            </a:r>
          </a:p>
          <a:p>
            <a:pPr marL="0" indent="0">
              <a:buNone/>
            </a:pPr>
            <a:r>
              <a:rPr lang="en-US" sz="1400" dirty="0">
                <a:latin typeface="Calibri" panose="020F0502020204030204" pitchFamily="34" charset="0"/>
              </a:rPr>
              <a:t> </a:t>
            </a:r>
            <a:r>
              <a:rPr lang="en-US" sz="1400" dirty="0" smtClean="0">
                <a:latin typeface="Calibri" panose="020F0502020204030204" pitchFamily="34" charset="0"/>
              </a:rPr>
              <a:t>     NOTE</a:t>
            </a:r>
            <a:r>
              <a:rPr lang="en-US" sz="1400" dirty="0">
                <a:latin typeface="Calibri" panose="020F0502020204030204" pitchFamily="34" charset="0"/>
              </a:rPr>
              <a:t>:  The logs for VMREST and CUCA are captured in </a:t>
            </a:r>
            <a:r>
              <a:rPr lang="en-US" sz="1400" dirty="0" err="1">
                <a:latin typeface="Calibri" panose="020F0502020204030204" pitchFamily="34" charset="0"/>
              </a:rPr>
              <a:t>diag_Tomcat</a:t>
            </a:r>
            <a:r>
              <a:rPr lang="en-US" sz="1400" dirty="0">
                <a:latin typeface="Calibri" panose="020F0502020204030204" pitchFamily="34" charset="0"/>
              </a:rPr>
              <a:t>*.</a:t>
            </a:r>
            <a:r>
              <a:rPr lang="en-US" sz="1400" dirty="0" err="1">
                <a:latin typeface="Calibri" panose="020F0502020204030204" pitchFamily="34" charset="0"/>
              </a:rPr>
              <a:t>uc</a:t>
            </a:r>
            <a:r>
              <a:rPr lang="en-US" sz="1400" dirty="0">
                <a:latin typeface="Calibri" panose="020F0502020204030204" pitchFamily="34" charset="0"/>
              </a:rPr>
              <a:t> files and logs of </a:t>
            </a:r>
            <a:r>
              <a:rPr lang="en-US" sz="1400" dirty="0" err="1">
                <a:latin typeface="Calibri" panose="020F0502020204030204" pitchFamily="34" charset="0"/>
              </a:rPr>
              <a:t>Notifier</a:t>
            </a:r>
            <a:r>
              <a:rPr lang="en-US" sz="1400" dirty="0">
                <a:latin typeface="Calibri" panose="020F0502020204030204" pitchFamily="34" charset="0"/>
              </a:rPr>
              <a:t> are captured in </a:t>
            </a:r>
            <a:r>
              <a:rPr lang="en-US" sz="1400" dirty="0" smtClean="0">
                <a:latin typeface="Calibri" panose="020F0502020204030204" pitchFamily="34" charset="0"/>
              </a:rPr>
              <a:t> </a:t>
            </a:r>
          </a:p>
          <a:p>
            <a:pPr marL="0" indent="0">
              <a:buNone/>
            </a:pPr>
            <a:r>
              <a:rPr lang="en-US" sz="1400" dirty="0" smtClean="0">
                <a:latin typeface="Calibri" panose="020F0502020204030204" pitchFamily="34" charset="0"/>
              </a:rPr>
              <a:t>      </a:t>
            </a:r>
            <a:r>
              <a:rPr lang="en-US" sz="1400" dirty="0" err="1" smtClean="0">
                <a:latin typeface="Calibri" panose="020F0502020204030204" pitchFamily="34" charset="0"/>
              </a:rPr>
              <a:t>diag_CuNotifier</a:t>
            </a:r>
            <a:r>
              <a:rPr lang="en-US" sz="1400" dirty="0">
                <a:latin typeface="Calibri" panose="020F0502020204030204" pitchFamily="34" charset="0"/>
              </a:rPr>
              <a:t>*.</a:t>
            </a:r>
            <a:r>
              <a:rPr lang="en-US" sz="1400" dirty="0" err="1">
                <a:latin typeface="Calibri" panose="020F0502020204030204" pitchFamily="34" charset="0"/>
              </a:rPr>
              <a:t>uc</a:t>
            </a:r>
            <a:r>
              <a:rPr lang="en-US" sz="1400" dirty="0">
                <a:latin typeface="Calibri" panose="020F0502020204030204" pitchFamily="34" charset="0"/>
              </a:rPr>
              <a:t> files.</a:t>
            </a:r>
          </a:p>
          <a:p>
            <a:pPr lvl="1">
              <a:buFont typeface="Wingdings" panose="05000000000000000000" pitchFamily="2" charset="2"/>
              <a:buChar char="ü"/>
            </a:pPr>
            <a:endParaRPr lang="en-US" sz="1200" dirty="0">
              <a:latin typeface="Calibri" panose="020F0502020204030204" pitchFamily="34" charset="0"/>
            </a:endParaRPr>
          </a:p>
        </p:txBody>
      </p:sp>
    </p:spTree>
    <p:extLst>
      <p:ext uri="{BB962C8B-B14F-4D97-AF65-F5344CB8AC3E}">
        <p14:creationId xmlns:p14="http://schemas.microsoft.com/office/powerpoint/2010/main" val="1511082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88375" cy="838200"/>
          </a:xfrm>
        </p:spPr>
        <p:txBody>
          <a:bodyPr/>
          <a:lstStyle/>
          <a:p>
            <a:r>
              <a:rPr lang="en-US" dirty="0">
                <a:latin typeface="Calibri" panose="020F0502020204030204" pitchFamily="34" charset="0"/>
              </a:rPr>
              <a:t>References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04800" y="1066800"/>
            <a:ext cx="8610600" cy="5257800"/>
          </a:xfrm>
        </p:spPr>
        <p:txBody>
          <a:bodyPr/>
          <a:lstStyle/>
          <a:p>
            <a:r>
              <a:rPr lang="en-US" sz="1800" dirty="0">
                <a:latin typeface="Calibri" panose="020F0502020204030204" pitchFamily="34" charset="0"/>
              </a:rPr>
              <a:t>Cisco Unity Connection Administration </a:t>
            </a:r>
            <a:r>
              <a:rPr lang="en-US" sz="1800" dirty="0" smtClean="0">
                <a:latin typeface="Calibri" panose="020F0502020204030204" pitchFamily="34" charset="0"/>
              </a:rPr>
              <a:t>Guide:</a:t>
            </a:r>
          </a:p>
          <a:p>
            <a:pPr marL="177800" lvl="1" indent="0"/>
            <a:r>
              <a:rPr lang="en-US" sz="1400" dirty="0" smtClean="0">
                <a:latin typeface="Calibri" panose="020F0502020204030204" pitchFamily="34" charset="0"/>
              </a:rPr>
              <a:t> </a:t>
            </a:r>
            <a:r>
              <a:rPr lang="en-US" sz="1400" u="sng" dirty="0" smtClean="0">
                <a:latin typeface="Calibri" panose="020F0502020204030204" pitchFamily="34" charset="0"/>
              </a:rPr>
              <a:t>http://www.cisco.com/c/en/us/td/docs/voice_ip_comm/connection/11x/administration/guide/11xcucsagx.html</a:t>
            </a:r>
            <a:endParaRPr lang="en-US" sz="1400" u="sng" dirty="0">
              <a:latin typeface="Calibri" panose="020F0502020204030204" pitchFamily="34" charset="0"/>
            </a:endParaRPr>
          </a:p>
          <a:p>
            <a:r>
              <a:rPr lang="en-US" sz="1800" dirty="0">
                <a:latin typeface="Calibri" panose="020F0502020204030204" pitchFamily="34" charset="0"/>
              </a:rPr>
              <a:t>Design </a:t>
            </a:r>
            <a:r>
              <a:rPr lang="en-US" sz="1800" dirty="0" smtClean="0">
                <a:latin typeface="Calibri" panose="020F0502020204030204" pitchFamily="34" charset="0"/>
              </a:rPr>
              <a:t>Guide:</a:t>
            </a:r>
          </a:p>
          <a:p>
            <a:pPr marL="177800" lvl="1" indent="0"/>
            <a:r>
              <a:rPr lang="en-US" sz="1400" dirty="0">
                <a:latin typeface="Calibri" panose="020F0502020204030204" pitchFamily="34" charset="0"/>
              </a:rPr>
              <a:t> </a:t>
            </a:r>
            <a:r>
              <a:rPr lang="en-US" sz="1400" u="sng" dirty="0" smtClean="0">
                <a:latin typeface="Calibri" panose="020F0502020204030204" pitchFamily="34" charset="0"/>
              </a:rPr>
              <a:t>http</a:t>
            </a:r>
            <a:r>
              <a:rPr lang="en-US" sz="1400" u="sng" dirty="0">
                <a:latin typeface="Calibri" panose="020F0502020204030204" pitchFamily="34" charset="0"/>
              </a:rPr>
              <a:t>://www.cisco.com/c/en/us/td/docs/voice_ip_comm/connection/11x/design/guide/11xcucdgx.html</a:t>
            </a:r>
          </a:p>
          <a:p>
            <a:r>
              <a:rPr lang="en-US" sz="1800" dirty="0">
                <a:latin typeface="Calibri" panose="020F0502020204030204" pitchFamily="34" charset="0"/>
              </a:rPr>
              <a:t>REST API Doc wiki:  </a:t>
            </a:r>
          </a:p>
          <a:p>
            <a:pPr marL="0" indent="0">
              <a:buNone/>
            </a:pPr>
            <a:r>
              <a:rPr lang="en-US" sz="1400" dirty="0" smtClean="0">
                <a:latin typeface="Calibri" panose="020F0502020204030204" pitchFamily="34" charset="0"/>
              </a:rPr>
              <a:t>      </a:t>
            </a:r>
            <a:r>
              <a:rPr lang="en-US" sz="1400" u="sng" dirty="0" smtClean="0">
                <a:latin typeface="Calibri" panose="020F0502020204030204" pitchFamily="34" charset="0"/>
              </a:rPr>
              <a:t>http</a:t>
            </a:r>
            <a:r>
              <a:rPr lang="en-US" sz="1400" u="sng" dirty="0">
                <a:latin typeface="Calibri" panose="020F0502020204030204" pitchFamily="34" charset="0"/>
              </a:rPr>
              <a:t>://docwiki-dev.cisco.com/wiki/Cisco_Unity_Connection_Provisioning_Interface_(CUPI)_API </a:t>
            </a:r>
            <a:r>
              <a:rPr lang="en-US" sz="1400" u="sng" dirty="0" smtClean="0">
                <a:latin typeface="Calibri" panose="020F0502020204030204" pitchFamily="34" charset="0"/>
              </a:rPr>
              <a:t>_-- </a:t>
            </a:r>
          </a:p>
          <a:p>
            <a:pPr marL="0" indent="0">
              <a:buNone/>
            </a:pPr>
            <a:r>
              <a:rPr lang="en-US" sz="1400" dirty="0" smtClean="0">
                <a:latin typeface="Calibri" panose="020F0502020204030204" pitchFamily="34" charset="0"/>
              </a:rPr>
              <a:t>      </a:t>
            </a:r>
            <a:r>
              <a:rPr lang="en-US" sz="1400" u="sng" dirty="0" smtClean="0">
                <a:latin typeface="Calibri" panose="020F0502020204030204" pitchFamily="34" charset="0"/>
              </a:rPr>
              <a:t>_</a:t>
            </a:r>
            <a:r>
              <a:rPr lang="en-US" sz="1400" u="sng" dirty="0" err="1" smtClean="0">
                <a:latin typeface="Calibri" panose="020F0502020204030204" pitchFamily="34" charset="0"/>
              </a:rPr>
              <a:t>Custom_Subject_Line</a:t>
            </a:r>
            <a:endParaRPr lang="en-US" sz="1400" u="sng" dirty="0">
              <a:latin typeface="Calibri" panose="020F0502020204030204" pitchFamily="34" charset="0"/>
            </a:endParaRPr>
          </a:p>
          <a:p>
            <a:pPr lvl="1" indent="0"/>
            <a:endParaRPr lang="en-US" sz="1400" dirty="0">
              <a:latin typeface="Calibri" panose="020F0502020204030204" pitchFamily="34" charset="0"/>
            </a:endParaRPr>
          </a:p>
          <a:p>
            <a:pPr marL="0"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231013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990600"/>
            <a:ext cx="8112125" cy="2407042"/>
          </a:xfrm>
        </p:spPr>
        <p:txBody>
          <a:bodyPr/>
          <a:lstStyle/>
          <a:p>
            <a:pPr fontAlgn="auto">
              <a:spcAft>
                <a:spcPts val="0"/>
              </a:spcAft>
              <a:defRPr/>
            </a:pPr>
            <a:r>
              <a:rPr lang="en-US" sz="4800" dirty="0" smtClean="0"/>
              <a:t>                 </a:t>
            </a:r>
            <a:r>
              <a:rPr lang="en-US" dirty="0" smtClean="0">
                <a:latin typeface="Calibri" panose="020F0502020204030204" pitchFamily="34" charset="0"/>
                <a:cs typeface="Calibri" panose="020F0502020204030204" pitchFamily="34" charset="0"/>
              </a:rPr>
              <a:t>Thanks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061199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229707" y="57150"/>
            <a:ext cx="8588861" cy="628650"/>
          </a:xfrm>
        </p:spPr>
        <p:txBody>
          <a:bodyPr/>
          <a:lstStyle/>
          <a:p>
            <a:pPr algn="ctr"/>
            <a:r>
              <a:rPr lang="en-US" sz="3400" dirty="0" smtClean="0">
                <a:latin typeface="Calibri" panose="020F0502020204030204" pitchFamily="34" charset="0"/>
              </a:rPr>
              <a:t>Agenda</a:t>
            </a:r>
            <a:endParaRPr lang="en-US" sz="3400" dirty="0">
              <a:latin typeface="Calibri" panose="020F0502020204030204" pitchFamily="34" charset="0"/>
            </a:endParaRPr>
          </a:p>
        </p:txBody>
      </p:sp>
      <p:sp>
        <p:nvSpPr>
          <p:cNvPr id="10" name="Rectangle 9"/>
          <p:cNvSpPr/>
          <p:nvPr/>
        </p:nvSpPr>
        <p:spPr>
          <a:xfrm>
            <a:off x="609600" y="1322609"/>
            <a:ext cx="7772400" cy="1838965"/>
          </a:xfrm>
          <a:prstGeom prst="rect">
            <a:avLst/>
          </a:prstGeom>
        </p:spPr>
        <p:txBody>
          <a:bodyPr wrap="square">
            <a:spAutoFit/>
          </a:bodyPr>
          <a:lstStyle/>
          <a:p>
            <a:pPr marL="228600" lvl="0" indent="-228600" eaLnBrk="0" hangingPunct="0">
              <a:lnSpc>
                <a:spcPct val="95000"/>
              </a:lnSpc>
              <a:spcBef>
                <a:spcPts val="1480"/>
              </a:spcBef>
              <a:buClr>
                <a:srgbClr val="96CA4B"/>
              </a:buClr>
              <a:buSzPct val="100000"/>
              <a:buFont typeface="Arial" panose="020B0604020202020204" pitchFamily="34" charset="0"/>
              <a:buChar char="•"/>
            </a:pPr>
            <a:r>
              <a:rPr lang="en-US" sz="2000" b="1" dirty="0">
                <a:solidFill>
                  <a:srgbClr val="FFFFFF"/>
                </a:solidFill>
                <a:latin typeface="Calibri" panose="020F0502020204030204" pitchFamily="34" charset="0"/>
                <a:cs typeface="+mn-cs"/>
              </a:rPr>
              <a:t>Overview </a:t>
            </a:r>
          </a:p>
          <a:p>
            <a:pPr marL="228600" lvl="0" indent="-228600" eaLnBrk="0" hangingPunct="0">
              <a:lnSpc>
                <a:spcPct val="95000"/>
              </a:lnSpc>
              <a:spcBef>
                <a:spcPts val="1480"/>
              </a:spcBef>
              <a:buClr>
                <a:srgbClr val="96CA4B"/>
              </a:buClr>
              <a:buSzPct val="100000"/>
              <a:buFont typeface="Arial" panose="020B0604020202020204" pitchFamily="34" charset="0"/>
              <a:buChar char="•"/>
            </a:pPr>
            <a:r>
              <a:rPr lang="en-US" sz="2000" b="1" dirty="0">
                <a:solidFill>
                  <a:srgbClr val="FFFFFF"/>
                </a:solidFill>
                <a:latin typeface="Calibri" panose="020F0502020204030204" pitchFamily="34" charset="0"/>
                <a:cs typeface="+mn-cs"/>
              </a:rPr>
              <a:t>Subject Line Format Customization</a:t>
            </a:r>
          </a:p>
          <a:p>
            <a:pPr marL="228600" lvl="0" indent="-228600" eaLnBrk="0" hangingPunct="0">
              <a:lnSpc>
                <a:spcPct val="95000"/>
              </a:lnSpc>
              <a:spcBef>
                <a:spcPts val="1480"/>
              </a:spcBef>
              <a:buClr>
                <a:srgbClr val="96CA4B"/>
              </a:buClr>
              <a:buSzPct val="100000"/>
              <a:buFont typeface="Arial" panose="020B0604020202020204" pitchFamily="34" charset="0"/>
              <a:buChar char="•"/>
            </a:pPr>
            <a:r>
              <a:rPr lang="en-US" sz="2000" b="1" dirty="0">
                <a:solidFill>
                  <a:srgbClr val="FFFFFF"/>
                </a:solidFill>
                <a:latin typeface="Calibri" panose="020F0502020204030204" pitchFamily="34" charset="0"/>
                <a:cs typeface="+mn-cs"/>
              </a:rPr>
              <a:t>REST APIs</a:t>
            </a:r>
          </a:p>
          <a:p>
            <a:pPr marL="228600" lvl="0" indent="-228600" eaLnBrk="0" hangingPunct="0">
              <a:lnSpc>
                <a:spcPct val="95000"/>
              </a:lnSpc>
              <a:spcBef>
                <a:spcPts val="1480"/>
              </a:spcBef>
              <a:buClr>
                <a:srgbClr val="96CA4B"/>
              </a:buClr>
              <a:buSzPct val="100000"/>
              <a:buFont typeface="Arial" panose="020B0604020202020204" pitchFamily="34" charset="0"/>
              <a:buChar char="•"/>
            </a:pPr>
            <a:r>
              <a:rPr lang="en-US" sz="2000" b="1" dirty="0">
                <a:solidFill>
                  <a:srgbClr val="FFFFFF"/>
                </a:solidFill>
                <a:latin typeface="Calibri" panose="020F0502020204030204" pitchFamily="34" charset="0"/>
                <a:cs typeface="+mn-cs"/>
              </a:rPr>
              <a:t>Troubleshooting</a:t>
            </a:r>
          </a:p>
        </p:txBody>
      </p:sp>
    </p:spTree>
    <p:extLst>
      <p:ext uri="{BB962C8B-B14F-4D97-AF65-F5344CB8AC3E}">
        <p14:creationId xmlns:p14="http://schemas.microsoft.com/office/powerpoint/2010/main" val="300007498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1967967"/>
            <a:ext cx="8617807" cy="2407042"/>
          </a:xfrm>
        </p:spPr>
        <p:txBody>
          <a:bodyPr/>
          <a:lstStyle/>
          <a:p>
            <a:pPr algn="ctr">
              <a:lnSpc>
                <a:spcPct val="90000"/>
              </a:lnSpc>
            </a:pPr>
            <a:r>
              <a:rPr lang="en-US" sz="4400" dirty="0" smtClean="0">
                <a:latin typeface="Calibri" panose="020F0502020204030204" pitchFamily="34" charset="0"/>
                <a:cs typeface="Calibri" panose="020F0502020204030204" pitchFamily="34" charset="0"/>
              </a:rPr>
              <a:t>Overview</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88361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65125" y="313690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endParaRPr lang="en-US" sz="800">
              <a:latin typeface="Tahoma" pitchFamily="34" charset="0"/>
            </a:endParaRPr>
          </a:p>
        </p:txBody>
      </p:sp>
      <p:sp>
        <p:nvSpPr>
          <p:cNvPr id="6147" name="Rectangle 3"/>
          <p:cNvSpPr>
            <a:spLocks noGrp="1" noChangeArrowheads="1"/>
          </p:cNvSpPr>
          <p:nvPr>
            <p:ph type="title"/>
          </p:nvPr>
        </p:nvSpPr>
        <p:spPr>
          <a:xfrm>
            <a:off x="230188" y="91839"/>
            <a:ext cx="8801100" cy="708783"/>
          </a:xfrm>
        </p:spPr>
        <p:txBody>
          <a:bodyPr/>
          <a:lstStyle/>
          <a:p>
            <a:pPr algn="ctr">
              <a:defRPr/>
            </a:pPr>
            <a:r>
              <a:rPr lang="en-US" sz="3400" dirty="0" smtClean="0">
                <a:latin typeface="Calibri" panose="020F0502020204030204" pitchFamily="34" charset="0"/>
              </a:rPr>
              <a:t>Overview</a:t>
            </a:r>
            <a:endParaRPr sz="3400" dirty="0">
              <a:latin typeface="Calibri" panose="020F0502020204030204" pitchFamily="34" charset="0"/>
            </a:endParaRPr>
          </a:p>
        </p:txBody>
      </p:sp>
      <p:sp>
        <p:nvSpPr>
          <p:cNvPr id="30724" name="Text Box 4"/>
          <p:cNvSpPr txBox="1">
            <a:spLocks noChangeArrowheads="1"/>
          </p:cNvSpPr>
          <p:nvPr/>
        </p:nvSpPr>
        <p:spPr bwMode="auto">
          <a:xfrm>
            <a:off x="365125" y="314007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endParaRPr lang="en-US" sz="800"/>
          </a:p>
        </p:txBody>
      </p:sp>
      <p:sp>
        <p:nvSpPr>
          <p:cNvPr id="23" name="Content Placeholder 2"/>
          <p:cNvSpPr txBox="1">
            <a:spLocks/>
          </p:cNvSpPr>
          <p:nvPr/>
        </p:nvSpPr>
        <p:spPr>
          <a:xfrm>
            <a:off x="230188" y="1339850"/>
            <a:ext cx="8913812" cy="4965700"/>
          </a:xfrm>
          <a:prstGeom prst="rect">
            <a:avLst/>
          </a:prstGeom>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smtClean="0">
              <a:effectLst>
                <a:outerShdw blurRad="50800" dist="38100" dir="2700000" algn="tl" rotWithShape="0">
                  <a:srgbClr val="000000">
                    <a:alpha val="63000"/>
                  </a:srgbClr>
                </a:outerShdw>
              </a:effectLst>
            </a:endParaRPr>
          </a:p>
        </p:txBody>
      </p:sp>
      <p:sp>
        <p:nvSpPr>
          <p:cNvPr id="30727" name="Rectangle 7"/>
          <p:cNvSpPr>
            <a:spLocks noChangeArrowheads="1"/>
          </p:cNvSpPr>
          <p:nvPr/>
        </p:nvSpPr>
        <p:spPr bwMode="auto">
          <a:xfrm>
            <a:off x="209855" y="1095816"/>
            <a:ext cx="8913812" cy="359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lvl="0" indent="-228600" eaLnBrk="0" hangingPunct="0">
              <a:lnSpc>
                <a:spcPct val="95000"/>
              </a:lnSpc>
              <a:spcBef>
                <a:spcPts val="1480"/>
              </a:spcBef>
              <a:buClr>
                <a:srgbClr val="96CA4B"/>
              </a:buClr>
              <a:buSzPct val="100000"/>
              <a:buFont typeface="Arial" charset="0"/>
              <a:buChar char="•"/>
            </a:pPr>
            <a:r>
              <a:rPr lang="en-US" dirty="0">
                <a:solidFill>
                  <a:srgbClr val="FFFFFF"/>
                </a:solidFill>
                <a:latin typeface="Calibri" panose="020F0502020204030204" pitchFamily="34" charset="0"/>
                <a:cs typeface="+mn-cs"/>
              </a:rPr>
              <a:t>‘Subject Line Customization’ feature of Cisco Unity Connection provides the administrator with a web interface through which the subject line for voice messages and notifications</a:t>
            </a:r>
            <a:r>
              <a:rPr lang="en-US" i="1" dirty="0">
                <a:solidFill>
                  <a:srgbClr val="FFFFFF"/>
                </a:solidFill>
                <a:latin typeface="Calibri" panose="020F0502020204030204" pitchFamily="34" charset="0"/>
                <a:cs typeface="+mn-cs"/>
              </a:rPr>
              <a:t> </a:t>
            </a:r>
            <a:r>
              <a:rPr lang="en-US" dirty="0">
                <a:solidFill>
                  <a:srgbClr val="FFFFFF"/>
                </a:solidFill>
                <a:latin typeface="Calibri" panose="020F0502020204030204" pitchFamily="34" charset="0"/>
                <a:cs typeface="+mn-cs"/>
              </a:rPr>
              <a:t>can be configured with localization support.</a:t>
            </a:r>
          </a:p>
          <a:p>
            <a:pPr marL="228600" lvl="0" indent="-228600" eaLnBrk="0" hangingPunct="0">
              <a:lnSpc>
                <a:spcPct val="95000"/>
              </a:lnSpc>
              <a:spcBef>
                <a:spcPts val="1480"/>
              </a:spcBef>
              <a:buClr>
                <a:srgbClr val="96CA4B"/>
              </a:buClr>
              <a:buSzPct val="100000"/>
              <a:buFont typeface="Arial" charset="0"/>
              <a:buChar char="•"/>
            </a:pPr>
            <a:r>
              <a:rPr lang="en-US" dirty="0">
                <a:solidFill>
                  <a:srgbClr val="FFFFFF"/>
                </a:solidFill>
                <a:latin typeface="Calibri" panose="020F0502020204030204" pitchFamily="34" charset="0"/>
                <a:cs typeface="+mn-cs"/>
              </a:rPr>
              <a:t>In earlier releases, Subject Line was configurable for voice messages that were sent via TUI and   received in user’s mailbox. Release 11.0 onwards, Subject Line can also be configured for SMTP and HTML Notifications.</a:t>
            </a:r>
          </a:p>
          <a:p>
            <a:pPr marL="228600" lvl="0" indent="-228600" eaLnBrk="0" hangingPunct="0">
              <a:lnSpc>
                <a:spcPct val="95000"/>
              </a:lnSpc>
              <a:spcBef>
                <a:spcPts val="1480"/>
              </a:spcBef>
              <a:buClr>
                <a:srgbClr val="96CA4B"/>
              </a:buClr>
              <a:buSzPct val="100000"/>
              <a:buFont typeface="Arial" charset="0"/>
              <a:buChar char="•"/>
            </a:pPr>
            <a:r>
              <a:rPr lang="en-US" dirty="0">
                <a:solidFill>
                  <a:srgbClr val="FFFFFF"/>
                </a:solidFill>
                <a:latin typeface="Calibri" panose="020F0502020204030204" pitchFamily="34" charset="0"/>
                <a:cs typeface="+mn-cs"/>
              </a:rPr>
              <a:t>Subject Line can be customized for following types of notifications:</a:t>
            </a:r>
          </a:p>
          <a:p>
            <a:pPr marL="692150" lvl="1" indent="-285750" eaLnBrk="0" hangingPunct="0">
              <a:lnSpc>
                <a:spcPct val="80000"/>
              </a:lnSpc>
              <a:spcBef>
                <a:spcPts val="600"/>
              </a:spcBef>
              <a:buClr>
                <a:srgbClr val="6DB344"/>
              </a:buClr>
              <a:buSzPct val="80000"/>
              <a:buFont typeface="Wingdings" panose="05000000000000000000" pitchFamily="2" charset="2"/>
              <a:buChar char="§"/>
            </a:pPr>
            <a:r>
              <a:rPr lang="en-US" sz="1600" dirty="0">
                <a:solidFill>
                  <a:srgbClr val="FFFFFF"/>
                </a:solidFill>
                <a:latin typeface="Calibri" panose="020F0502020204030204" pitchFamily="34" charset="0"/>
                <a:cs typeface="+mn-cs"/>
              </a:rPr>
              <a:t> Voice Message Notifications</a:t>
            </a:r>
          </a:p>
          <a:p>
            <a:pPr marL="692150" lvl="1" indent="-285750" eaLnBrk="0" hangingPunct="0">
              <a:lnSpc>
                <a:spcPct val="80000"/>
              </a:lnSpc>
              <a:spcBef>
                <a:spcPts val="600"/>
              </a:spcBef>
              <a:buClr>
                <a:srgbClr val="6DB344"/>
              </a:buClr>
              <a:buSzPct val="80000"/>
              <a:buFont typeface="Wingdings" panose="05000000000000000000" pitchFamily="2" charset="2"/>
              <a:buChar char="§"/>
            </a:pPr>
            <a:r>
              <a:rPr lang="en-US" sz="1600" dirty="0">
                <a:solidFill>
                  <a:srgbClr val="FFFFFF"/>
                </a:solidFill>
                <a:latin typeface="Calibri" panose="020F0502020204030204" pitchFamily="34" charset="0"/>
                <a:cs typeface="+mn-cs"/>
              </a:rPr>
              <a:t> Missed Call Notifications</a:t>
            </a:r>
          </a:p>
          <a:p>
            <a:pPr marL="692150" lvl="1" indent="-285750" eaLnBrk="0" hangingPunct="0">
              <a:lnSpc>
                <a:spcPct val="80000"/>
              </a:lnSpc>
              <a:spcBef>
                <a:spcPts val="600"/>
              </a:spcBef>
              <a:buClr>
                <a:srgbClr val="6DB344"/>
              </a:buClr>
              <a:buSzPct val="80000"/>
              <a:buFont typeface="Wingdings" panose="05000000000000000000" pitchFamily="2" charset="2"/>
              <a:buChar char="§"/>
            </a:pPr>
            <a:r>
              <a:rPr lang="en-US" sz="1600" dirty="0">
                <a:solidFill>
                  <a:srgbClr val="FFFFFF"/>
                </a:solidFill>
                <a:latin typeface="Calibri" panose="020F0502020204030204" pitchFamily="34" charset="0"/>
                <a:cs typeface="+mn-cs"/>
              </a:rPr>
              <a:t> Scheduled Summary Notifications</a:t>
            </a:r>
          </a:p>
          <a:p>
            <a:pPr lvl="0" eaLnBrk="0" hangingPunct="0">
              <a:lnSpc>
                <a:spcPct val="95000"/>
              </a:lnSpc>
              <a:spcBef>
                <a:spcPts val="1480"/>
              </a:spcBef>
              <a:buClr>
                <a:srgbClr val="96CA4B"/>
              </a:buClr>
              <a:buSzPct val="90000"/>
            </a:pPr>
            <a:r>
              <a:rPr lang="en-US" dirty="0">
                <a:solidFill>
                  <a:srgbClr val="FFFFFF"/>
                </a:solidFill>
                <a:latin typeface="Calibri" panose="020F0502020204030204" pitchFamily="34" charset="0"/>
                <a:cs typeface="+mn-cs"/>
              </a:rPr>
              <a:t>    </a:t>
            </a:r>
            <a:r>
              <a:rPr lang="en-US" sz="1500" b="1" dirty="0" smtClean="0">
                <a:solidFill>
                  <a:srgbClr val="FFFFFF"/>
                </a:solidFill>
                <a:latin typeface="Calibri" panose="020F0502020204030204" pitchFamily="34" charset="0"/>
                <a:cs typeface="+mn-cs"/>
              </a:rPr>
              <a:t>NOTE </a:t>
            </a:r>
            <a:r>
              <a:rPr lang="en-US" sz="1500" b="1" dirty="0">
                <a:solidFill>
                  <a:srgbClr val="FFFFFF"/>
                </a:solidFill>
                <a:latin typeface="Calibri" panose="020F0502020204030204" pitchFamily="34" charset="0"/>
                <a:cs typeface="+mn-cs"/>
              </a:rPr>
              <a:t>:</a:t>
            </a:r>
            <a:r>
              <a:rPr lang="en-US" sz="1500" dirty="0">
                <a:solidFill>
                  <a:srgbClr val="FFFFFF"/>
                </a:solidFill>
                <a:latin typeface="Calibri" panose="020F0502020204030204" pitchFamily="34" charset="0"/>
                <a:cs typeface="+mn-cs"/>
              </a:rPr>
              <a:t> Missed Call </a:t>
            </a:r>
            <a:r>
              <a:rPr lang="en-US" sz="1500" dirty="0" smtClean="0">
                <a:solidFill>
                  <a:srgbClr val="FFFFFF"/>
                </a:solidFill>
                <a:latin typeface="Calibri" panose="020F0502020204030204" pitchFamily="34" charset="0"/>
                <a:cs typeface="+mn-cs"/>
              </a:rPr>
              <a:t>and </a:t>
            </a:r>
            <a:r>
              <a:rPr lang="en-US" sz="1500" dirty="0">
                <a:solidFill>
                  <a:srgbClr val="FFFFFF"/>
                </a:solidFill>
                <a:latin typeface="Calibri" panose="020F0502020204030204" pitchFamily="34" charset="0"/>
                <a:cs typeface="+mn-cs"/>
              </a:rPr>
              <a:t>Scheduled Summary Notifications are applicable for HTML Notification </a:t>
            </a:r>
            <a:r>
              <a:rPr lang="en-US" sz="1500" dirty="0" smtClean="0">
                <a:solidFill>
                  <a:srgbClr val="FFFFFF"/>
                </a:solidFill>
                <a:latin typeface="Calibri" panose="020F0502020204030204" pitchFamily="34" charset="0"/>
                <a:cs typeface="+mn-cs"/>
              </a:rPr>
              <a:t>Devices only</a:t>
            </a:r>
            <a:r>
              <a:rPr lang="en-US" sz="1500" dirty="0">
                <a:solidFill>
                  <a:srgbClr val="FFFFFF"/>
                </a:solidFill>
                <a:latin typeface="Calibri" panose="020F0502020204030204" pitchFamily="34" charset="0"/>
                <a:cs typeface="+mn-cs"/>
              </a:rPr>
              <a:t>.</a:t>
            </a:r>
          </a:p>
        </p:txBody>
      </p:sp>
    </p:spTree>
    <p:extLst>
      <p:ext uri="{BB962C8B-B14F-4D97-AF65-F5344CB8AC3E}">
        <p14:creationId xmlns:p14="http://schemas.microsoft.com/office/powerpoint/2010/main" val="302293524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1967967"/>
            <a:ext cx="8617807" cy="2407042"/>
          </a:xfrm>
        </p:spPr>
        <p:txBody>
          <a:bodyPr/>
          <a:lstStyle/>
          <a:p>
            <a:pPr algn="ctr">
              <a:lnSpc>
                <a:spcPct val="90000"/>
              </a:lnSpc>
            </a:pPr>
            <a:r>
              <a:rPr lang="en-US" sz="4400" dirty="0">
                <a:latin typeface="Calibri" panose="020F0502020204030204" pitchFamily="34" charset="0"/>
              </a:rPr>
              <a:t>Subject Line Format </a:t>
            </a:r>
            <a:br>
              <a:rPr lang="en-US" sz="4400" dirty="0">
                <a:latin typeface="Calibri" panose="020F0502020204030204" pitchFamily="34" charset="0"/>
              </a:rPr>
            </a:br>
            <a:r>
              <a:rPr lang="en-US" sz="4400" dirty="0">
                <a:latin typeface="Calibri" panose="020F0502020204030204" pitchFamily="34" charset="0"/>
              </a:rPr>
              <a:t>Customization</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35725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990600"/>
          </a:xfrm>
        </p:spPr>
        <p:txBody>
          <a:bodyPr/>
          <a:lstStyle/>
          <a:p>
            <a:pPr>
              <a:defRPr/>
            </a:pPr>
            <a:r>
              <a:rPr lang="it-IT" sz="3400" dirty="0">
                <a:latin typeface="Calibri" panose="020F0502020204030204" pitchFamily="34" charset="0"/>
              </a:rPr>
              <a:t>Subject Line Format </a:t>
            </a:r>
            <a:r>
              <a:rPr lang="it-IT" sz="3400" dirty="0" smtClean="0">
                <a:latin typeface="Calibri" panose="020F0502020204030204" pitchFamily="34" charset="0"/>
              </a:rPr>
              <a:t>Page – default configurations</a:t>
            </a:r>
            <a:endParaRPr sz="3400" dirty="0">
              <a:latin typeface="Calibri" panose="020F0502020204030204" pitchFamily="34" charset="0"/>
              <a:cs typeface="Calibri" panose="020F0502020204030204"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43937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34767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838200"/>
          </a:xfrm>
        </p:spPr>
        <p:txBody>
          <a:bodyPr/>
          <a:lstStyle/>
          <a:p>
            <a:r>
              <a:rPr lang="en-US" sz="3400" dirty="0">
                <a:latin typeface="Calibri" panose="020F0502020204030204" pitchFamily="34" charset="0"/>
              </a:rPr>
              <a:t>HTML Notification mail with default Subject line </a:t>
            </a:r>
            <a:br>
              <a:rPr lang="en-US" sz="3400" dirty="0">
                <a:latin typeface="Calibri" panose="020F0502020204030204" pitchFamily="34" charset="0"/>
              </a:rPr>
            </a:br>
            <a:r>
              <a:rPr lang="en-US" sz="3400" dirty="0">
                <a:latin typeface="Calibri" panose="020F0502020204030204" pitchFamily="34" charset="0"/>
              </a:rPr>
              <a:t>(for Voice Message Notifications)</a:t>
            </a:r>
            <a:endParaRPr lang="en-US" sz="3400" dirty="0">
              <a:latin typeface="Calibri" panose="020F0502020204030204" pitchFamily="34" charset="0"/>
              <a:cs typeface="Calibri" panose="020F0502020204030204"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33" y="1219200"/>
            <a:ext cx="8441167"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594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838200"/>
          </a:xfrm>
        </p:spPr>
        <p:txBody>
          <a:bodyPr/>
          <a:lstStyle/>
          <a:p>
            <a:r>
              <a:rPr lang="it-IT" sz="3400" dirty="0">
                <a:latin typeface="Calibri" panose="020F0502020204030204" pitchFamily="34" charset="0"/>
              </a:rPr>
              <a:t>Customizing Subject Line Format</a:t>
            </a:r>
          </a:p>
        </p:txBody>
      </p:sp>
      <p:sp>
        <p:nvSpPr>
          <p:cNvPr id="6" name="Rectangle 5"/>
          <p:cNvSpPr/>
          <p:nvPr/>
        </p:nvSpPr>
        <p:spPr>
          <a:xfrm>
            <a:off x="304800" y="1059460"/>
            <a:ext cx="8686800" cy="1074140"/>
          </a:xfrm>
          <a:prstGeom prst="rect">
            <a:avLst/>
          </a:prstGeom>
        </p:spPr>
        <p:txBody>
          <a:bodyPr wrap="square">
            <a:spAutoFit/>
          </a:bodyPr>
          <a:lstStyle/>
          <a:p>
            <a:pPr eaLnBrk="0" hangingPunct="0">
              <a:lnSpc>
                <a:spcPct val="95000"/>
              </a:lnSpc>
              <a:spcBef>
                <a:spcPts val="1480"/>
              </a:spcBef>
              <a:buClr>
                <a:srgbClr val="96CA4B"/>
              </a:buClr>
              <a:buSzPct val="100000"/>
            </a:pPr>
            <a:r>
              <a:rPr lang="en-US" dirty="0">
                <a:solidFill>
                  <a:schemeClr val="bg1"/>
                </a:solidFill>
              </a:rPr>
              <a:t>In addition to the regular text, the Subject Line Format fields can accept the following parameter definitions:</a:t>
            </a:r>
          </a:p>
          <a:p>
            <a:pPr marL="285750" indent="-285750" eaLnBrk="0" hangingPunct="0">
              <a:lnSpc>
                <a:spcPct val="95000"/>
              </a:lnSpc>
              <a:spcBef>
                <a:spcPts val="1480"/>
              </a:spcBef>
              <a:buClr>
                <a:srgbClr val="96CA4B"/>
              </a:buClr>
              <a:buSzPct val="100000"/>
              <a:buFont typeface="Arial" panose="020B0604020202020204" pitchFamily="34" charset="0"/>
              <a:buChar char="•"/>
            </a:pP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20450921"/>
              </p:ext>
            </p:extLst>
          </p:nvPr>
        </p:nvGraphicFramePr>
        <p:xfrm>
          <a:off x="457200" y="2133600"/>
          <a:ext cx="7924800" cy="3867152"/>
        </p:xfrm>
        <a:graphic>
          <a:graphicData uri="http://schemas.openxmlformats.org/drawingml/2006/table">
            <a:tbl>
              <a:tblPr firstRow="1" bandRow="1">
                <a:effectLst/>
                <a:tableStyleId>{5C22544A-7EE6-4342-B048-85BDC9FD1C3A}</a:tableStyleId>
              </a:tblPr>
              <a:tblGrid>
                <a:gridCol w="1850111"/>
                <a:gridCol w="6074689"/>
              </a:tblGrid>
              <a:tr h="463606">
                <a:tc>
                  <a:txBody>
                    <a:bodyPr/>
                    <a:lstStyle/>
                    <a:p>
                      <a:r>
                        <a:rPr lang="en-US" sz="1600" kern="1200" dirty="0" smtClean="0">
                          <a:gradFill>
                            <a:gsLst>
                              <a:gs pos="0">
                                <a:srgbClr val="00B2F0"/>
                              </a:gs>
                              <a:gs pos="44000">
                                <a:srgbClr val="40FFFE"/>
                              </a:gs>
                              <a:gs pos="100000">
                                <a:srgbClr val="96CA4B"/>
                              </a:gs>
                            </a:gsLst>
                            <a:lin ang="4800000" scaled="0"/>
                          </a:gradFill>
                          <a:latin typeface="Calibri" panose="020F0502020204030204" pitchFamily="34" charset="0"/>
                          <a:ea typeface="+mj-ea"/>
                          <a:cs typeface="+mj-cs"/>
                        </a:rPr>
                        <a:t>Parameter</a:t>
                      </a:r>
                      <a:endParaRPr lang="en-US" sz="1600" kern="1200" dirty="0">
                        <a:gradFill>
                          <a:gsLst>
                            <a:gs pos="0">
                              <a:srgbClr val="00B2F0"/>
                            </a:gs>
                            <a:gs pos="44000">
                              <a:srgbClr val="40FFFE"/>
                            </a:gs>
                            <a:gs pos="100000">
                              <a:srgbClr val="96CA4B"/>
                            </a:gs>
                          </a:gsLst>
                          <a:lin ang="4800000" scaled="0"/>
                        </a:gradFill>
                        <a:latin typeface="Calibri" panose="020F0502020204030204" pitchFamily="34" charset="0"/>
                        <a:ea typeface="+mj-ea"/>
                        <a:cs typeface="+mj-cs"/>
                      </a:endParaRPr>
                    </a:p>
                  </a:txBody>
                  <a:tcPr>
                    <a:solidFill>
                      <a:srgbClr val="09242D"/>
                    </a:solidFill>
                  </a:tcPr>
                </a:tc>
                <a:tc>
                  <a:txBody>
                    <a:bodyPr/>
                    <a:lstStyle/>
                    <a:p>
                      <a:pPr marL="0" algn="l" defTabSz="914400" rtl="0" eaLnBrk="1" latinLnBrk="0" hangingPunct="1"/>
                      <a:r>
                        <a:rPr lang="en-US" sz="1600" b="1" kern="1200" dirty="0" smtClean="0">
                          <a:gradFill>
                            <a:gsLst>
                              <a:gs pos="0">
                                <a:srgbClr val="00B2F0"/>
                              </a:gs>
                              <a:gs pos="44000">
                                <a:srgbClr val="40FFFE"/>
                              </a:gs>
                              <a:gs pos="100000">
                                <a:srgbClr val="96CA4B"/>
                              </a:gs>
                            </a:gsLst>
                            <a:lin ang="4800000" scaled="0"/>
                          </a:gradFill>
                          <a:latin typeface="Calibri" panose="020F0502020204030204" pitchFamily="34" charset="0"/>
                          <a:ea typeface="+mj-ea"/>
                          <a:cs typeface="+mj-cs"/>
                        </a:rPr>
                        <a:t>Replaced with</a:t>
                      </a:r>
                      <a:endParaRPr lang="en-US" sz="1600" b="1" kern="1200" dirty="0">
                        <a:gradFill>
                          <a:gsLst>
                            <a:gs pos="0">
                              <a:srgbClr val="00B2F0"/>
                            </a:gs>
                            <a:gs pos="44000">
                              <a:srgbClr val="40FFFE"/>
                            </a:gs>
                            <a:gs pos="100000">
                              <a:srgbClr val="96CA4B"/>
                            </a:gs>
                          </a:gsLst>
                          <a:lin ang="4800000" scaled="0"/>
                        </a:gradFill>
                        <a:latin typeface="Calibri" panose="020F0502020204030204" pitchFamily="34" charset="0"/>
                        <a:ea typeface="+mj-ea"/>
                        <a:cs typeface="+mj-cs"/>
                      </a:endParaRPr>
                    </a:p>
                  </a:txBody>
                  <a:tcPr>
                    <a:solidFill>
                      <a:srgbClr val="09242D"/>
                    </a:solidFill>
                  </a:tcPr>
                </a:tc>
              </a:tr>
              <a:tr h="542758">
                <a:tc>
                  <a:txBody>
                    <a:bodyPr/>
                    <a:lstStyle/>
                    <a:p>
                      <a:r>
                        <a:rPr lang="en-US" sz="1400" kern="1200" dirty="0" smtClean="0">
                          <a:solidFill>
                            <a:schemeClr val="bg1"/>
                          </a:solidFill>
                          <a:latin typeface="Calibri" panose="020F0502020204030204" pitchFamily="34" charset="0"/>
                          <a:ea typeface="+mn-ea"/>
                          <a:cs typeface="+mn-cs"/>
                        </a:rPr>
                        <a:t>%CALLERID% </a:t>
                      </a:r>
                      <a:endParaRPr lang="en-US" sz="1400" kern="1200" dirty="0">
                        <a:solidFill>
                          <a:schemeClr val="bg1"/>
                        </a:solidFill>
                        <a:latin typeface="Calibri" panose="020F0502020204030204" pitchFamily="34" charset="0"/>
                        <a:ea typeface="+mn-ea"/>
                        <a:cs typeface="+mn-cs"/>
                      </a:endParaRPr>
                    </a:p>
                  </a:txBody>
                  <a:tcPr>
                    <a:solidFill>
                      <a:srgbClr val="09242D"/>
                    </a:solidFill>
                  </a:tcPr>
                </a:tc>
                <a:tc>
                  <a:txBody>
                    <a:bodyPr/>
                    <a:lstStyle/>
                    <a:p>
                      <a:r>
                        <a:rPr lang="en-US" sz="1400" kern="1200" dirty="0" smtClean="0">
                          <a:solidFill>
                            <a:schemeClr val="bg1"/>
                          </a:solidFill>
                          <a:latin typeface="Calibri" panose="020F0502020204030204" pitchFamily="34" charset="0"/>
                          <a:ea typeface="+mn-ea"/>
                          <a:cs typeface="+mn-cs"/>
                        </a:rPr>
                        <a:t>Caller Id of the sender when known. OR</a:t>
                      </a:r>
                    </a:p>
                    <a:p>
                      <a:r>
                        <a:rPr lang="en-US" sz="1400" kern="1200" dirty="0" smtClean="0">
                          <a:solidFill>
                            <a:schemeClr val="bg1"/>
                          </a:solidFill>
                          <a:latin typeface="Calibri" panose="020F0502020204030204" pitchFamily="34" charset="0"/>
                          <a:ea typeface="+mn-ea"/>
                          <a:cs typeface="+mn-cs"/>
                        </a:rPr>
                        <a:t>Text configured on CUCA when unknown.</a:t>
                      </a:r>
                      <a:endParaRPr lang="en-US" sz="1400" kern="1200" dirty="0">
                        <a:solidFill>
                          <a:schemeClr val="bg1"/>
                        </a:solidFill>
                        <a:latin typeface="Calibri" panose="020F0502020204030204" pitchFamily="34" charset="0"/>
                        <a:ea typeface="+mn-ea"/>
                        <a:cs typeface="+mn-cs"/>
                      </a:endParaRPr>
                    </a:p>
                  </a:txBody>
                  <a:tcPr>
                    <a:solidFill>
                      <a:srgbClr val="09242D"/>
                    </a:solidFill>
                  </a:tcPr>
                </a:tc>
              </a:tr>
              <a:tr h="542758">
                <a:tc>
                  <a:txBody>
                    <a:bodyPr/>
                    <a:lstStyle/>
                    <a:p>
                      <a:pPr marL="0" algn="l" defTabSz="914400" rtl="0" eaLnBrk="1" latinLnBrk="0" hangingPunct="1"/>
                      <a:r>
                        <a:rPr lang="en-US" sz="1400" kern="1200" dirty="0" smtClean="0">
                          <a:solidFill>
                            <a:schemeClr val="bg1"/>
                          </a:solidFill>
                          <a:latin typeface="Calibri" panose="020F0502020204030204" pitchFamily="34" charset="0"/>
                          <a:ea typeface="+mn-ea"/>
                          <a:cs typeface="+mn-cs"/>
                        </a:rPr>
                        <a:t>%NAME% </a:t>
                      </a:r>
                      <a:endParaRPr lang="en-US" sz="1400" kern="1200" dirty="0">
                        <a:solidFill>
                          <a:schemeClr val="bg1"/>
                        </a:solidFill>
                        <a:latin typeface="Calibri" panose="020F0502020204030204" pitchFamily="34" charset="0"/>
                        <a:ea typeface="+mn-ea"/>
                        <a:cs typeface="+mn-cs"/>
                      </a:endParaRPr>
                    </a:p>
                  </a:txBody>
                  <a:tcPr>
                    <a:solidFill>
                      <a:srgbClr val="09242D"/>
                    </a:solidFill>
                  </a:tcPr>
                </a:tc>
                <a:tc>
                  <a:txBody>
                    <a:bodyPr/>
                    <a:lstStyle/>
                    <a:p>
                      <a:pPr marL="0" algn="l" defTabSz="914400" rtl="0" eaLnBrk="1" latinLnBrk="0" hangingPunct="1"/>
                      <a:r>
                        <a:rPr lang="en-US" sz="1400" kern="1200" dirty="0" smtClean="0">
                          <a:solidFill>
                            <a:schemeClr val="bg1"/>
                          </a:solidFill>
                          <a:latin typeface="Calibri" panose="020F0502020204030204" pitchFamily="34" charset="0"/>
                          <a:ea typeface="+mn-ea"/>
                          <a:cs typeface="+mn-cs"/>
                        </a:rPr>
                        <a:t>Display Name of the sender when known. OR</a:t>
                      </a:r>
                    </a:p>
                    <a:p>
                      <a:pPr marL="0" algn="l" defTabSz="914400" rtl="0" eaLnBrk="1" latinLnBrk="0" hangingPunct="1"/>
                      <a:r>
                        <a:rPr lang="en-US" sz="1400" kern="1200" dirty="0" smtClean="0">
                          <a:solidFill>
                            <a:schemeClr val="bg1"/>
                          </a:solidFill>
                          <a:latin typeface="Calibri" panose="020F0502020204030204" pitchFamily="34" charset="0"/>
                          <a:ea typeface="+mn-ea"/>
                          <a:cs typeface="+mn-cs"/>
                        </a:rPr>
                        <a:t>Text configured on CUCA when unknown.</a:t>
                      </a:r>
                    </a:p>
                  </a:txBody>
                  <a:tcPr>
                    <a:solidFill>
                      <a:srgbClr val="09242D"/>
                    </a:solidFill>
                  </a:tcPr>
                </a:tc>
              </a:tr>
              <a:tr h="463606">
                <a:tc>
                  <a:txBody>
                    <a:bodyPr/>
                    <a:lstStyle/>
                    <a:p>
                      <a:pPr marL="0" algn="l" defTabSz="914400" rtl="0" eaLnBrk="1" latinLnBrk="0" hangingPunct="1"/>
                      <a:r>
                        <a:rPr lang="en-US" sz="1400" kern="1200" dirty="0" smtClean="0">
                          <a:solidFill>
                            <a:schemeClr val="bg1"/>
                          </a:solidFill>
                          <a:latin typeface="Calibri" panose="020F0502020204030204" pitchFamily="34" charset="0"/>
                          <a:ea typeface="+mn-ea"/>
                          <a:cs typeface="+mn-cs"/>
                        </a:rPr>
                        <a:t>%U%</a:t>
                      </a:r>
                      <a:endParaRPr lang="en-US" sz="1400" kern="1200" dirty="0">
                        <a:solidFill>
                          <a:schemeClr val="bg1"/>
                        </a:solidFill>
                        <a:latin typeface="Calibri" panose="020F0502020204030204" pitchFamily="34" charset="0"/>
                        <a:ea typeface="+mn-ea"/>
                        <a:cs typeface="+mn-cs"/>
                      </a:endParaRPr>
                    </a:p>
                  </a:txBody>
                  <a:tcPr>
                    <a:solidFill>
                      <a:srgbClr val="09242D"/>
                    </a:solidFill>
                  </a:tcPr>
                </a:tc>
                <a:tc>
                  <a:txBody>
                    <a:bodyPr/>
                    <a:lstStyle/>
                    <a:p>
                      <a:r>
                        <a:rPr lang="en-US" sz="1400" kern="1200" dirty="0" smtClean="0">
                          <a:solidFill>
                            <a:schemeClr val="bg1"/>
                          </a:solidFill>
                          <a:latin typeface="Calibri" panose="020F0502020204030204" pitchFamily="34" charset="0"/>
                          <a:ea typeface="+mn-ea"/>
                          <a:cs typeface="+mn-cs"/>
                        </a:rPr>
                        <a:t>Text configured on CUCA for urgent message.</a:t>
                      </a:r>
                      <a:endParaRPr lang="en-US" sz="1400" kern="1200" dirty="0">
                        <a:solidFill>
                          <a:schemeClr val="bg1"/>
                        </a:solidFill>
                        <a:latin typeface="Calibri" panose="020F0502020204030204" pitchFamily="34" charset="0"/>
                        <a:ea typeface="+mn-ea"/>
                        <a:cs typeface="+mn-cs"/>
                      </a:endParaRPr>
                    </a:p>
                  </a:txBody>
                  <a:tcPr>
                    <a:solidFill>
                      <a:srgbClr val="09242D"/>
                    </a:solidFill>
                  </a:tcPr>
                </a:tc>
              </a:tr>
              <a:tr h="46360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Calibri" panose="020F0502020204030204" pitchFamily="34" charset="0"/>
                          <a:ea typeface="+mn-ea"/>
                          <a:cs typeface="+mn-cs"/>
                        </a:rPr>
                        <a:t>%P%</a:t>
                      </a:r>
                    </a:p>
                  </a:txBody>
                  <a:tcPr>
                    <a:solidFill>
                      <a:srgbClr val="09242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Calibri" panose="020F0502020204030204" pitchFamily="34" charset="0"/>
                          <a:ea typeface="+mn-ea"/>
                          <a:cs typeface="+mn-cs"/>
                        </a:rPr>
                        <a:t>Text configured on CUCA for private message.</a:t>
                      </a:r>
                    </a:p>
                  </a:txBody>
                  <a:tcPr>
                    <a:solidFill>
                      <a:srgbClr val="09242D"/>
                    </a:solidFill>
                  </a:tcPr>
                </a:tc>
              </a:tr>
              <a:tr h="46360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Calibri" panose="020F0502020204030204" pitchFamily="34" charset="0"/>
                          <a:ea typeface="+mn-ea"/>
                          <a:cs typeface="+mn-cs"/>
                        </a:rPr>
                        <a:t>%S%</a:t>
                      </a:r>
                    </a:p>
                  </a:txBody>
                  <a:tcPr>
                    <a:solidFill>
                      <a:srgbClr val="09242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Calibri" panose="020F0502020204030204" pitchFamily="34" charset="0"/>
                          <a:ea typeface="+mn-ea"/>
                          <a:cs typeface="+mn-cs"/>
                        </a:rPr>
                        <a:t>Text configured on CUCA for secure message.</a:t>
                      </a:r>
                    </a:p>
                  </a:txBody>
                  <a:tcPr>
                    <a:solidFill>
                      <a:srgbClr val="09242D"/>
                    </a:solidFill>
                  </a:tcPr>
                </a:tc>
              </a:tr>
              <a:tr h="46360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Calibri" panose="020F0502020204030204" pitchFamily="34" charset="0"/>
                          <a:ea typeface="+mn-ea"/>
                          <a:cs typeface="+mn-cs"/>
                        </a:rPr>
                        <a:t>%D%</a:t>
                      </a:r>
                    </a:p>
                  </a:txBody>
                  <a:tcPr>
                    <a:solidFill>
                      <a:srgbClr val="09242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Calibri" panose="020F0502020204030204" pitchFamily="34" charset="0"/>
                          <a:ea typeface="+mn-ea"/>
                          <a:cs typeface="+mn-cs"/>
                        </a:rPr>
                        <a:t>Text configured on CUCA for dispatch message.</a:t>
                      </a:r>
                    </a:p>
                  </a:txBody>
                  <a:tcPr>
                    <a:solidFill>
                      <a:srgbClr val="09242D"/>
                    </a:solidFill>
                  </a:tcPr>
                </a:tc>
              </a:tr>
              <a:tr h="46360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Calibri" panose="020F0502020204030204" pitchFamily="34" charset="0"/>
                          <a:ea typeface="+mn-ea"/>
                          <a:cs typeface="+mn-cs"/>
                        </a:rPr>
                        <a:t>%TIMESTAMP%</a:t>
                      </a:r>
                    </a:p>
                  </a:txBody>
                  <a:tcPr>
                    <a:solidFill>
                      <a:srgbClr val="09242D"/>
                    </a:solidFill>
                  </a:tcPr>
                </a:tc>
                <a:tc>
                  <a:txBody>
                    <a:bodyPr/>
                    <a:lstStyle/>
                    <a:p>
                      <a:pPr marL="0" algn="l" defTabSz="914400" rtl="0" eaLnBrk="1" latinLnBrk="0" hangingPunct="1"/>
                      <a:r>
                        <a:rPr lang="en-US" sz="1400" kern="1200" dirty="0" smtClean="0">
                          <a:solidFill>
                            <a:schemeClr val="bg1"/>
                          </a:solidFill>
                          <a:latin typeface="Calibri" panose="020F0502020204030204" pitchFamily="34" charset="0"/>
                          <a:ea typeface="+mn-ea"/>
                          <a:cs typeface="+mn-cs"/>
                        </a:rPr>
                        <a:t>Delivery time of the message as</a:t>
                      </a:r>
                      <a:r>
                        <a:rPr lang="en-US" sz="1400" kern="1200" baseline="0" dirty="0" smtClean="0">
                          <a:solidFill>
                            <a:schemeClr val="bg1"/>
                          </a:solidFill>
                          <a:latin typeface="Calibri" panose="020F0502020204030204" pitchFamily="34" charset="0"/>
                          <a:ea typeface="+mn-ea"/>
                          <a:cs typeface="+mn-cs"/>
                        </a:rPr>
                        <a:t> per the recipient’s</a:t>
                      </a:r>
                      <a:r>
                        <a:rPr lang="en-US" sz="1400" kern="1200" dirty="0" smtClean="0">
                          <a:solidFill>
                            <a:schemeClr val="bg1"/>
                          </a:solidFill>
                          <a:latin typeface="Calibri" panose="020F0502020204030204" pitchFamily="34" charset="0"/>
                          <a:ea typeface="+mn-ea"/>
                          <a:cs typeface="+mn-cs"/>
                        </a:rPr>
                        <a:t> time zone. </a:t>
                      </a:r>
                    </a:p>
                  </a:txBody>
                  <a:tcPr>
                    <a:solidFill>
                      <a:srgbClr val="09242D"/>
                    </a:solidFill>
                  </a:tcPr>
                </a:tc>
              </a:tr>
            </a:tbl>
          </a:graphicData>
        </a:graphic>
      </p:graphicFrame>
    </p:spTree>
    <p:extLst>
      <p:ext uri="{BB962C8B-B14F-4D97-AF65-F5344CB8AC3E}">
        <p14:creationId xmlns:p14="http://schemas.microsoft.com/office/powerpoint/2010/main" val="727810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Video_Greeting_TOI">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Video_Greeting_TOI</Template>
  <TotalTime>35787</TotalTime>
  <Words>1092</Words>
  <Application>Microsoft Office PowerPoint</Application>
  <PresentationFormat>On-screen Show (4:3)</PresentationFormat>
  <Paragraphs>229</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Video_Greeting_TOI</vt:lpstr>
      <vt:lpstr>Subject Line Customization for Notifications in Unity Connection 11.0</vt:lpstr>
      <vt:lpstr>Abbreviations</vt:lpstr>
      <vt:lpstr>Agenda</vt:lpstr>
      <vt:lpstr>Overview</vt:lpstr>
      <vt:lpstr>Overview</vt:lpstr>
      <vt:lpstr>Subject Line Format  Customization</vt:lpstr>
      <vt:lpstr>Subject Line Format Page – default configurations</vt:lpstr>
      <vt:lpstr>HTML Notification mail with default Subject line  (for Voice Message Notifications)</vt:lpstr>
      <vt:lpstr>Customizing Subject Line Format</vt:lpstr>
      <vt:lpstr>Subject Line Format Page - Customized</vt:lpstr>
      <vt:lpstr>HTML Notification mail with customized Subject line  (for Voice Message Notifications)</vt:lpstr>
      <vt:lpstr>HTML Notification mail with customized Subject line  (for Missed Call Notifications)</vt:lpstr>
      <vt:lpstr>HTML notification mail with customized Subject line  (for Scheduled Summary Notifications)</vt:lpstr>
      <vt:lpstr>Locale Specific Subject Line</vt:lpstr>
      <vt:lpstr>REST APIs</vt:lpstr>
      <vt:lpstr>GET API – Subject Line Formats</vt:lpstr>
      <vt:lpstr>GET API – Subject Line Formats (Contd…)</vt:lpstr>
      <vt:lpstr>PUT API – Subject Line Formats</vt:lpstr>
      <vt:lpstr>GET API – Subject Line Parameters</vt:lpstr>
      <vt:lpstr>GET API – Subject Line Parameters (Contd…)</vt:lpstr>
      <vt:lpstr>PUT API – Subject Line Parameters</vt:lpstr>
      <vt:lpstr>Troubleshooting</vt:lpstr>
      <vt:lpstr>Troubleshooting</vt:lpstr>
      <vt:lpstr>Logs collected via CLI </vt:lpstr>
      <vt:lpstr>References</vt:lpstr>
      <vt:lpstr>                 Thanks</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pankuma3</dc:creator>
  <cp:lastModifiedBy>bhgoyal</cp:lastModifiedBy>
  <cp:revision>650</cp:revision>
  <dcterms:created xsi:type="dcterms:W3CDTF">2013-10-28T05:01:00Z</dcterms:created>
  <dcterms:modified xsi:type="dcterms:W3CDTF">2015-04-09T10:45:34Z</dcterms:modified>
</cp:coreProperties>
</file>