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9"/>
  </p:notesMasterIdLst>
  <p:sldIdLst>
    <p:sldId id="299" r:id="rId2"/>
    <p:sldId id="292" r:id="rId3"/>
    <p:sldId id="400" r:id="rId4"/>
    <p:sldId id="594" r:id="rId5"/>
    <p:sldId id="599" r:id="rId6"/>
    <p:sldId id="596" r:id="rId7"/>
    <p:sldId id="540"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jindal" initials="d" lastIdx="14" clrIdx="0"/>
  <p:cmAuthor id="1" name="aditijai"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8" autoAdjust="0"/>
    <p:restoredTop sz="99712" autoAdjust="0"/>
  </p:normalViewPr>
  <p:slideViewPr>
    <p:cSldViewPr>
      <p:cViewPr varScale="1">
        <p:scale>
          <a:sx n="92" d="100"/>
          <a:sy n="92" d="100"/>
        </p:scale>
        <p:origin x="-1254" y="-96"/>
      </p:cViewPr>
      <p:guideLst>
        <p:guide orient="horz" pos="2160"/>
        <p:guide pos="2880"/>
      </p:guideLst>
    </p:cSldViewPr>
  </p:slideViewPr>
  <p:outlineViewPr>
    <p:cViewPr>
      <p:scale>
        <a:sx n="33" d="100"/>
        <a:sy n="33" d="100"/>
      </p:scale>
      <p:origin x="0" y="630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3/13/2018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dirty="0"/>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dirty="0" smtClean="0">
              <a:solidFill>
                <a:srgbClr val="000000"/>
              </a:solidFill>
            </a:endParaRPr>
          </a:p>
        </p:txBody>
      </p:sp>
    </p:spTree>
    <p:extLst>
      <p:ext uri="{BB962C8B-B14F-4D97-AF65-F5344CB8AC3E}">
        <p14:creationId xmlns:p14="http://schemas.microsoft.com/office/powerpoint/2010/main" val="140926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dirty="0" smtClean="0"/>
          </a:p>
        </p:txBody>
      </p:sp>
    </p:spTree>
    <p:extLst>
      <p:ext uri="{BB962C8B-B14F-4D97-AF65-F5344CB8AC3E}">
        <p14:creationId xmlns:p14="http://schemas.microsoft.com/office/powerpoint/2010/main" val="202856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dirty="0" smtClean="0"/>
          </a:p>
        </p:txBody>
      </p:sp>
    </p:spTree>
    <p:extLst>
      <p:ext uri="{BB962C8B-B14F-4D97-AF65-F5344CB8AC3E}">
        <p14:creationId xmlns:p14="http://schemas.microsoft.com/office/powerpoint/2010/main" val="2972315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dirty="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dirty="0"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dirty="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a:pPr>
                <a:defRPr/>
              </a:pPr>
              <a:t>3/13/2018</a:t>
            </a:fld>
            <a:endParaRPr lang="en-US" dirty="0"/>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dirty="0"/>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5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822"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7" name="Text Placeholder 4"/>
          <p:cNvSpPr>
            <a:spLocks noGrp="1"/>
          </p:cNvSpPr>
          <p:nvPr>
            <p:ph type="body" sz="quarter" idx="10"/>
          </p:nvPr>
        </p:nvSpPr>
        <p:spPr>
          <a:xfrm>
            <a:off x="381000" y="5483225"/>
            <a:ext cx="8112125" cy="384175"/>
          </a:xfrm>
        </p:spPr>
        <p:txBody>
          <a:bodyPr>
            <a:normAutofit/>
          </a:bodyPr>
          <a:lstStyle/>
          <a:p>
            <a:pPr algn="r" eaLnBrk="1" hangingPunct="1"/>
            <a:r>
              <a:rPr lang="en-US" altLang="en-US" sz="2000" dirty="0" smtClean="0"/>
              <a:t>Mar 2018</a:t>
            </a:r>
            <a:endParaRPr lang="en-US" altLang="en-US" sz="2000" dirty="0"/>
          </a:p>
          <a:p>
            <a:pPr algn="r" eaLnBrk="1" hangingPunct="1"/>
            <a:endParaRPr altLang="en-US" dirty="0" smtClean="0">
              <a:ea typeface="MS PGothic" pitchFamily="34" charset="-128"/>
            </a:endParaRPr>
          </a:p>
        </p:txBody>
      </p:sp>
      <p:sp>
        <p:nvSpPr>
          <p:cNvPr id="26628" name="Rectangle 3"/>
          <p:cNvSpPr txBox="1">
            <a:spLocks/>
          </p:cNvSpPr>
          <p:nvPr/>
        </p:nvSpPr>
        <p:spPr bwMode="auto">
          <a:xfrm>
            <a:off x="647700" y="2362200"/>
            <a:ext cx="775335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t>Cisco Unity </a:t>
            </a:r>
            <a:r>
              <a:rPr lang="en-US" altLang="en-US" sz="4400" b="1" dirty="0" smtClean="0"/>
              <a:t>Connection</a:t>
            </a:r>
          </a:p>
          <a:p>
            <a:pPr algn="ctr" eaLnBrk="0" hangingPunct="0">
              <a:lnSpc>
                <a:spcPct val="90000"/>
              </a:lnSpc>
            </a:pPr>
            <a:r>
              <a:rPr lang="en-IN" altLang="en-US" sz="3600" b="1" dirty="0" smtClean="0"/>
              <a:t>SSO Authentication </a:t>
            </a:r>
            <a:r>
              <a:rPr lang="en-IN" altLang="en-US" sz="3600" b="1" dirty="0"/>
              <a:t>for Local User</a:t>
            </a:r>
            <a:endParaRPr lang="en-US" altLang="en-US" sz="3600" b="1"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Agenda</a:t>
            </a:r>
            <a:endParaRPr dirty="0">
              <a:ea typeface="+mj-ea"/>
            </a:endParaRPr>
          </a:p>
        </p:txBody>
      </p:sp>
      <p:sp>
        <p:nvSpPr>
          <p:cNvPr id="28675" name="Content Placeholder 3"/>
          <p:cNvSpPr>
            <a:spLocks noGrp="1"/>
          </p:cNvSpPr>
          <p:nvPr>
            <p:ph idx="1"/>
          </p:nvPr>
        </p:nvSpPr>
        <p:spPr>
          <a:xfrm>
            <a:off x="304800" y="1371600"/>
            <a:ext cx="5867400" cy="4419600"/>
          </a:xfrm>
        </p:spPr>
        <p:txBody>
          <a:bodyPr/>
          <a:lstStyle/>
          <a:p>
            <a:pPr marL="406400" indent="-406400">
              <a:buFont typeface="Wingdings" pitchFamily="2" charset="2"/>
              <a:buChar char="v"/>
            </a:pPr>
            <a:r>
              <a:rPr altLang="en-US" dirty="0" smtClean="0"/>
              <a:t>Introduction</a:t>
            </a:r>
          </a:p>
          <a:p>
            <a:pPr marL="406400" indent="-406400">
              <a:buFont typeface="Wingdings" pitchFamily="2" charset="2"/>
              <a:buChar char="v"/>
            </a:pPr>
            <a:r>
              <a:rPr altLang="en-US" dirty="0" smtClean="0"/>
              <a:t>What</a:t>
            </a:r>
            <a:r>
              <a:rPr lang="en-US" altLang="en-US" dirty="0"/>
              <a:t>'</a:t>
            </a:r>
            <a:r>
              <a:rPr altLang="ja-JP" dirty="0" smtClean="0"/>
              <a:t>s new</a:t>
            </a:r>
          </a:p>
          <a:p>
            <a:pPr marL="406400" indent="-406400">
              <a:buFont typeface="Wingdings" pitchFamily="2" charset="2"/>
              <a:buChar char="v"/>
            </a:pPr>
            <a:r>
              <a:rPr lang="en-US" altLang="en-US" dirty="0" smtClean="0"/>
              <a:t>Demo</a:t>
            </a:r>
          </a:p>
          <a:p>
            <a:pPr marL="406400" indent="-406400">
              <a:buFont typeface="Wingdings" pitchFamily="2" charset="2"/>
              <a:buChar char="v"/>
            </a:pPr>
            <a:endParaRPr lang="en-US" altLang="en-US" dirty="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IN"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IN" dirty="0"/>
              <a:t>Cisco Unity Connection supports SSO feature that allows </a:t>
            </a:r>
            <a:r>
              <a:rPr lang="en-IN" dirty="0" smtClean="0"/>
              <a:t>LDAP  integrated users </a:t>
            </a:r>
            <a:r>
              <a:rPr lang="en-IN" dirty="0"/>
              <a:t>to </a:t>
            </a:r>
            <a:r>
              <a:rPr lang="en-IN" dirty="0" smtClean="0"/>
              <a:t>login </a:t>
            </a:r>
            <a:r>
              <a:rPr lang="en-IN" dirty="0"/>
              <a:t>once and gain access </a:t>
            </a:r>
            <a:r>
              <a:rPr lang="en-IN" dirty="0" smtClean="0"/>
              <a:t>to interfaces:</a:t>
            </a:r>
          </a:p>
          <a:p>
            <a:pPr marL="692150" lvl="1" indent="-285750">
              <a:buFont typeface="Wingdings" panose="05000000000000000000" pitchFamily="2" charset="2"/>
              <a:buChar char="q"/>
            </a:pPr>
            <a:r>
              <a:rPr lang="en-IN" dirty="0"/>
              <a:t>Web applications, such as Cisco Unity Connection Administration, Cisco Unity Connection Serviceability and Cisco Personal Communications Assistant etc</a:t>
            </a:r>
            <a:r>
              <a:rPr lang="en-IN" dirty="0" smtClean="0"/>
              <a:t>.</a:t>
            </a:r>
            <a:endParaRPr lang="en-IN" dirty="0"/>
          </a:p>
          <a:p>
            <a:pPr marL="692150" lvl="1" indent="-285750">
              <a:buFont typeface="Wingdings" panose="05000000000000000000" pitchFamily="2" charset="2"/>
              <a:buChar char="q"/>
            </a:pPr>
            <a:r>
              <a:rPr lang="en-IN" dirty="0"/>
              <a:t>Platform applications such as Cisco Unified Communications OS Administration and Disaster Recovery System.</a:t>
            </a:r>
          </a:p>
          <a:p>
            <a:pPr>
              <a:buFont typeface="Wingdings" panose="05000000000000000000" pitchFamily="2" charset="2"/>
              <a:buChar char="Ø"/>
            </a:pPr>
            <a:r>
              <a:rPr lang="en-IN" dirty="0" smtClean="0"/>
              <a:t>CUC </a:t>
            </a:r>
            <a:r>
              <a:rPr lang="en-IN" dirty="0"/>
              <a:t>12.0 and </a:t>
            </a:r>
            <a:r>
              <a:rPr lang="en-IN" dirty="0" smtClean="0"/>
              <a:t>earlier releases support </a:t>
            </a:r>
            <a:r>
              <a:rPr lang="en-IN" dirty="0"/>
              <a:t>Single Sign-On access </a:t>
            </a:r>
            <a:r>
              <a:rPr lang="en-IN" dirty="0" smtClean="0"/>
              <a:t>to </a:t>
            </a:r>
            <a:r>
              <a:rPr lang="en-IN" dirty="0"/>
              <a:t>all the </a:t>
            </a:r>
            <a:r>
              <a:rPr lang="en-IN" dirty="0" smtClean="0"/>
              <a:t>users </a:t>
            </a:r>
            <a:r>
              <a:rPr lang="en-IN" dirty="0"/>
              <a:t>that are integrated to Active Directory </a:t>
            </a:r>
            <a:r>
              <a:rPr lang="en-IN" dirty="0" smtClean="0"/>
              <a:t>through LDAP on </a:t>
            </a:r>
            <a:r>
              <a:rPr lang="en-IN" dirty="0"/>
              <a:t>Cisco Unity </a:t>
            </a:r>
            <a:r>
              <a:rPr lang="en-IN" dirty="0" smtClean="0"/>
              <a:t>Connection</a:t>
            </a:r>
          </a:p>
          <a:p>
            <a:pPr>
              <a:buFont typeface="Wingdings" panose="05000000000000000000" pitchFamily="2" charset="2"/>
              <a:buChar char="Ø"/>
            </a:pPr>
            <a:r>
              <a:rPr lang="en-IN" altLang="en-US" dirty="0"/>
              <a:t>Other users can login through recovery </a:t>
            </a:r>
            <a:r>
              <a:rPr lang="en-IN" altLang="en-US" dirty="0" smtClean="0"/>
              <a:t>URL</a:t>
            </a:r>
            <a:endParaRPr lang="en-US" altLang="en-US" dirty="0"/>
          </a:p>
        </p:txBody>
      </p:sp>
    </p:spTree>
    <p:extLst>
      <p:ext uri="{BB962C8B-B14F-4D97-AF65-F5344CB8AC3E}">
        <p14:creationId xmlns:p14="http://schemas.microsoft.com/office/powerpoint/2010/main" val="4285971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New</a:t>
            </a:r>
            <a:endParaRPr lang="en-IN" dirty="0"/>
          </a:p>
        </p:txBody>
      </p:sp>
      <p:sp>
        <p:nvSpPr>
          <p:cNvPr id="3" name="Content Placeholder 2"/>
          <p:cNvSpPr>
            <a:spLocks noGrp="1"/>
          </p:cNvSpPr>
          <p:nvPr>
            <p:ph idx="1"/>
          </p:nvPr>
        </p:nvSpPr>
        <p:spPr>
          <a:xfrm>
            <a:off x="230188" y="1339850"/>
            <a:ext cx="8761412" cy="3460750"/>
          </a:xfrm>
        </p:spPr>
        <p:txBody>
          <a:bodyPr/>
          <a:lstStyle/>
          <a:p>
            <a:pPr>
              <a:buFont typeface="Wingdings" panose="05000000000000000000" pitchFamily="2" charset="2"/>
              <a:buChar char="Ø"/>
            </a:pPr>
            <a:r>
              <a:rPr lang="en-IN" dirty="0"/>
              <a:t>From 12.5 </a:t>
            </a:r>
            <a:r>
              <a:rPr lang="en-IN" dirty="0" smtClean="0"/>
              <a:t>CUC release, SSO will work for both LDAP integrated User and Local AD users( non imported users) to </a:t>
            </a:r>
            <a:r>
              <a:rPr lang="en-IN" dirty="0"/>
              <a:t>gain single sign-on access. </a:t>
            </a:r>
            <a:endParaRPr lang="en-IN" dirty="0" smtClean="0"/>
          </a:p>
          <a:p>
            <a:pPr>
              <a:buFont typeface="Wingdings" panose="05000000000000000000" pitchFamily="2" charset="2"/>
              <a:buChar char="Ø"/>
            </a:pPr>
            <a:r>
              <a:rPr lang="en-US" dirty="0" smtClean="0"/>
              <a:t>AD integrated users are users that are integrated to Active Directory through LDAP on CUC.</a:t>
            </a:r>
          </a:p>
          <a:p>
            <a:pPr>
              <a:buFont typeface="Wingdings" panose="05000000000000000000" pitchFamily="2" charset="2"/>
              <a:buChar char="Ø"/>
            </a:pPr>
            <a:r>
              <a:rPr lang="en-US" dirty="0" smtClean="0"/>
              <a:t>Local AD users are users </a:t>
            </a:r>
          </a:p>
          <a:p>
            <a:pPr lvl="1">
              <a:buFont typeface="Wingdings" panose="05000000000000000000" pitchFamily="2" charset="2"/>
              <a:buChar char="Ø"/>
            </a:pPr>
            <a:r>
              <a:rPr lang="en-IN" dirty="0" smtClean="0"/>
              <a:t>That are p</a:t>
            </a:r>
            <a:r>
              <a:rPr lang="en-IN" dirty="0" smtClean="0"/>
              <a:t>resent in AD but in fact created locally in Unity connection </a:t>
            </a:r>
          </a:p>
          <a:p>
            <a:pPr lvl="1">
              <a:buFont typeface="Wingdings" panose="05000000000000000000" pitchFamily="2" charset="2"/>
              <a:buChar char="Ø"/>
            </a:pPr>
            <a:r>
              <a:rPr lang="en-IN" dirty="0" smtClean="0"/>
              <a:t>They are not imported through LDAP </a:t>
            </a:r>
          </a:p>
        </p:txBody>
      </p:sp>
      <p:graphicFrame>
        <p:nvGraphicFramePr>
          <p:cNvPr id="4" name="Table 3"/>
          <p:cNvGraphicFramePr>
            <a:graphicFrameLocks noGrp="1"/>
          </p:cNvGraphicFramePr>
          <p:nvPr>
            <p:extLst>
              <p:ext uri="{D42A27DB-BD31-4B8C-83A1-F6EECF244321}">
                <p14:modId xmlns:p14="http://schemas.microsoft.com/office/powerpoint/2010/main" val="844871497"/>
              </p:ext>
            </p:extLst>
          </p:nvPr>
        </p:nvGraphicFramePr>
        <p:xfrm>
          <a:off x="457200" y="4191000"/>
          <a:ext cx="8229600" cy="1483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Policy</a:t>
                      </a:r>
                      <a:endParaRPr lang="en-US" dirty="0"/>
                    </a:p>
                  </a:txBody>
                  <a:tcPr/>
                </a:tc>
                <a:tc>
                  <a:txBody>
                    <a:bodyPr/>
                    <a:lstStyle/>
                    <a:p>
                      <a:r>
                        <a:rPr lang="en-US" dirty="0" smtClean="0"/>
                        <a:t>Local AD User</a:t>
                      </a:r>
                      <a:endParaRPr lang="en-US" dirty="0"/>
                    </a:p>
                  </a:txBody>
                  <a:tcPr/>
                </a:tc>
                <a:tc>
                  <a:txBody>
                    <a:bodyPr/>
                    <a:lstStyle/>
                    <a:p>
                      <a:r>
                        <a:rPr lang="en-US" dirty="0" smtClean="0"/>
                        <a:t>AD Integrated User</a:t>
                      </a:r>
                      <a:endParaRPr lang="en-US" dirty="0"/>
                    </a:p>
                  </a:txBody>
                  <a:tcPr/>
                </a:tc>
              </a:tr>
              <a:tr h="370840">
                <a:tc>
                  <a:txBody>
                    <a:bodyPr/>
                    <a:lstStyle/>
                    <a:p>
                      <a:r>
                        <a:rPr lang="en-US" dirty="0" smtClean="0"/>
                        <a:t>Credential Expiry Policy</a:t>
                      </a:r>
                      <a:endParaRPr lang="en-US" dirty="0"/>
                    </a:p>
                  </a:txBody>
                  <a:tcPr/>
                </a:tc>
                <a:tc>
                  <a:txBody>
                    <a:bodyPr/>
                    <a:lstStyle/>
                    <a:p>
                      <a:r>
                        <a:rPr lang="en-US" dirty="0" smtClean="0"/>
                        <a:t>AD Policy</a:t>
                      </a:r>
                      <a:endParaRPr lang="en-US" dirty="0"/>
                    </a:p>
                  </a:txBody>
                  <a:tcPr/>
                </a:tc>
                <a:tc>
                  <a:txBody>
                    <a:bodyPr/>
                    <a:lstStyle/>
                    <a:p>
                      <a:r>
                        <a:rPr lang="en-US" dirty="0" smtClean="0"/>
                        <a:t>AD Policy</a:t>
                      </a:r>
                      <a:endParaRPr lang="en-US" dirty="0"/>
                    </a:p>
                  </a:txBody>
                  <a:tcPr/>
                </a:tc>
              </a:tr>
              <a:tr h="370840">
                <a:tc>
                  <a:txBody>
                    <a:bodyPr/>
                    <a:lstStyle/>
                    <a:p>
                      <a:r>
                        <a:rPr lang="en-US" dirty="0" smtClean="0"/>
                        <a:t>Locked Credential Policy</a:t>
                      </a:r>
                      <a:endParaRPr lang="en-US" dirty="0"/>
                    </a:p>
                  </a:txBody>
                  <a:tcPr/>
                </a:tc>
                <a:tc>
                  <a:txBody>
                    <a:bodyPr/>
                    <a:lstStyle/>
                    <a:p>
                      <a:r>
                        <a:rPr lang="en-US" dirty="0" smtClean="0"/>
                        <a:t>AD Policy</a:t>
                      </a:r>
                      <a:endParaRPr lang="en-US" dirty="0"/>
                    </a:p>
                  </a:txBody>
                  <a:tcPr/>
                </a:tc>
                <a:tc>
                  <a:txBody>
                    <a:bodyPr/>
                    <a:lstStyle/>
                    <a:p>
                      <a:r>
                        <a:rPr lang="en-US" dirty="0" smtClean="0"/>
                        <a:t>AD Policy</a:t>
                      </a:r>
                      <a:endParaRPr lang="en-US" dirty="0"/>
                    </a:p>
                  </a:txBody>
                  <a:tcPr/>
                </a:tc>
              </a:tr>
              <a:tr h="370840">
                <a:tc>
                  <a:txBody>
                    <a:bodyPr/>
                    <a:lstStyle/>
                    <a:p>
                      <a:r>
                        <a:rPr lang="en-US" dirty="0" smtClean="0"/>
                        <a:t>User Inactivity</a:t>
                      </a:r>
                      <a:endParaRPr lang="en-US" dirty="0"/>
                    </a:p>
                  </a:txBody>
                  <a:tcPr/>
                </a:tc>
                <a:tc>
                  <a:txBody>
                    <a:bodyPr/>
                    <a:lstStyle/>
                    <a:p>
                      <a:r>
                        <a:rPr lang="en-US" dirty="0" smtClean="0"/>
                        <a:t>CUC Policy</a:t>
                      </a:r>
                      <a:endParaRPr lang="en-US" dirty="0"/>
                    </a:p>
                  </a:txBody>
                  <a:tcPr/>
                </a:tc>
                <a:tc>
                  <a:txBody>
                    <a:bodyPr/>
                    <a:lstStyle/>
                    <a:p>
                      <a:r>
                        <a:rPr lang="en-US" dirty="0" smtClean="0"/>
                        <a:t>CUC Policy</a:t>
                      </a:r>
                      <a:endParaRPr lang="en-US" dirty="0"/>
                    </a:p>
                  </a:txBody>
                  <a:tcPr/>
                </a:tc>
              </a:tr>
            </a:tbl>
          </a:graphicData>
        </a:graphic>
      </p:graphicFrame>
      <p:sp>
        <p:nvSpPr>
          <p:cNvPr id="5" name="Rectangle 4"/>
          <p:cNvSpPr/>
          <p:nvPr/>
        </p:nvSpPr>
        <p:spPr>
          <a:xfrm>
            <a:off x="457200" y="6019800"/>
            <a:ext cx="8077200" cy="369332"/>
          </a:xfrm>
          <a:prstGeom prst="rect">
            <a:avLst/>
          </a:prstGeom>
        </p:spPr>
        <p:txBody>
          <a:bodyPr wrap="square">
            <a:spAutoFit/>
          </a:bodyPr>
          <a:lstStyle/>
          <a:p>
            <a:pPr marL="0" indent="0">
              <a:buNone/>
            </a:pPr>
            <a:r>
              <a:rPr lang="en-IN" dirty="0" smtClean="0"/>
              <a:t>Note: Non-SSO </a:t>
            </a:r>
            <a:r>
              <a:rPr lang="en-IN" dirty="0"/>
              <a:t>interfaces such as VVM, VMO, IMAP behaviour is unaffected.</a:t>
            </a:r>
          </a:p>
        </p:txBody>
      </p:sp>
    </p:spTree>
    <p:extLst>
      <p:ext uri="{BB962C8B-B14F-4D97-AF65-F5344CB8AC3E}">
        <p14:creationId xmlns:p14="http://schemas.microsoft.com/office/powerpoint/2010/main" val="2533567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 Scenarios</a:t>
            </a:r>
            <a:endParaRPr lang="en-IN" dirty="0"/>
          </a:p>
        </p:txBody>
      </p:sp>
      <p:sp>
        <p:nvSpPr>
          <p:cNvPr id="3" name="Content Placeholder 2"/>
          <p:cNvSpPr>
            <a:spLocks noGrp="1"/>
          </p:cNvSpPr>
          <p:nvPr>
            <p:ph idx="1"/>
          </p:nvPr>
        </p:nvSpPr>
        <p:spPr>
          <a:xfrm>
            <a:off x="230188" y="1339850"/>
            <a:ext cx="8550275" cy="3994150"/>
          </a:xfrm>
        </p:spPr>
        <p:txBody>
          <a:bodyPr/>
          <a:lstStyle/>
          <a:p>
            <a:pPr>
              <a:buFont typeface="Wingdings" panose="05000000000000000000" pitchFamily="2" charset="2"/>
              <a:buChar char="Ø"/>
            </a:pPr>
            <a:r>
              <a:rPr lang="en-US" dirty="0" smtClean="0"/>
              <a:t>Local AD user SSO sign-in</a:t>
            </a:r>
          </a:p>
          <a:p>
            <a:pPr>
              <a:buFont typeface="Wingdings" panose="05000000000000000000" pitchFamily="2" charset="2"/>
              <a:buChar char="Ø"/>
            </a:pPr>
            <a:r>
              <a:rPr lang="en-US" b="1" dirty="0" smtClean="0"/>
              <a:t>Recovery</a:t>
            </a:r>
            <a:r>
              <a:rPr lang="en-US" dirty="0" smtClean="0"/>
              <a:t> </a:t>
            </a:r>
            <a:r>
              <a:rPr lang="en-US" dirty="0"/>
              <a:t>login through </a:t>
            </a:r>
            <a:r>
              <a:rPr lang="en-US" b="1" dirty="0"/>
              <a:t>Expired</a:t>
            </a:r>
            <a:r>
              <a:rPr lang="en-US" dirty="0"/>
              <a:t> Account </a:t>
            </a:r>
            <a:endParaRPr lang="en-US" dirty="0" smtClean="0"/>
          </a:p>
          <a:p>
            <a:pPr lvl="1">
              <a:buFont typeface="Wingdings" panose="05000000000000000000" pitchFamily="2" charset="2"/>
              <a:buChar char="Ø"/>
            </a:pPr>
            <a:r>
              <a:rPr lang="en-US" dirty="0" smtClean="0"/>
              <a:t>for Local AD </a:t>
            </a:r>
            <a:r>
              <a:rPr lang="en-US" dirty="0"/>
              <a:t>User (present on AD)</a:t>
            </a:r>
          </a:p>
          <a:p>
            <a:pPr>
              <a:buFont typeface="Wingdings" panose="05000000000000000000" pitchFamily="2" charset="2"/>
              <a:buChar char="Ø"/>
            </a:pPr>
            <a:r>
              <a:rPr lang="en-US" b="1" dirty="0"/>
              <a:t>SSO</a:t>
            </a:r>
            <a:r>
              <a:rPr lang="en-US" dirty="0"/>
              <a:t> login through </a:t>
            </a:r>
            <a:r>
              <a:rPr lang="en-US" b="1" dirty="0"/>
              <a:t>Expired</a:t>
            </a:r>
            <a:r>
              <a:rPr lang="en-US" dirty="0"/>
              <a:t> Account </a:t>
            </a:r>
            <a:endParaRPr lang="en-US" dirty="0" smtClean="0"/>
          </a:p>
          <a:p>
            <a:pPr lvl="1">
              <a:buFont typeface="Wingdings" panose="05000000000000000000" pitchFamily="2" charset="2"/>
              <a:buChar char="Ø"/>
            </a:pPr>
            <a:r>
              <a:rPr lang="en-US" dirty="0" smtClean="0"/>
              <a:t>for </a:t>
            </a:r>
            <a:r>
              <a:rPr lang="en-US" dirty="0"/>
              <a:t>Local AD </a:t>
            </a:r>
            <a:r>
              <a:rPr lang="en-US" dirty="0" smtClean="0"/>
              <a:t>User (</a:t>
            </a:r>
            <a:r>
              <a:rPr lang="en-US" dirty="0"/>
              <a:t>present on AD)</a:t>
            </a:r>
          </a:p>
          <a:p>
            <a:pPr>
              <a:buFont typeface="Wingdings" panose="05000000000000000000" pitchFamily="2" charset="2"/>
              <a:buChar char="Ø"/>
            </a:pPr>
            <a:r>
              <a:rPr lang="en-US" b="1" dirty="0"/>
              <a:t>Recovery</a:t>
            </a:r>
            <a:r>
              <a:rPr lang="en-US" dirty="0"/>
              <a:t> login through </a:t>
            </a:r>
            <a:r>
              <a:rPr lang="en-US" b="1" dirty="0" smtClean="0"/>
              <a:t>Inactive</a:t>
            </a:r>
            <a:r>
              <a:rPr lang="en-US" dirty="0" smtClean="0"/>
              <a:t> </a:t>
            </a:r>
            <a:r>
              <a:rPr lang="en-US" dirty="0"/>
              <a:t>Account </a:t>
            </a:r>
            <a:endParaRPr lang="en-US" dirty="0" smtClean="0"/>
          </a:p>
          <a:p>
            <a:pPr lvl="1">
              <a:buFont typeface="Wingdings" panose="05000000000000000000" pitchFamily="2" charset="2"/>
              <a:buChar char="Ø"/>
            </a:pPr>
            <a:r>
              <a:rPr lang="en-US" dirty="0" smtClean="0"/>
              <a:t>for </a:t>
            </a:r>
            <a:r>
              <a:rPr lang="en-US" dirty="0"/>
              <a:t>Local AD User </a:t>
            </a:r>
            <a:r>
              <a:rPr lang="en-US" dirty="0" smtClean="0"/>
              <a:t> </a:t>
            </a:r>
            <a:r>
              <a:rPr lang="en-US" dirty="0"/>
              <a:t>(present on AD)</a:t>
            </a:r>
          </a:p>
          <a:p>
            <a:pPr>
              <a:buFont typeface="Wingdings" panose="05000000000000000000" pitchFamily="2" charset="2"/>
              <a:buChar char="Ø"/>
            </a:pPr>
            <a:r>
              <a:rPr lang="en-US" b="1" dirty="0"/>
              <a:t>SSO</a:t>
            </a:r>
            <a:r>
              <a:rPr lang="en-US" dirty="0"/>
              <a:t> login through </a:t>
            </a:r>
            <a:r>
              <a:rPr lang="en-US" b="1" dirty="0" smtClean="0"/>
              <a:t>Inactive</a:t>
            </a:r>
            <a:r>
              <a:rPr lang="en-US" dirty="0" smtClean="0"/>
              <a:t> Account </a:t>
            </a:r>
          </a:p>
          <a:p>
            <a:pPr lvl="1">
              <a:buFont typeface="Wingdings" panose="05000000000000000000" pitchFamily="2" charset="2"/>
              <a:buChar char="Ø"/>
            </a:pPr>
            <a:r>
              <a:rPr lang="en-US" dirty="0" smtClean="0"/>
              <a:t>For Local AD </a:t>
            </a:r>
            <a:r>
              <a:rPr lang="en-US" dirty="0"/>
              <a:t>User (present on AD)</a:t>
            </a:r>
          </a:p>
          <a:p>
            <a:pPr>
              <a:buFont typeface="Wingdings" panose="05000000000000000000" pitchFamily="2" charset="2"/>
              <a:buChar char="Ø"/>
            </a:pPr>
            <a:endParaRPr lang="en-IN" dirty="0"/>
          </a:p>
          <a:p>
            <a:endParaRPr lang="en-IN" dirty="0"/>
          </a:p>
        </p:txBody>
      </p:sp>
      <p:sp>
        <p:nvSpPr>
          <p:cNvPr id="4" name="TextBox 3"/>
          <p:cNvSpPr txBox="1"/>
          <p:nvPr/>
        </p:nvSpPr>
        <p:spPr>
          <a:xfrm>
            <a:off x="304800" y="6019800"/>
            <a:ext cx="248786" cy="369332"/>
          </a:xfrm>
          <a:prstGeom prst="rect">
            <a:avLst/>
          </a:prstGeom>
          <a:noFill/>
        </p:spPr>
        <p:txBody>
          <a:bodyPr wrap="none" rtlCol="0">
            <a:spAutoFit/>
          </a:bodyPr>
          <a:lstStyle/>
          <a:p>
            <a:r>
              <a:rPr lang="en-US" dirty="0" smtClean="0"/>
              <a:t> </a:t>
            </a:r>
            <a:endParaRPr lang="en-IN" dirty="0"/>
          </a:p>
        </p:txBody>
      </p:sp>
    </p:spTree>
    <p:extLst>
      <p:ext uri="{BB962C8B-B14F-4D97-AF65-F5344CB8AC3E}">
        <p14:creationId xmlns:p14="http://schemas.microsoft.com/office/powerpoint/2010/main" val="2685181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744" y="484633"/>
            <a:ext cx="8677656" cy="3630168"/>
          </a:xfrm>
        </p:spPr>
        <p:txBody>
          <a:bodyPr/>
          <a:lstStyle/>
          <a:p>
            <a:pPr marL="0" indent="0" algn="ctr">
              <a:buNone/>
            </a:pPr>
            <a:r>
              <a:rPr lang="en-US" dirty="0" smtClean="0"/>
              <a:t>Thank You</a:t>
            </a:r>
            <a:endParaRPr lang="en-US" dirty="0"/>
          </a:p>
        </p:txBody>
      </p:sp>
    </p:spTree>
    <p:extLst>
      <p:ext uri="{BB962C8B-B14F-4D97-AF65-F5344CB8AC3E}">
        <p14:creationId xmlns:p14="http://schemas.microsoft.com/office/powerpoint/2010/main" val="2438365557"/>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69703</TotalTime>
  <Words>362</Words>
  <Application>Microsoft Office PowerPoint</Application>
  <PresentationFormat>On-screen Show (4:3)</PresentationFormat>
  <Paragraphs>54</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Cisco Arial 4x3 template_dark</vt:lpstr>
      <vt:lpstr>PowerPoint Presentation</vt:lpstr>
      <vt:lpstr>PowerPoint Presentation</vt:lpstr>
      <vt:lpstr>  Agenda</vt:lpstr>
      <vt:lpstr>Introduction</vt:lpstr>
      <vt:lpstr>What’s New</vt:lpstr>
      <vt:lpstr>Demo Scenarios</vt:lpstr>
      <vt:lpstr>Thank You</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dparween</cp:lastModifiedBy>
  <cp:revision>1848</cp:revision>
  <dcterms:created xsi:type="dcterms:W3CDTF">2012-08-27T10:18:31Z</dcterms:created>
  <dcterms:modified xsi:type="dcterms:W3CDTF">2018-03-13T13:30:18Z</dcterms:modified>
</cp:coreProperties>
</file>