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99" r:id="rId2"/>
    <p:sldId id="292" r:id="rId3"/>
    <p:sldId id="400" r:id="rId4"/>
    <p:sldId id="541" r:id="rId5"/>
    <p:sldId id="542" r:id="rId6"/>
    <p:sldId id="543" r:id="rId7"/>
    <p:sldId id="548" r:id="rId8"/>
    <p:sldId id="549" r:id="rId9"/>
    <p:sldId id="544" r:id="rId10"/>
    <p:sldId id="545" r:id="rId11"/>
    <p:sldId id="546" r:id="rId12"/>
    <p:sldId id="547" r:id="rId13"/>
    <p:sldId id="550" r:id="rId14"/>
    <p:sldId id="551" r:id="rId15"/>
    <p:sldId id="556" r:id="rId16"/>
    <p:sldId id="553" r:id="rId17"/>
    <p:sldId id="554" r:id="rId18"/>
    <p:sldId id="557" r:id="rId19"/>
    <p:sldId id="552" r:id="rId20"/>
    <p:sldId id="558" r:id="rId21"/>
    <p:sldId id="555" r:id="rId22"/>
    <p:sldId id="54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jindal" initials="d" lastIdx="14" clrIdx="0"/>
  <p:cmAuthor id="1" name="aditijai"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8" autoAdjust="0"/>
    <p:restoredTop sz="78273" autoAdjust="0"/>
  </p:normalViewPr>
  <p:slideViewPr>
    <p:cSldViewPr>
      <p:cViewPr>
        <p:scale>
          <a:sx n="77" d="100"/>
          <a:sy n="77" d="100"/>
        </p:scale>
        <p:origin x="-1590" y="306"/>
      </p:cViewPr>
      <p:guideLst>
        <p:guide orient="horz" pos="2160"/>
        <p:guide pos="2880"/>
      </p:guideLst>
    </p:cSldViewPr>
  </p:slideViewPr>
  <p:outlineViewPr>
    <p:cViewPr>
      <p:scale>
        <a:sx n="33" d="100"/>
        <a:sy n="33" d="100"/>
      </p:scale>
      <p:origin x="0" y="630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10/17/2017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dirty="0"/>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isco.com/c/en/us/td/docs/voice_ip_comm/connection/DocWiki/APIs/guide/b_Cisco_Unity_Connection_APIs.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isco.com/c/en/us/td/docs/voice_ip_comm/connection/DocWiki/APIs/guide/b_Cisco_Unity_Connection_APIs.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cisco.com/c/en/us/td/docs/voice_ip_comm/connection/DocWiki/APIs/guide/b_Cisco_Unity_Connection_APIs.htm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isco.com/c/en/us/td/docs/voice_ip_comm/connection/DocWiki/APIs/guide/b_Cisco_Unity_Connection_APIs.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dirty="0" smtClean="0">
              <a:solidFill>
                <a:srgbClr val="000000"/>
              </a:solidFill>
            </a:endParaRPr>
          </a:p>
        </p:txBody>
      </p:sp>
    </p:spTree>
    <p:extLst>
      <p:ext uri="{BB962C8B-B14F-4D97-AF65-F5344CB8AC3E}">
        <p14:creationId xmlns:p14="http://schemas.microsoft.com/office/powerpoint/2010/main" val="140926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dirty="0" smtClean="0"/>
          </a:p>
        </p:txBody>
      </p:sp>
    </p:spTree>
    <p:extLst>
      <p:ext uri="{BB962C8B-B14F-4D97-AF65-F5344CB8AC3E}">
        <p14:creationId xmlns:p14="http://schemas.microsoft.com/office/powerpoint/2010/main" val="202856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dirty="0" smtClean="0"/>
          </a:p>
        </p:txBody>
      </p:sp>
    </p:spTree>
    <p:extLst>
      <p:ext uri="{BB962C8B-B14F-4D97-AF65-F5344CB8AC3E}">
        <p14:creationId xmlns:p14="http://schemas.microsoft.com/office/powerpoint/2010/main" val="2972315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smtClean="0"/>
              <a:t>TransportMode</a:t>
            </a:r>
            <a:r>
              <a:rPr lang="en-US" dirty="0" smtClean="0"/>
              <a:t>:</a:t>
            </a:r>
            <a:r>
              <a:rPr lang="en-US" baseline="0" dirty="0" smtClean="0"/>
              <a:t> </a:t>
            </a:r>
            <a:r>
              <a:rPr lang="en-US" b="1" baseline="0" dirty="0" smtClean="0"/>
              <a:t>0</a:t>
            </a:r>
            <a:r>
              <a:rPr lang="en-US" baseline="0" dirty="0" smtClean="0"/>
              <a:t> for direct transport setting, </a:t>
            </a:r>
            <a:r>
              <a:rPr lang="en-US" b="1" baseline="0" dirty="0" smtClean="0"/>
              <a:t>1</a:t>
            </a:r>
            <a:r>
              <a:rPr lang="en-US" baseline="0" dirty="0" smtClean="0"/>
              <a:t> for satellite, </a:t>
            </a:r>
            <a:r>
              <a:rPr lang="en-US" b="1" baseline="0" dirty="0" smtClean="0"/>
              <a:t>2</a:t>
            </a:r>
            <a:r>
              <a:rPr lang="en-US" baseline="0" dirty="0" smtClean="0"/>
              <a:t> for https proxy server.</a:t>
            </a:r>
          </a:p>
          <a:p>
            <a:r>
              <a:rPr lang="en-US" b="1" baseline="0" dirty="0" err="1" smtClean="0"/>
              <a:t>TransportURL</a:t>
            </a:r>
            <a:r>
              <a:rPr lang="en-US" baseline="0" dirty="0" smtClean="0"/>
              <a:t>: URL of the direct setting or satellite.</a:t>
            </a:r>
          </a:p>
          <a:p>
            <a:r>
              <a:rPr lang="en-US" b="1" baseline="0" dirty="0" err="1" smtClean="0"/>
              <a:t>HttpHost</a:t>
            </a:r>
            <a:r>
              <a:rPr lang="en-US" baseline="0" dirty="0" smtClean="0"/>
              <a:t>: Hostname or IP of the proxy server.</a:t>
            </a:r>
          </a:p>
          <a:p>
            <a:r>
              <a:rPr lang="en-US" b="1" baseline="0" dirty="0" err="1" smtClean="0"/>
              <a:t>HttpPort</a:t>
            </a:r>
            <a:r>
              <a:rPr lang="en-US" baseline="0" dirty="0" smtClean="0"/>
              <a:t>: The port that is used to communicate with CSSM.</a:t>
            </a:r>
          </a:p>
          <a:p>
            <a:endParaRPr lang="en-US" dirty="0" smtClean="0"/>
          </a:p>
          <a:p>
            <a:r>
              <a:rPr lang="en-US" dirty="0" smtClean="0"/>
              <a:t>For more information on </a:t>
            </a:r>
            <a:r>
              <a:rPr lang="en-US" baseline="0" dirty="0" smtClean="0"/>
              <a:t>the </a:t>
            </a:r>
            <a:r>
              <a:rPr lang="en-US" baseline="0" dirty="0" smtClean="0"/>
              <a:t>different data fields of request body or request response, see </a:t>
            </a:r>
            <a:r>
              <a:rPr lang="en-US" dirty="0" smtClean="0">
                <a:latin typeface="+mn-lt"/>
              </a:rPr>
              <a:t>Cisco Unity Connection Provisioning Interface (CUPI) API – Smart Licensing </a:t>
            </a:r>
          </a:p>
          <a:p>
            <a:r>
              <a:rPr lang="en-US" dirty="0" smtClean="0">
                <a:latin typeface="+mn-lt"/>
              </a:rPr>
              <a:t>at </a:t>
            </a:r>
            <a:r>
              <a:rPr lang="en-US" sz="1200" dirty="0" smtClean="0">
                <a:latin typeface="+mn-lt"/>
                <a:hlinkClick r:id="rId3"/>
              </a:rPr>
              <a:t>https://www.cisco.com/c/en/us/td/docs/voice_ip_comm/connection/DocWiki/APIs/guide/b_Cisco_Unity_Connection_APIs.html</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7</a:t>
            </a:fld>
            <a:endParaRPr lang="en-US" dirty="0"/>
          </a:p>
        </p:txBody>
      </p:sp>
    </p:spTree>
    <p:extLst>
      <p:ext uri="{BB962C8B-B14F-4D97-AF65-F5344CB8AC3E}">
        <p14:creationId xmlns:p14="http://schemas.microsoft.com/office/powerpoint/2010/main" val="1740149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Token: </a:t>
            </a:r>
            <a:r>
              <a:rPr lang="en-US" b="0" dirty="0" smtClean="0"/>
              <a:t>Token is required to register the product with CSSM or satellite. The token is created</a:t>
            </a:r>
            <a:r>
              <a:rPr lang="en-US" b="0" baseline="0" dirty="0" smtClean="0"/>
              <a:t> on CSSM or satellite.</a:t>
            </a:r>
          </a:p>
          <a:p>
            <a:r>
              <a:rPr lang="en-US" b="1" baseline="0" dirty="0" smtClean="0"/>
              <a:t>Force</a:t>
            </a:r>
            <a:r>
              <a:rPr lang="en-US" b="0" baseline="0" dirty="0" smtClean="0"/>
              <a:t>: </a:t>
            </a:r>
            <a:r>
              <a:rPr lang="en-US" b="1" baseline="0" dirty="0" smtClean="0"/>
              <a:t>False</a:t>
            </a:r>
            <a:r>
              <a:rPr lang="en-US" b="0" baseline="0" dirty="0" smtClean="0"/>
              <a:t> for registering the product, </a:t>
            </a:r>
            <a:r>
              <a:rPr lang="en-US" b="1" baseline="0" dirty="0" smtClean="0"/>
              <a:t>true</a:t>
            </a:r>
            <a:r>
              <a:rPr lang="en-US" b="0" baseline="0" dirty="0" smtClean="0"/>
              <a:t> for reregistering the product.</a:t>
            </a:r>
          </a:p>
          <a:p>
            <a:endParaRPr lang="en-US" b="0" baseline="0" dirty="0" smtClean="0"/>
          </a:p>
          <a:p>
            <a:r>
              <a:rPr lang="en-US" dirty="0" smtClean="0"/>
              <a:t>For more information on </a:t>
            </a:r>
            <a:r>
              <a:rPr lang="en-US" baseline="0" dirty="0" smtClean="0"/>
              <a:t>the different data fields of request body or request response, see </a:t>
            </a:r>
            <a:r>
              <a:rPr lang="en-US" dirty="0" smtClean="0">
                <a:latin typeface="+mn-lt"/>
              </a:rPr>
              <a:t>Cisco Unity Connection Provisioning Interface (CUPI) API – Smart Licensing </a:t>
            </a:r>
          </a:p>
          <a:p>
            <a:r>
              <a:rPr lang="en-US" dirty="0" smtClean="0">
                <a:latin typeface="+mn-lt"/>
              </a:rPr>
              <a:t>at </a:t>
            </a:r>
            <a:r>
              <a:rPr lang="en-US" sz="1200" dirty="0" smtClean="0">
                <a:latin typeface="+mn-lt"/>
                <a:hlinkClick r:id="rId3"/>
              </a:rPr>
              <a:t>https://www.cisco.com/c/en/us/td/docs/voice_ip_comm/connection/DocWiki/APIs/guide/b_Cisco_Unity_Connection_APIs.html</a:t>
            </a:r>
            <a:r>
              <a:rPr lang="en-US" baseline="0" dirty="0" smtClean="0"/>
              <a:t>  </a:t>
            </a:r>
            <a:endParaRPr lang="en-US" dirty="0" smtClean="0"/>
          </a:p>
          <a:p>
            <a:endParaRPr lang="en-US" b="0"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9</a:t>
            </a:fld>
            <a:endParaRPr lang="en-US" dirty="0"/>
          </a:p>
        </p:txBody>
      </p:sp>
    </p:spTree>
    <p:extLst>
      <p:ext uri="{BB962C8B-B14F-4D97-AF65-F5344CB8AC3E}">
        <p14:creationId xmlns:p14="http://schemas.microsoft.com/office/powerpoint/2010/main" val="738870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explanation</a:t>
            </a:r>
            <a:r>
              <a:rPr lang="en-US" baseline="0" dirty="0" smtClean="0"/>
              <a:t> of the different data fields of request body or request response, see </a:t>
            </a:r>
            <a:r>
              <a:rPr lang="en-US" dirty="0" smtClean="0">
                <a:latin typeface="+mn-lt"/>
              </a:rPr>
              <a:t>Cisco Unity Connection Provisioning Interface (CUPI) API – Smart Licensing </a:t>
            </a:r>
          </a:p>
          <a:p>
            <a:r>
              <a:rPr lang="en-US" smtClean="0">
                <a:latin typeface="+mn-lt"/>
              </a:rPr>
              <a:t>at </a:t>
            </a:r>
            <a:r>
              <a:rPr lang="en-US" sz="1200" smtClean="0">
                <a:latin typeface="+mn-lt"/>
                <a:hlinkClick r:id="rId3"/>
              </a:rPr>
              <a:t>https://www.cisco.com/c/en/us/td/docs/voice_ip_comm/connection/DocWiki/APIs/guide/b_Cisco_Unity_Connection_APIs.html</a:t>
            </a:r>
            <a:r>
              <a:rPr lang="en-US" baseline="0" smtClean="0"/>
              <a:t>  </a:t>
            </a:r>
            <a:endParaRPr lang="en-US" smtClean="0"/>
          </a:p>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10</a:t>
            </a:fld>
            <a:endParaRPr lang="en-US" dirty="0"/>
          </a:p>
        </p:txBody>
      </p:sp>
    </p:spTree>
    <p:extLst>
      <p:ext uri="{BB962C8B-B14F-4D97-AF65-F5344CB8AC3E}">
        <p14:creationId xmlns:p14="http://schemas.microsoft.com/office/powerpoint/2010/main" val="1454127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explanation of </a:t>
            </a:r>
            <a:r>
              <a:rPr lang="en-US" baseline="0" dirty="0" smtClean="0"/>
              <a:t>the different data fields of request body or request response, see </a:t>
            </a:r>
            <a:r>
              <a:rPr lang="en-US" dirty="0" smtClean="0">
                <a:latin typeface="+mn-lt"/>
              </a:rPr>
              <a:t>Cisco Unity Connection Provisioning Interface (CUPI) API – Smart Licensing </a:t>
            </a:r>
          </a:p>
          <a:p>
            <a:r>
              <a:rPr lang="en-US" dirty="0" smtClean="0">
                <a:latin typeface="+mn-lt"/>
              </a:rPr>
              <a:t>at </a:t>
            </a:r>
            <a:r>
              <a:rPr lang="en-US" sz="1200" dirty="0" smtClean="0">
                <a:latin typeface="+mn-lt"/>
                <a:hlinkClick r:id="rId3"/>
              </a:rPr>
              <a:t>https://www.cisco.com/c/en/us/td/docs/voice_ip_comm/connection/DocWiki/APIs/guide/b_Cisco_Unity_Connection_APIs.html</a:t>
            </a:r>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15</a:t>
            </a:fld>
            <a:endParaRPr lang="en-US" dirty="0"/>
          </a:p>
        </p:txBody>
      </p:sp>
    </p:spTree>
    <p:extLst>
      <p:ext uri="{BB962C8B-B14F-4D97-AF65-F5344CB8AC3E}">
        <p14:creationId xmlns:p14="http://schemas.microsoft.com/office/powerpoint/2010/main" val="1636975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dirty="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dirty="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dirty="0"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dirty="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dirty="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a:pPr>
                <a:defRPr/>
              </a:pPr>
              <a:t>10/17/2017</a:t>
            </a:fld>
            <a:endParaRPr lang="en-US" dirty="0"/>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dirty="0"/>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5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dirty="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dirty="0"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dirty="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dirty="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822"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3" Type="http://schemas.openxmlformats.org/officeDocument/2006/relationships/hyperlink" Target="file:///C:\spurwar\12.5\SLM_API\LicenseDetails.pdf" TargetMode="External"/><Relationship Id="rId2" Type="http://schemas.openxmlformats.org/officeDocument/2006/relationships/notesSlide" Target="../notesSlides/notesSlide7.xml"/><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hyperlink" Target="file:///C:\spurwar\12.5\SLM_API\SmartLicensingDetails_JSON.pdf" TargetMode="Externa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file:///C:\spurwar\12.5\SLM_API\LicenseDetails.pdf" TargetMode="External"/><Relationship Id="rId1" Type="http://schemas.openxmlformats.org/officeDocument/2006/relationships/slideLayout" Target="../slideLayouts/slideLayout34.xml"/><Relationship Id="rId5" Type="http://schemas.openxmlformats.org/officeDocument/2006/relationships/image" Target="../media/image10.png"/><Relationship Id="rId4" Type="http://schemas.openxmlformats.org/officeDocument/2006/relationships/hyperlink" Target="file:///C:\spurwar\12.5\SLM_API\LicenseDetails_HCS.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file:///C:\spurwar\12.5\SLM_API\LicenseDetails_HCSLE.pdf" TargetMode="External"/><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3" Type="http://schemas.openxmlformats.org/officeDocument/2006/relationships/hyperlink" Target="https://www.cisco.com/c/en/us/td/docs/voice_ip_comm/connection/DocWiki/APIs/guide/b_Cisco_Unity_Connection_APIs.html" TargetMode="External"/><Relationship Id="rId2" Type="http://schemas.openxmlformats.org/officeDocument/2006/relationships/hyperlink" Target="https://www.cisco.com/c/en/us/td/docs/voice_ip_comm/connection/12x/troubleshooting/guide/b_12xcuctsg.html" TargetMode="External"/><Relationship Id="rId1" Type="http://schemas.openxmlformats.org/officeDocument/2006/relationships/slideLayout" Target="../slideLayouts/slideLayout34.xml"/><Relationship Id="rId4" Type="http://schemas.openxmlformats.org/officeDocument/2006/relationships/hyperlink" Target="https://ccbu-wiki.cisco.com/display/MESSAGING/Annotated+diagnostics+for+Smart+License+Rest+API"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cisco.com/c/en/us/td/docs/voice_ip_comm/connection/DocWiki/APIs/guide/b_Cisco_Unity_Connection_APIs.html" TargetMode="External"/><Relationship Id="rId2" Type="http://schemas.openxmlformats.org/officeDocument/2006/relationships/hyperlink" Target="https://www.cisco.com/c/en/us/td/docs/voice_ip_comm/connection/12x/install_upgrade/guide/b_12xcuciumg.html" TargetMode="External"/><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7" name="Text Placeholder 4"/>
          <p:cNvSpPr>
            <a:spLocks noGrp="1"/>
          </p:cNvSpPr>
          <p:nvPr>
            <p:ph type="body" sz="quarter" idx="10"/>
          </p:nvPr>
        </p:nvSpPr>
        <p:spPr>
          <a:xfrm>
            <a:off x="381000" y="5483225"/>
            <a:ext cx="8112125" cy="460375"/>
          </a:xfrm>
        </p:spPr>
        <p:txBody>
          <a:bodyPr>
            <a:normAutofit/>
          </a:bodyPr>
          <a:lstStyle/>
          <a:p>
            <a:pPr eaLnBrk="1" hangingPunct="1"/>
            <a:r>
              <a:rPr lang="en-US" altLang="en-US" sz="2000" dirty="0" smtClean="0"/>
              <a:t>October 2017  </a:t>
            </a:r>
            <a:endParaRPr lang="en-US" altLang="en-US" sz="2000" dirty="0"/>
          </a:p>
          <a:p>
            <a:pPr eaLnBrk="1" hangingPunct="1"/>
            <a:endParaRPr altLang="en-US" dirty="0" smtClean="0">
              <a:ea typeface="MS PGothic" pitchFamily="34" charset="-128"/>
            </a:endParaRPr>
          </a:p>
        </p:txBody>
      </p:sp>
      <p:sp>
        <p:nvSpPr>
          <p:cNvPr id="26628" name="Rectangle 3"/>
          <p:cNvSpPr txBox="1">
            <a:spLocks/>
          </p:cNvSpPr>
          <p:nvPr/>
        </p:nvSpPr>
        <p:spPr bwMode="auto">
          <a:xfrm>
            <a:off x="647700" y="2362200"/>
            <a:ext cx="775335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t>Rest API Support </a:t>
            </a:r>
            <a:r>
              <a:rPr lang="en-US" altLang="en-US" sz="4400" b="1" dirty="0" smtClean="0"/>
              <a:t>for Cisco Smart Software Licensing</a:t>
            </a:r>
            <a:endParaRPr lang="en-US" altLang="en-US" sz="4400" b="1"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Reregister API</a:t>
            </a:r>
            <a:endParaRPr lang="en-US" dirty="0"/>
          </a:p>
        </p:txBody>
      </p:sp>
      <p:sp>
        <p:nvSpPr>
          <p:cNvPr id="3" name="Content Placeholder 2"/>
          <p:cNvSpPr>
            <a:spLocks noGrp="1"/>
          </p:cNvSpPr>
          <p:nvPr>
            <p:ph idx="1"/>
          </p:nvPr>
        </p:nvSpPr>
        <p:spPr/>
        <p:txBody>
          <a:bodyPr/>
          <a:lstStyle/>
          <a:p>
            <a:r>
              <a:rPr lang="en-US" dirty="0" smtClean="0">
                <a:latin typeface="+mn-lt"/>
              </a:rPr>
              <a:t>Using this API, you can reregister the product with CSSM or satellite. For this “force” field in request body must be true.</a:t>
            </a:r>
          </a:p>
          <a:p>
            <a:r>
              <a:rPr lang="en-US" dirty="0" smtClean="0">
                <a:latin typeface="+mn-lt"/>
              </a:rPr>
              <a:t>PUT </a:t>
            </a:r>
            <a:r>
              <a:rPr lang="en-US" dirty="0">
                <a:latin typeface="+mn-lt"/>
              </a:rPr>
              <a:t>operation is supported to register the </a:t>
            </a:r>
            <a:r>
              <a:rPr lang="en-US" dirty="0" smtClean="0">
                <a:latin typeface="+mn-lt"/>
              </a:rPr>
              <a:t>product</a:t>
            </a:r>
            <a:endParaRPr lang="en-US" dirty="0">
              <a:latin typeface="+mn-lt"/>
            </a:endParaRPr>
          </a:p>
          <a:p>
            <a:r>
              <a:rPr lang="en-US" dirty="0" smtClean="0">
                <a:latin typeface="+mn-lt"/>
              </a:rPr>
              <a:t>Request URI:</a:t>
            </a:r>
            <a:endParaRPr lang="en-US" dirty="0">
              <a:latin typeface="+mn-lt"/>
            </a:endParaRPr>
          </a:p>
          <a:p>
            <a:pPr marL="0" indent="0">
              <a:buNone/>
            </a:pPr>
            <a:r>
              <a:rPr lang="en-US" dirty="0">
                <a:latin typeface="+mn-lt"/>
              </a:rPr>
              <a:t>    </a:t>
            </a:r>
            <a:r>
              <a:rPr lang="en-US" sz="1800" dirty="0">
                <a:latin typeface="+mn-lt"/>
              </a:rPr>
              <a:t>https://&lt;connection-server&gt;/</a:t>
            </a:r>
            <a:r>
              <a:rPr lang="en-US" sz="1800" dirty="0" smtClean="0">
                <a:latin typeface="+mn-lt"/>
              </a:rPr>
              <a:t>vmrest/smartlicense/register</a:t>
            </a:r>
            <a:endParaRPr lang="en-US" sz="1800" dirty="0">
              <a:latin typeface="+mn-lt"/>
            </a:endParaRPr>
          </a:p>
          <a:p>
            <a:r>
              <a:rPr lang="en-US" dirty="0" smtClean="0">
                <a:latin typeface="+mn-lt"/>
              </a:rPr>
              <a:t>Request Body:</a:t>
            </a:r>
            <a:endParaRPr lang="en-US" dirty="0">
              <a:latin typeface="+mn-lt"/>
            </a:endParaRPr>
          </a:p>
          <a:p>
            <a:pPr marL="0" indent="0">
              <a:buNone/>
            </a:pPr>
            <a:r>
              <a:rPr lang="en-US" dirty="0">
                <a:latin typeface="+mn-lt"/>
              </a:rPr>
              <a:t>    </a:t>
            </a:r>
            <a:r>
              <a:rPr lang="en-US" sz="1800" dirty="0">
                <a:latin typeface="+mn-lt"/>
              </a:rPr>
              <a:t>&lt;</a:t>
            </a:r>
            <a:r>
              <a:rPr lang="en-US" sz="1800" dirty="0" err="1">
                <a:latin typeface="+mn-lt"/>
              </a:rPr>
              <a:t>RegisterDetails</a:t>
            </a:r>
            <a:r>
              <a:rPr lang="en-US" sz="1800" dirty="0">
                <a:latin typeface="+mn-lt"/>
              </a:rPr>
              <a:t>&gt;</a:t>
            </a:r>
            <a:br>
              <a:rPr lang="en-US" sz="1800" dirty="0">
                <a:latin typeface="+mn-lt"/>
              </a:rPr>
            </a:br>
            <a:r>
              <a:rPr lang="en-US" sz="1800" dirty="0">
                <a:latin typeface="+mn-lt"/>
              </a:rPr>
              <a:t>       &lt;token</a:t>
            </a:r>
            <a:r>
              <a:rPr lang="en-US" sz="1800" dirty="0" smtClean="0">
                <a:latin typeface="+mn-lt"/>
              </a:rPr>
              <a:t>&gt; </a:t>
            </a:r>
            <a:r>
              <a:rPr lang="en-US" sz="1800" dirty="0">
                <a:latin typeface="+mn-lt"/>
              </a:rPr>
              <a:t>NDJiMjI0YTAtMjc0MC00NWNmLTllODAtNDBkMTF&lt;/token&gt;</a:t>
            </a:r>
            <a:br>
              <a:rPr lang="en-US" sz="1800" dirty="0">
                <a:latin typeface="+mn-lt"/>
              </a:rPr>
            </a:br>
            <a:r>
              <a:rPr lang="en-US" sz="1800" dirty="0">
                <a:latin typeface="+mn-lt"/>
              </a:rPr>
              <a:t>       &lt;force&gt; </a:t>
            </a:r>
            <a:r>
              <a:rPr lang="en-US" sz="1800" dirty="0" smtClean="0">
                <a:latin typeface="+mn-lt"/>
              </a:rPr>
              <a:t>true&lt;/</a:t>
            </a:r>
            <a:r>
              <a:rPr lang="en-US" sz="1800" dirty="0">
                <a:latin typeface="+mn-lt"/>
              </a:rPr>
              <a:t>force&gt;</a:t>
            </a:r>
            <a:br>
              <a:rPr lang="en-US" sz="1800" dirty="0">
                <a:latin typeface="+mn-lt"/>
              </a:rPr>
            </a:br>
            <a:r>
              <a:rPr lang="en-US" sz="1800" dirty="0">
                <a:latin typeface="+mn-lt"/>
              </a:rPr>
              <a:t>    &lt;/</a:t>
            </a:r>
            <a:r>
              <a:rPr lang="en-US" sz="1800" dirty="0" err="1">
                <a:latin typeface="+mn-lt"/>
              </a:rPr>
              <a:t>RegisterDetails</a:t>
            </a:r>
            <a:r>
              <a:rPr lang="en-US" sz="1800" dirty="0">
                <a:latin typeface="+mn-lt"/>
              </a:rPr>
              <a:t>&gt; </a:t>
            </a:r>
            <a:endParaRPr lang="en-US" sz="1800" dirty="0" smtClean="0">
              <a:latin typeface="+mn-lt"/>
            </a:endParaRPr>
          </a:p>
          <a:p>
            <a:pPr>
              <a:buFont typeface="Arial" panose="020B0604020202020204" pitchFamily="34" charset="0"/>
              <a:buChar char="•"/>
            </a:pPr>
            <a:r>
              <a:rPr lang="en-US" dirty="0">
                <a:latin typeface="+mn-lt"/>
              </a:rPr>
              <a:t>Response Code:</a:t>
            </a:r>
          </a:p>
          <a:p>
            <a:pPr marL="0" indent="0">
              <a:buNone/>
            </a:pPr>
            <a:r>
              <a:rPr lang="en-US" dirty="0">
                <a:latin typeface="+mn-lt"/>
              </a:rPr>
              <a:t>       </a:t>
            </a:r>
            <a:r>
              <a:rPr lang="en-US" sz="1800" dirty="0">
                <a:latin typeface="+mn-lt"/>
              </a:rPr>
              <a:t>200 OK – for </a:t>
            </a:r>
            <a:r>
              <a:rPr lang="en-US" sz="1800" dirty="0" smtClean="0">
                <a:latin typeface="+mn-lt"/>
              </a:rPr>
              <a:t>successful</a:t>
            </a:r>
            <a:r>
              <a:rPr lang="en-US" dirty="0" smtClean="0"/>
              <a:t>. </a:t>
            </a:r>
            <a:endParaRPr lang="en-US" dirty="0"/>
          </a:p>
          <a:p>
            <a:endParaRPr lang="en-US" dirty="0"/>
          </a:p>
        </p:txBody>
      </p:sp>
    </p:spTree>
    <p:extLst>
      <p:ext uri="{BB962C8B-B14F-4D97-AF65-F5344CB8AC3E}">
        <p14:creationId xmlns:p14="http://schemas.microsoft.com/office/powerpoint/2010/main" val="1260403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1168400"/>
          </a:xfrm>
        </p:spPr>
        <p:txBody>
          <a:bodyPr/>
          <a:lstStyle/>
          <a:p>
            <a:r>
              <a:rPr lang="en-US" dirty="0" smtClean="0"/>
              <a:t>Deregister API</a:t>
            </a:r>
            <a:endParaRPr lang="en-US" dirty="0"/>
          </a:p>
        </p:txBody>
      </p:sp>
      <p:sp>
        <p:nvSpPr>
          <p:cNvPr id="3" name="Content Placeholder 2"/>
          <p:cNvSpPr>
            <a:spLocks noGrp="1"/>
          </p:cNvSpPr>
          <p:nvPr>
            <p:ph idx="1"/>
          </p:nvPr>
        </p:nvSpPr>
        <p:spPr>
          <a:xfrm>
            <a:off x="230188" y="1676400"/>
            <a:ext cx="8550275" cy="4629150"/>
          </a:xfrm>
        </p:spPr>
        <p:txBody>
          <a:bodyPr/>
          <a:lstStyle/>
          <a:p>
            <a:r>
              <a:rPr lang="en-US" dirty="0">
                <a:latin typeface="+mn-lt"/>
              </a:rPr>
              <a:t>Using this API, you </a:t>
            </a:r>
            <a:r>
              <a:rPr lang="en-US" dirty="0" smtClean="0">
                <a:latin typeface="+mn-lt"/>
              </a:rPr>
              <a:t>can deregister </a:t>
            </a:r>
            <a:r>
              <a:rPr lang="en-US" dirty="0">
                <a:latin typeface="+mn-lt"/>
              </a:rPr>
              <a:t>the product from CSSM or satellite. All license entitlements </a:t>
            </a:r>
            <a:r>
              <a:rPr lang="en-US" dirty="0" smtClean="0">
                <a:latin typeface="+mn-lt"/>
              </a:rPr>
              <a:t>used for </a:t>
            </a:r>
            <a:r>
              <a:rPr lang="en-US" dirty="0">
                <a:latin typeface="+mn-lt"/>
              </a:rPr>
              <a:t>the product are released back to its virtual account. </a:t>
            </a:r>
          </a:p>
          <a:p>
            <a:r>
              <a:rPr lang="en-US" dirty="0" smtClean="0">
                <a:latin typeface="+mn-lt"/>
              </a:rPr>
              <a:t>PUT </a:t>
            </a:r>
            <a:r>
              <a:rPr lang="en-US" dirty="0">
                <a:latin typeface="+mn-lt"/>
              </a:rPr>
              <a:t>operation is supported to </a:t>
            </a:r>
            <a:r>
              <a:rPr lang="en-US" dirty="0" smtClean="0">
                <a:latin typeface="+mn-lt"/>
              </a:rPr>
              <a:t>deregister </a:t>
            </a:r>
            <a:r>
              <a:rPr lang="en-US" dirty="0">
                <a:latin typeface="+mn-lt"/>
              </a:rPr>
              <a:t>the </a:t>
            </a:r>
            <a:r>
              <a:rPr lang="en-US" dirty="0" smtClean="0">
                <a:latin typeface="+mn-lt"/>
              </a:rPr>
              <a:t>product</a:t>
            </a:r>
            <a:endParaRPr lang="en-US" dirty="0">
              <a:latin typeface="+mn-lt"/>
            </a:endParaRPr>
          </a:p>
          <a:p>
            <a:r>
              <a:rPr lang="en-US" dirty="0">
                <a:latin typeface="+mn-lt"/>
              </a:rPr>
              <a:t>Request URI:</a:t>
            </a:r>
          </a:p>
          <a:p>
            <a:pPr marL="0" indent="0">
              <a:buNone/>
            </a:pPr>
            <a:r>
              <a:rPr lang="en-US" dirty="0">
                <a:latin typeface="+mn-lt"/>
              </a:rPr>
              <a:t>    </a:t>
            </a:r>
            <a:r>
              <a:rPr lang="en-US" dirty="0" smtClean="0">
                <a:latin typeface="+mn-lt"/>
              </a:rPr>
              <a:t>  </a:t>
            </a:r>
            <a:r>
              <a:rPr lang="en-US" sz="1800" dirty="0" smtClean="0">
                <a:latin typeface="+mn-lt"/>
              </a:rPr>
              <a:t>https</a:t>
            </a:r>
            <a:r>
              <a:rPr lang="en-US" sz="1800" dirty="0">
                <a:latin typeface="+mn-lt"/>
              </a:rPr>
              <a:t>://&lt;connection-server&gt;/</a:t>
            </a:r>
            <a:r>
              <a:rPr lang="en-US" sz="1800" dirty="0" smtClean="0">
                <a:latin typeface="+mn-lt"/>
              </a:rPr>
              <a:t>vmrest/smartlicense/deregister</a:t>
            </a:r>
          </a:p>
          <a:p>
            <a:r>
              <a:rPr lang="en-US" dirty="0" smtClean="0">
                <a:latin typeface="+mn-lt"/>
              </a:rPr>
              <a:t>Response Code:</a:t>
            </a:r>
          </a:p>
          <a:p>
            <a:pPr marL="0" indent="0">
              <a:buNone/>
            </a:pPr>
            <a:r>
              <a:rPr lang="en-US" dirty="0" smtClean="0">
                <a:latin typeface="+mn-lt"/>
              </a:rPr>
              <a:t>      </a:t>
            </a:r>
            <a:r>
              <a:rPr lang="en-US" sz="1800" dirty="0" smtClean="0">
                <a:latin typeface="+mn-lt"/>
              </a:rPr>
              <a:t>200 OK – for successful. </a:t>
            </a:r>
          </a:p>
        </p:txBody>
      </p:sp>
    </p:spTree>
    <p:extLst>
      <p:ext uri="{BB962C8B-B14F-4D97-AF65-F5344CB8AC3E}">
        <p14:creationId xmlns:p14="http://schemas.microsoft.com/office/powerpoint/2010/main" val="2497981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1168400"/>
          </a:xfrm>
        </p:spPr>
        <p:txBody>
          <a:bodyPr/>
          <a:lstStyle/>
          <a:p>
            <a:r>
              <a:rPr lang="en-US" dirty="0" smtClean="0"/>
              <a:t>Renew Authorization API</a:t>
            </a:r>
            <a:endParaRPr lang="en-US" dirty="0"/>
          </a:p>
        </p:txBody>
      </p:sp>
      <p:sp>
        <p:nvSpPr>
          <p:cNvPr id="3" name="Content Placeholder 2"/>
          <p:cNvSpPr>
            <a:spLocks noGrp="1"/>
          </p:cNvSpPr>
          <p:nvPr>
            <p:ph idx="1"/>
          </p:nvPr>
        </p:nvSpPr>
        <p:spPr>
          <a:xfrm>
            <a:off x="228600" y="1752600"/>
            <a:ext cx="8550275" cy="4705350"/>
          </a:xfrm>
        </p:spPr>
        <p:txBody>
          <a:bodyPr/>
          <a:lstStyle/>
          <a:p>
            <a:r>
              <a:rPr lang="en-US" dirty="0">
                <a:latin typeface="+mn-lt"/>
              </a:rPr>
              <a:t>Using this API, you can renew the license authorization for </a:t>
            </a:r>
            <a:r>
              <a:rPr lang="en-US" dirty="0" smtClean="0">
                <a:latin typeface="+mn-lt"/>
              </a:rPr>
              <a:t>the product </a:t>
            </a:r>
            <a:r>
              <a:rPr lang="en-US" dirty="0">
                <a:latin typeface="+mn-lt"/>
              </a:rPr>
              <a:t>with CSSM or satellite. However, the licenses are </a:t>
            </a:r>
            <a:r>
              <a:rPr lang="en-US" dirty="0" smtClean="0">
                <a:latin typeface="+mn-lt"/>
              </a:rPr>
              <a:t>automatically authorized </a:t>
            </a:r>
            <a:r>
              <a:rPr lang="en-US" dirty="0">
                <a:latin typeface="+mn-lt"/>
              </a:rPr>
              <a:t>in every 30 days</a:t>
            </a:r>
            <a:r>
              <a:rPr lang="en-US" dirty="0" smtClean="0">
                <a:latin typeface="+mn-lt"/>
              </a:rPr>
              <a:t>.</a:t>
            </a:r>
          </a:p>
          <a:p>
            <a:r>
              <a:rPr lang="en-US" dirty="0">
                <a:latin typeface="+mn-lt"/>
              </a:rPr>
              <a:t>PUT operation is supported to </a:t>
            </a:r>
            <a:r>
              <a:rPr lang="en-US" dirty="0" smtClean="0">
                <a:latin typeface="+mn-lt"/>
              </a:rPr>
              <a:t>renew the authorization of the </a:t>
            </a:r>
            <a:r>
              <a:rPr lang="en-US" dirty="0">
                <a:latin typeface="+mn-lt"/>
              </a:rPr>
              <a:t>product</a:t>
            </a:r>
          </a:p>
          <a:p>
            <a:r>
              <a:rPr lang="en-US" dirty="0">
                <a:latin typeface="+mn-lt"/>
              </a:rPr>
              <a:t>Request URI:</a:t>
            </a:r>
          </a:p>
          <a:p>
            <a:pPr marL="0" indent="0">
              <a:buNone/>
            </a:pPr>
            <a:r>
              <a:rPr lang="en-US" dirty="0">
                <a:latin typeface="+mn-lt"/>
              </a:rPr>
              <a:t>      </a:t>
            </a:r>
            <a:r>
              <a:rPr lang="en-US" sz="1800" dirty="0">
                <a:latin typeface="+mn-lt"/>
              </a:rPr>
              <a:t>https://&lt;connection-server&gt;/</a:t>
            </a:r>
            <a:r>
              <a:rPr lang="en-US" sz="1800" dirty="0" smtClean="0">
                <a:latin typeface="+mn-lt"/>
              </a:rPr>
              <a:t>vmrest/smartlicense/renewAuth</a:t>
            </a:r>
          </a:p>
          <a:p>
            <a:pPr>
              <a:buFont typeface="Arial" panose="020B0604020202020204" pitchFamily="34" charset="0"/>
              <a:buChar char="•"/>
            </a:pPr>
            <a:r>
              <a:rPr lang="en-US" dirty="0" smtClean="0">
                <a:latin typeface="+mn-lt"/>
              </a:rPr>
              <a:t>Response </a:t>
            </a:r>
            <a:r>
              <a:rPr lang="en-US" dirty="0">
                <a:latin typeface="+mn-lt"/>
              </a:rPr>
              <a:t>Code:</a:t>
            </a:r>
          </a:p>
          <a:p>
            <a:pPr marL="0" indent="0">
              <a:buNone/>
            </a:pPr>
            <a:r>
              <a:rPr lang="en-US" dirty="0">
                <a:latin typeface="+mn-lt"/>
              </a:rPr>
              <a:t>      </a:t>
            </a:r>
            <a:r>
              <a:rPr lang="en-US" sz="1800" dirty="0">
                <a:latin typeface="+mn-lt"/>
              </a:rPr>
              <a:t>200 OK – for successful. </a:t>
            </a:r>
          </a:p>
          <a:p>
            <a:endParaRPr lang="en-US" sz="1800" dirty="0" smtClean="0"/>
          </a:p>
          <a:p>
            <a:endParaRPr lang="en-US" dirty="0"/>
          </a:p>
        </p:txBody>
      </p:sp>
    </p:spTree>
    <p:extLst>
      <p:ext uri="{BB962C8B-B14F-4D97-AF65-F5344CB8AC3E}">
        <p14:creationId xmlns:p14="http://schemas.microsoft.com/office/powerpoint/2010/main" val="2206632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1092200"/>
          </a:xfrm>
        </p:spPr>
        <p:txBody>
          <a:bodyPr/>
          <a:lstStyle/>
          <a:p>
            <a:r>
              <a:rPr lang="en-US" dirty="0"/>
              <a:t>Renew </a:t>
            </a:r>
            <a:r>
              <a:rPr lang="en-US" dirty="0" smtClean="0"/>
              <a:t>Registration </a:t>
            </a:r>
            <a:r>
              <a:rPr lang="en-US" dirty="0"/>
              <a:t>API</a:t>
            </a:r>
          </a:p>
        </p:txBody>
      </p:sp>
      <p:sp>
        <p:nvSpPr>
          <p:cNvPr id="3" name="Content Placeholder 2"/>
          <p:cNvSpPr>
            <a:spLocks noGrp="1"/>
          </p:cNvSpPr>
          <p:nvPr>
            <p:ph idx="1"/>
          </p:nvPr>
        </p:nvSpPr>
        <p:spPr>
          <a:xfrm>
            <a:off x="228600" y="1600200"/>
            <a:ext cx="8550275" cy="4965700"/>
          </a:xfrm>
        </p:spPr>
        <p:txBody>
          <a:bodyPr/>
          <a:lstStyle/>
          <a:p>
            <a:r>
              <a:rPr lang="en-US" dirty="0">
                <a:latin typeface="+mn-lt"/>
              </a:rPr>
              <a:t>Using this API, you can renew the registration of the product </a:t>
            </a:r>
            <a:r>
              <a:rPr lang="en-US" dirty="0" smtClean="0">
                <a:latin typeface="+mn-lt"/>
              </a:rPr>
              <a:t>with CSSM </a:t>
            </a:r>
            <a:r>
              <a:rPr lang="en-US" dirty="0">
                <a:latin typeface="+mn-lt"/>
              </a:rPr>
              <a:t>or satellite. However, the registration of the product is </a:t>
            </a:r>
            <a:r>
              <a:rPr lang="en-US" dirty="0" smtClean="0">
                <a:latin typeface="+mn-lt"/>
              </a:rPr>
              <a:t>automatically renewed </a:t>
            </a:r>
            <a:r>
              <a:rPr lang="en-US" dirty="0">
                <a:latin typeface="+mn-lt"/>
              </a:rPr>
              <a:t>in every six month</a:t>
            </a:r>
            <a:r>
              <a:rPr lang="en-US" dirty="0" smtClean="0">
                <a:latin typeface="+mn-lt"/>
              </a:rPr>
              <a:t>.</a:t>
            </a:r>
          </a:p>
          <a:p>
            <a:r>
              <a:rPr lang="en-US" dirty="0">
                <a:latin typeface="+mn-lt"/>
              </a:rPr>
              <a:t>PUT operation is supported to renew the </a:t>
            </a:r>
            <a:r>
              <a:rPr lang="en-US" dirty="0" smtClean="0">
                <a:latin typeface="+mn-lt"/>
              </a:rPr>
              <a:t>registration </a:t>
            </a:r>
            <a:r>
              <a:rPr lang="en-US" dirty="0">
                <a:latin typeface="+mn-lt"/>
              </a:rPr>
              <a:t>of the product</a:t>
            </a:r>
          </a:p>
          <a:p>
            <a:r>
              <a:rPr lang="en-US" dirty="0">
                <a:latin typeface="+mn-lt"/>
              </a:rPr>
              <a:t>Request URI:</a:t>
            </a:r>
          </a:p>
          <a:p>
            <a:pPr marL="0" indent="0">
              <a:buNone/>
            </a:pPr>
            <a:r>
              <a:rPr lang="en-US" dirty="0">
                <a:latin typeface="+mn-lt"/>
              </a:rPr>
              <a:t>      </a:t>
            </a:r>
            <a:r>
              <a:rPr lang="en-US" sz="1800" dirty="0">
                <a:latin typeface="+mn-lt"/>
              </a:rPr>
              <a:t>https://&lt;connection-server&gt;/</a:t>
            </a:r>
            <a:r>
              <a:rPr lang="en-US" sz="1800" dirty="0" smtClean="0">
                <a:latin typeface="+mn-lt"/>
              </a:rPr>
              <a:t>vmrest/smartlicense/renewID</a:t>
            </a:r>
            <a:endParaRPr lang="en-US" sz="1800" dirty="0">
              <a:latin typeface="+mn-lt"/>
            </a:endParaRPr>
          </a:p>
          <a:p>
            <a:pPr>
              <a:buFont typeface="Arial" panose="020B0604020202020204" pitchFamily="34" charset="0"/>
              <a:buChar char="•"/>
            </a:pPr>
            <a:r>
              <a:rPr lang="en-US" dirty="0">
                <a:latin typeface="+mn-lt"/>
              </a:rPr>
              <a:t>Response Code:</a:t>
            </a:r>
          </a:p>
          <a:p>
            <a:pPr marL="0" indent="0">
              <a:buNone/>
            </a:pPr>
            <a:r>
              <a:rPr lang="en-US" dirty="0">
                <a:latin typeface="+mn-lt"/>
              </a:rPr>
              <a:t>      </a:t>
            </a:r>
            <a:r>
              <a:rPr lang="en-US" sz="1800" dirty="0">
                <a:latin typeface="+mn-lt"/>
              </a:rPr>
              <a:t>200 OK – for successful. </a:t>
            </a:r>
          </a:p>
          <a:p>
            <a:endParaRPr lang="en-US" sz="1800" dirty="0"/>
          </a:p>
          <a:p>
            <a:endParaRPr lang="en-US" dirty="0"/>
          </a:p>
        </p:txBody>
      </p:sp>
    </p:spTree>
    <p:extLst>
      <p:ext uri="{BB962C8B-B14F-4D97-AF65-F5344CB8AC3E}">
        <p14:creationId xmlns:p14="http://schemas.microsoft.com/office/powerpoint/2010/main" val="2265607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863600"/>
          </a:xfrm>
        </p:spPr>
        <p:txBody>
          <a:bodyPr/>
          <a:lstStyle/>
          <a:p>
            <a:r>
              <a:rPr lang="en-US" dirty="0" smtClean="0"/>
              <a:t>Licensing Details </a:t>
            </a:r>
            <a:endParaRPr lang="en-US" dirty="0"/>
          </a:p>
        </p:txBody>
      </p:sp>
      <p:sp>
        <p:nvSpPr>
          <p:cNvPr id="3" name="Content Placeholder 2"/>
          <p:cNvSpPr>
            <a:spLocks noGrp="1"/>
          </p:cNvSpPr>
          <p:nvPr>
            <p:ph idx="1"/>
          </p:nvPr>
        </p:nvSpPr>
        <p:spPr>
          <a:xfrm>
            <a:off x="230188" y="1295400"/>
            <a:ext cx="8550275" cy="5257800"/>
          </a:xfrm>
        </p:spPr>
        <p:txBody>
          <a:bodyPr/>
          <a:lstStyle/>
          <a:p>
            <a:r>
              <a:rPr lang="en-US" dirty="0">
                <a:latin typeface="+mn-lt"/>
              </a:rPr>
              <a:t>This API is used for listing </a:t>
            </a:r>
            <a:r>
              <a:rPr lang="en-US" dirty="0" smtClean="0">
                <a:latin typeface="+mn-lt"/>
              </a:rPr>
              <a:t>all the </a:t>
            </a:r>
            <a:r>
              <a:rPr lang="en-US" dirty="0">
                <a:latin typeface="+mn-lt"/>
              </a:rPr>
              <a:t>licensing information of the product</a:t>
            </a:r>
            <a:r>
              <a:rPr lang="en-US" dirty="0" smtClean="0">
                <a:latin typeface="+mn-lt"/>
              </a:rPr>
              <a:t>.</a:t>
            </a:r>
          </a:p>
          <a:p>
            <a:r>
              <a:rPr lang="en-US" dirty="0" smtClean="0">
                <a:latin typeface="+mn-lt"/>
              </a:rPr>
              <a:t>The licensing information comprises the following:</a:t>
            </a:r>
          </a:p>
          <a:p>
            <a:pPr indent="6350">
              <a:buFont typeface="Wingdings" panose="05000000000000000000" pitchFamily="2" charset="2"/>
              <a:buChar char="ü"/>
            </a:pPr>
            <a:r>
              <a:rPr lang="en-US" sz="1800" dirty="0" smtClean="0">
                <a:latin typeface="+mn-lt"/>
              </a:rPr>
              <a:t> Registration details</a:t>
            </a:r>
          </a:p>
          <a:p>
            <a:pPr indent="6350">
              <a:buFont typeface="Wingdings" panose="05000000000000000000" pitchFamily="2" charset="2"/>
              <a:buChar char="ü"/>
            </a:pPr>
            <a:r>
              <a:rPr lang="en-US" sz="1800" dirty="0" smtClean="0">
                <a:latin typeface="+mn-lt"/>
              </a:rPr>
              <a:t> Authorization details</a:t>
            </a:r>
          </a:p>
          <a:p>
            <a:pPr indent="6350">
              <a:buFont typeface="Wingdings" panose="05000000000000000000" pitchFamily="2" charset="2"/>
              <a:buChar char="ü"/>
            </a:pPr>
            <a:r>
              <a:rPr lang="en-US" sz="1800" dirty="0" smtClean="0">
                <a:latin typeface="+mn-lt"/>
              </a:rPr>
              <a:t> License Usage</a:t>
            </a:r>
          </a:p>
          <a:p>
            <a:pPr>
              <a:buFont typeface="Arial" panose="020B0604020202020204" pitchFamily="34" charset="0"/>
              <a:buChar char="•"/>
            </a:pPr>
            <a:r>
              <a:rPr lang="en-US" dirty="0" smtClean="0">
                <a:latin typeface="+mn-lt"/>
              </a:rPr>
              <a:t>GET </a:t>
            </a:r>
            <a:r>
              <a:rPr lang="en-US" dirty="0">
                <a:latin typeface="+mn-lt"/>
              </a:rPr>
              <a:t>operation is supported to </a:t>
            </a:r>
            <a:r>
              <a:rPr lang="en-US" dirty="0" smtClean="0">
                <a:latin typeface="+mn-lt"/>
              </a:rPr>
              <a:t>view the licensing information </a:t>
            </a:r>
            <a:r>
              <a:rPr lang="en-US" dirty="0">
                <a:latin typeface="+mn-lt"/>
              </a:rPr>
              <a:t>of the product</a:t>
            </a:r>
          </a:p>
          <a:p>
            <a:r>
              <a:rPr lang="en-US" dirty="0">
                <a:latin typeface="+mn-lt"/>
              </a:rPr>
              <a:t>Request </a:t>
            </a:r>
            <a:r>
              <a:rPr lang="en-US" dirty="0" smtClean="0">
                <a:latin typeface="+mn-lt"/>
              </a:rPr>
              <a:t>URI:                                                                    </a:t>
            </a:r>
            <a:r>
              <a:rPr lang="en-US" sz="1800" dirty="0" smtClean="0">
                <a:latin typeface="+mn-lt"/>
              </a:rPr>
              <a:t>https</a:t>
            </a:r>
            <a:r>
              <a:rPr lang="en-US" sz="1800" dirty="0">
                <a:latin typeface="+mn-lt"/>
              </a:rPr>
              <a:t>://&lt;connection-server&gt;/</a:t>
            </a:r>
            <a:r>
              <a:rPr lang="en-US" sz="1800" dirty="0" smtClean="0">
                <a:latin typeface="+mn-lt"/>
              </a:rPr>
              <a:t>vmrest/smartlicense/licensedetails</a:t>
            </a:r>
          </a:p>
          <a:p>
            <a:pPr>
              <a:buFont typeface="Arial" panose="020B0604020202020204" pitchFamily="34" charset="0"/>
              <a:buChar char="•"/>
            </a:pPr>
            <a:r>
              <a:rPr lang="en-US" sz="1800" dirty="0"/>
              <a:t>Response </a:t>
            </a:r>
            <a:r>
              <a:rPr lang="en-US" sz="1800" dirty="0" smtClean="0"/>
              <a:t>Code:                                                                                                 200 </a:t>
            </a:r>
            <a:r>
              <a:rPr lang="en-US" sz="1800" dirty="0"/>
              <a:t>OK – for successful. </a:t>
            </a:r>
            <a:endParaRPr lang="en-US" sz="1800" dirty="0" smtClean="0"/>
          </a:p>
          <a:p>
            <a:pPr marL="0" indent="0">
              <a:buNone/>
            </a:pPr>
            <a:r>
              <a:rPr lang="en-US" sz="1800" dirty="0"/>
              <a:t>Note: </a:t>
            </a:r>
            <a:r>
              <a:rPr lang="en-US" sz="1600" dirty="0"/>
              <a:t>To get the latest licensing details of the product, you must renew the authorization of the product.</a:t>
            </a:r>
          </a:p>
          <a:p>
            <a:pPr marL="0" indent="0">
              <a:buNone/>
            </a:pPr>
            <a:endParaRPr lang="en-US" sz="1800" dirty="0"/>
          </a:p>
          <a:p>
            <a:pPr marL="0" indent="0">
              <a:buNone/>
            </a:pPr>
            <a:endParaRPr lang="en-US" sz="1800" dirty="0" smtClean="0">
              <a:latin typeface="+mn-lt"/>
            </a:endParaRPr>
          </a:p>
          <a:p>
            <a:pPr marL="0" indent="0">
              <a:buNone/>
            </a:pPr>
            <a:endParaRPr lang="en-US" sz="1800" dirty="0" smtClean="0">
              <a:latin typeface="+mn-lt"/>
            </a:endParaRPr>
          </a:p>
          <a:p>
            <a:pPr marL="0" indent="0">
              <a:buNone/>
            </a:pPr>
            <a:r>
              <a:rPr lang="en-US" dirty="0">
                <a:latin typeface="+mn-lt"/>
              </a:rPr>
              <a:t>		</a:t>
            </a:r>
          </a:p>
        </p:txBody>
      </p:sp>
    </p:spTree>
    <p:extLst>
      <p:ext uri="{BB962C8B-B14F-4D97-AF65-F5344CB8AC3E}">
        <p14:creationId xmlns:p14="http://schemas.microsoft.com/office/powerpoint/2010/main" val="1613395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228600"/>
            <a:ext cx="8588375" cy="838200"/>
          </a:xfrm>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230188" y="1066800"/>
            <a:ext cx="8550275" cy="5238750"/>
          </a:xfrm>
        </p:spPr>
        <p:txBody>
          <a:bodyPr/>
          <a:lstStyle/>
          <a:p>
            <a:r>
              <a:rPr lang="en-US" sz="1800" dirty="0" smtClean="0"/>
              <a:t>GET Response </a:t>
            </a:r>
          </a:p>
          <a:p>
            <a:endParaRPr lang="en-US" dirty="0" smtClean="0"/>
          </a:p>
          <a:p>
            <a:pPr marL="0" indent="0">
              <a:buNone/>
            </a:pPr>
            <a:endParaRPr lang="en-US" dirty="0" smtClean="0"/>
          </a:p>
          <a:p>
            <a:pPr marL="0" indent="0">
              <a:buNone/>
            </a:pPr>
            <a:r>
              <a:rPr lang="en-US" dirty="0"/>
              <a:t> </a:t>
            </a:r>
            <a:endParaRPr lang="en-US" dirty="0" smtClean="0"/>
          </a:p>
          <a:p>
            <a:pPr marL="0" indent="0">
              <a:buNone/>
            </a:pPr>
            <a:endParaRPr lang="en-US" dirty="0"/>
          </a:p>
          <a:p>
            <a:pPr marL="0" indent="0">
              <a:buNone/>
            </a:pPr>
            <a:endParaRPr lang="en-US" dirty="0"/>
          </a:p>
          <a:p>
            <a:pPr marL="0" indent="0">
              <a:buNone/>
            </a:pPr>
            <a:r>
              <a:rPr lang="en-US" sz="1800" dirty="0" smtClean="0">
                <a:latin typeface="+mn-lt"/>
              </a:rPr>
              <a:t>Note: </a:t>
            </a:r>
            <a:r>
              <a:rPr lang="en-US" sz="1600" dirty="0" smtClean="0">
                <a:latin typeface="+mn-lt"/>
              </a:rPr>
              <a:t>The above response is in XML format. You can also get the response in JSON format. Example:    </a:t>
            </a:r>
            <a:endParaRPr lang="en-US" sz="1600" dirty="0" smtClean="0">
              <a:latin typeface="+mn-lt"/>
            </a:endParaRPr>
          </a:p>
          <a:p>
            <a:pPr marL="0" indent="0">
              <a:buNone/>
            </a:pPr>
            <a:endParaRPr lang="en-US" sz="1600" dirty="0">
              <a:latin typeface="+mn-lt"/>
            </a:endParaRPr>
          </a:p>
          <a:p>
            <a:pPr marL="0" indent="0">
              <a:buNone/>
            </a:pPr>
            <a:endParaRPr lang="en-US" sz="1800" dirty="0" smtClean="0">
              <a:latin typeface="+mn-lt"/>
            </a:endParaRPr>
          </a:p>
        </p:txBody>
      </p:sp>
      <p:pic>
        <p:nvPicPr>
          <p:cNvPr id="1027" name="Picture 3">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447800"/>
            <a:ext cx="68580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a:hlinkClick r:id="rId5" action="ppaction://hlinkfile"/>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4419601"/>
            <a:ext cx="68580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7264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304800"/>
            <a:ext cx="8588375" cy="1066800"/>
          </a:xfrm>
        </p:spPr>
        <p:txBody>
          <a:bodyPr/>
          <a:lstStyle/>
          <a:p>
            <a:r>
              <a:rPr lang="en-US" dirty="0" smtClean="0"/>
              <a:t>Licensing Details (</a:t>
            </a:r>
            <a:r>
              <a:rPr lang="en-US" dirty="0" err="1" smtClean="0"/>
              <a:t>cont</a:t>
            </a:r>
            <a:r>
              <a:rPr lang="en-US" dirty="0" smtClean="0"/>
              <a:t>…)</a:t>
            </a:r>
            <a:endParaRPr lang="en-US" dirty="0"/>
          </a:p>
        </p:txBody>
      </p:sp>
      <p:sp>
        <p:nvSpPr>
          <p:cNvPr id="3" name="Content Placeholder 2"/>
          <p:cNvSpPr>
            <a:spLocks noGrp="1"/>
          </p:cNvSpPr>
          <p:nvPr>
            <p:ph idx="1"/>
          </p:nvPr>
        </p:nvSpPr>
        <p:spPr>
          <a:xfrm>
            <a:off x="228600" y="1752600"/>
            <a:ext cx="8550275" cy="4572000"/>
          </a:xfrm>
        </p:spPr>
        <p:txBody>
          <a:bodyPr/>
          <a:lstStyle/>
          <a:p>
            <a:r>
              <a:rPr lang="en-US" dirty="0" smtClean="0">
                <a:latin typeface="+mn-lt"/>
              </a:rPr>
              <a:t>License Usage provides license parameters and usage report based on the </a:t>
            </a:r>
            <a:r>
              <a:rPr lang="en-US" dirty="0" smtClean="0">
                <a:latin typeface="+mn-lt"/>
              </a:rPr>
              <a:t>below deployment modes </a:t>
            </a:r>
            <a:r>
              <a:rPr lang="en-US" dirty="0" smtClean="0">
                <a:latin typeface="+mn-lt"/>
              </a:rPr>
              <a:t>of </a:t>
            </a:r>
            <a:r>
              <a:rPr lang="en-US" dirty="0" smtClean="0">
                <a:latin typeface="+mn-lt"/>
              </a:rPr>
              <a:t>Unity Connection</a:t>
            </a:r>
            <a:r>
              <a:rPr lang="en-US" dirty="0">
                <a:latin typeface="+mn-lt"/>
              </a:rPr>
              <a:t>:</a:t>
            </a:r>
            <a:endParaRPr lang="en-US" dirty="0" smtClean="0">
              <a:latin typeface="+mn-lt"/>
            </a:endParaRPr>
          </a:p>
          <a:p>
            <a:pPr marL="738188" indent="-342900">
              <a:buFont typeface="Wingdings" panose="05000000000000000000" pitchFamily="2" charset="2"/>
              <a:buChar char="ü"/>
            </a:pPr>
            <a:r>
              <a:rPr lang="en-US" dirty="0" smtClean="0"/>
              <a:t>Enterprise</a:t>
            </a:r>
            <a:r>
              <a:rPr lang="en-US" sz="1800" dirty="0" smtClean="0">
                <a:latin typeface="+mn-lt"/>
              </a:rPr>
              <a:t>: </a:t>
            </a:r>
            <a:r>
              <a:rPr lang="en-US" sz="1800" dirty="0">
                <a:latin typeface="+mn-lt"/>
              </a:rPr>
              <a:t>This is the default mode of Unity </a:t>
            </a:r>
            <a:r>
              <a:rPr lang="en-US" sz="1800" dirty="0" smtClean="0">
                <a:latin typeface="+mn-lt"/>
              </a:rPr>
              <a:t>Connection</a:t>
            </a:r>
            <a:r>
              <a:rPr lang="en-US" sz="1800" dirty="0" smtClean="0">
                <a:latin typeface="+mn-lt"/>
              </a:rPr>
              <a:t>.</a:t>
            </a:r>
            <a:endParaRPr lang="en-US" sz="1800" dirty="0"/>
          </a:p>
          <a:p>
            <a:pPr marL="738188" indent="-342900">
              <a:buFont typeface="Wingdings" panose="05000000000000000000" pitchFamily="2" charset="2"/>
              <a:buChar char="ü"/>
            </a:pPr>
            <a:r>
              <a:rPr lang="en-US" dirty="0" smtClean="0"/>
              <a:t>HCS</a:t>
            </a:r>
            <a:r>
              <a:rPr lang="en-US" sz="1800" dirty="0" smtClean="0">
                <a:latin typeface="+mn-lt"/>
              </a:rPr>
              <a:t>: This mode comprises Hosted </a:t>
            </a:r>
            <a:r>
              <a:rPr lang="en-US" sz="1800" dirty="0">
                <a:latin typeface="+mn-lt"/>
              </a:rPr>
              <a:t>Collaboration Services</a:t>
            </a:r>
            <a:r>
              <a:rPr lang="en-US" sz="1800" dirty="0" smtClean="0">
                <a:latin typeface="+mn-lt"/>
              </a:rPr>
              <a:t>. </a:t>
            </a:r>
          </a:p>
          <a:p>
            <a:pPr marL="738188" indent="-342900">
              <a:buFont typeface="Wingdings" panose="05000000000000000000" pitchFamily="2" charset="2"/>
              <a:buChar char="ü"/>
            </a:pPr>
            <a:r>
              <a:rPr lang="en-US" dirty="0" smtClean="0"/>
              <a:t>HCS-LE</a:t>
            </a:r>
            <a:r>
              <a:rPr lang="en-US" sz="1800" dirty="0" smtClean="0">
                <a:latin typeface="+mn-lt"/>
              </a:rPr>
              <a:t>: This mode comprises </a:t>
            </a:r>
            <a:r>
              <a:rPr lang="en-US" sz="1800" dirty="0">
                <a:latin typeface="+mn-lt"/>
              </a:rPr>
              <a:t>Hosted Collaboration </a:t>
            </a:r>
            <a:r>
              <a:rPr lang="en-US" sz="1800" dirty="0" smtClean="0">
                <a:latin typeface="+mn-lt"/>
              </a:rPr>
              <a:t>Services -Large </a:t>
            </a:r>
            <a:r>
              <a:rPr lang="en-US" sz="1800" dirty="0">
                <a:latin typeface="+mn-lt"/>
              </a:rPr>
              <a:t>Enterprise</a:t>
            </a:r>
            <a:r>
              <a:rPr lang="en-US" sz="1800" dirty="0" smtClean="0">
                <a:latin typeface="+mn-lt"/>
              </a:rPr>
              <a:t>. </a:t>
            </a:r>
          </a:p>
          <a:p>
            <a:pPr marL="0" indent="0">
              <a:buNone/>
            </a:pPr>
            <a:endParaRPr lang="en-US" dirty="0" smtClean="0"/>
          </a:p>
        </p:txBody>
      </p:sp>
    </p:spTree>
    <p:extLst>
      <p:ext uri="{BB962C8B-B14F-4D97-AF65-F5344CB8AC3E}">
        <p14:creationId xmlns:p14="http://schemas.microsoft.com/office/powerpoint/2010/main" val="622511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863600"/>
          </a:xfrm>
        </p:spPr>
        <p:txBody>
          <a:bodyPr/>
          <a:lstStyle/>
          <a:p>
            <a:r>
              <a:rPr lang="en-US" dirty="0" smtClean="0"/>
              <a:t>Example of License Usage</a:t>
            </a:r>
            <a:endParaRPr lang="en-US" dirty="0"/>
          </a:p>
        </p:txBody>
      </p:sp>
      <p:sp>
        <p:nvSpPr>
          <p:cNvPr id="3" name="Content Placeholder 2"/>
          <p:cNvSpPr>
            <a:spLocks noGrp="1"/>
          </p:cNvSpPr>
          <p:nvPr>
            <p:ph idx="1"/>
          </p:nvPr>
        </p:nvSpPr>
        <p:spPr/>
        <p:txBody>
          <a:bodyPr/>
          <a:lstStyle/>
          <a:p>
            <a:r>
              <a:rPr lang="en-US" dirty="0" smtClean="0"/>
              <a:t>Enterprise Mode       </a:t>
            </a:r>
          </a:p>
          <a:p>
            <a:endParaRPr lang="en-US" dirty="0"/>
          </a:p>
          <a:p>
            <a:endParaRPr lang="en-US" dirty="0" smtClean="0"/>
          </a:p>
          <a:p>
            <a:endParaRPr lang="en-US" dirty="0"/>
          </a:p>
          <a:p>
            <a:endParaRPr lang="en-US" dirty="0" smtClean="0"/>
          </a:p>
          <a:p>
            <a:r>
              <a:rPr lang="en-US" dirty="0" smtClean="0"/>
              <a:t>HCS Mode</a:t>
            </a:r>
          </a:p>
          <a:p>
            <a:endParaRPr lang="en-US" dirty="0" smtClean="0"/>
          </a:p>
          <a:p>
            <a:endParaRPr lang="en-US" dirty="0"/>
          </a:p>
        </p:txBody>
      </p:sp>
      <p:pic>
        <p:nvPicPr>
          <p:cNvPr id="2050"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275" y="1905000"/>
            <a:ext cx="779145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a:hlinkClick r:id="rId4" action="ppaction://hlinkfil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6274" y="4191000"/>
            <a:ext cx="7791451"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04502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HCS-LE Mode</a:t>
            </a:r>
          </a:p>
          <a:p>
            <a:endParaRPr lang="en-US" dirty="0"/>
          </a:p>
        </p:txBody>
      </p:sp>
      <p:pic>
        <p:nvPicPr>
          <p:cNvPr id="3074"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916" y="1905000"/>
            <a:ext cx="8020050"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44320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304800"/>
            <a:ext cx="8588375" cy="1143000"/>
          </a:xfrm>
        </p:spPr>
        <p:txBody>
          <a:bodyPr/>
          <a:lstStyle/>
          <a:p>
            <a:r>
              <a:rPr lang="en-US" dirty="0" smtClean="0"/>
              <a:t>Get License Data for STT</a:t>
            </a:r>
            <a:endParaRPr lang="en-US" dirty="0"/>
          </a:p>
        </p:txBody>
      </p:sp>
      <p:sp>
        <p:nvSpPr>
          <p:cNvPr id="3" name="Content Placeholder 2"/>
          <p:cNvSpPr>
            <a:spLocks noGrp="1"/>
          </p:cNvSpPr>
          <p:nvPr>
            <p:ph idx="1"/>
          </p:nvPr>
        </p:nvSpPr>
        <p:spPr>
          <a:xfrm>
            <a:off x="228600" y="1524000"/>
            <a:ext cx="8550275" cy="5334000"/>
          </a:xfrm>
        </p:spPr>
        <p:txBody>
          <a:bodyPr/>
          <a:lstStyle/>
          <a:p>
            <a:r>
              <a:rPr lang="en-US" dirty="0" smtClean="0">
                <a:latin typeface="+mn-lt"/>
              </a:rPr>
              <a:t>Using this API</a:t>
            </a:r>
            <a:r>
              <a:rPr lang="en-US" dirty="0">
                <a:latin typeface="+mn-lt"/>
              </a:rPr>
              <a:t>, </a:t>
            </a:r>
            <a:r>
              <a:rPr lang="en-US" dirty="0" smtClean="0">
                <a:latin typeface="+mn-lt"/>
              </a:rPr>
              <a:t>you can acquire </a:t>
            </a:r>
            <a:r>
              <a:rPr lang="en-US" dirty="0">
                <a:latin typeface="+mn-lt"/>
              </a:rPr>
              <a:t>the </a:t>
            </a:r>
            <a:r>
              <a:rPr lang="en-US" dirty="0" err="1">
                <a:latin typeface="+mn-lt"/>
              </a:rPr>
              <a:t>SpeechView</a:t>
            </a:r>
            <a:r>
              <a:rPr lang="en-US" dirty="0">
                <a:latin typeface="+mn-lt"/>
              </a:rPr>
              <a:t> license data </a:t>
            </a:r>
            <a:r>
              <a:rPr lang="en-US" dirty="0" smtClean="0">
                <a:latin typeface="+mn-lt"/>
              </a:rPr>
              <a:t>(</a:t>
            </a:r>
            <a:r>
              <a:rPr lang="en-US" dirty="0" smtClean="0"/>
              <a:t>Certificates </a:t>
            </a:r>
            <a:r>
              <a:rPr lang="en-US" dirty="0"/>
              <a:t>and V</a:t>
            </a:r>
            <a:r>
              <a:rPr lang="en-US" dirty="0" smtClean="0"/>
              <a:t>oucher code) </a:t>
            </a:r>
            <a:r>
              <a:rPr lang="en-US" dirty="0" smtClean="0"/>
              <a:t>locally to the </a:t>
            </a:r>
            <a:r>
              <a:rPr lang="en-US" dirty="0" smtClean="0"/>
              <a:t>connection server </a:t>
            </a:r>
            <a:r>
              <a:rPr lang="en-US" dirty="0" smtClean="0">
                <a:latin typeface="+mn-lt"/>
              </a:rPr>
              <a:t>from </a:t>
            </a:r>
            <a:r>
              <a:rPr lang="en-US" dirty="0" smtClean="0">
                <a:latin typeface="+mn-lt"/>
              </a:rPr>
              <a:t>CSSM </a:t>
            </a:r>
            <a:r>
              <a:rPr lang="en-US" dirty="0">
                <a:latin typeface="+mn-lt"/>
              </a:rPr>
              <a:t>or </a:t>
            </a:r>
            <a:r>
              <a:rPr lang="en-US" dirty="0" smtClean="0">
                <a:latin typeface="+mn-lt"/>
              </a:rPr>
              <a:t>satellite</a:t>
            </a:r>
            <a:r>
              <a:rPr lang="en-US" dirty="0">
                <a:latin typeface="+mn-lt"/>
              </a:rPr>
              <a:t>. </a:t>
            </a:r>
            <a:endParaRPr lang="en-US" dirty="0" smtClean="0">
              <a:latin typeface="+mn-lt"/>
            </a:endParaRPr>
          </a:p>
          <a:p>
            <a:r>
              <a:rPr lang="en-US" dirty="0">
                <a:latin typeface="+mn-lt"/>
              </a:rPr>
              <a:t>PUT operation is supported to </a:t>
            </a:r>
            <a:r>
              <a:rPr lang="en-US" dirty="0" smtClean="0">
                <a:latin typeface="+mn-lt"/>
              </a:rPr>
              <a:t>get the license data for </a:t>
            </a:r>
            <a:r>
              <a:rPr lang="en-US" dirty="0" err="1" smtClean="0">
                <a:latin typeface="+mn-lt"/>
              </a:rPr>
              <a:t>SpeechView</a:t>
            </a:r>
            <a:endParaRPr lang="en-US" dirty="0">
              <a:latin typeface="+mn-lt"/>
            </a:endParaRPr>
          </a:p>
          <a:p>
            <a:r>
              <a:rPr lang="en-US" dirty="0">
                <a:latin typeface="+mn-lt"/>
              </a:rPr>
              <a:t>Request URI:</a:t>
            </a:r>
          </a:p>
          <a:p>
            <a:pPr marL="0" indent="0">
              <a:buNone/>
            </a:pPr>
            <a:r>
              <a:rPr lang="en-US" dirty="0">
                <a:latin typeface="+mn-lt"/>
              </a:rPr>
              <a:t>      </a:t>
            </a:r>
            <a:r>
              <a:rPr lang="en-US" sz="1800" dirty="0">
                <a:latin typeface="+mn-lt"/>
              </a:rPr>
              <a:t>https://&lt;connection-server&gt;/</a:t>
            </a:r>
            <a:r>
              <a:rPr lang="en-US" sz="1800" dirty="0" smtClean="0">
                <a:latin typeface="+mn-lt"/>
              </a:rPr>
              <a:t>vmrest/smartlicense/</a:t>
            </a:r>
            <a:r>
              <a:rPr lang="en-US" sz="1800" dirty="0">
                <a:latin typeface="+mn-lt"/>
              </a:rPr>
              <a:t>configurenuancecerts</a:t>
            </a:r>
          </a:p>
          <a:p>
            <a:r>
              <a:rPr lang="en-US" dirty="0">
                <a:latin typeface="+mn-lt"/>
              </a:rPr>
              <a:t>Response Code:</a:t>
            </a:r>
          </a:p>
          <a:p>
            <a:pPr marL="0" indent="0">
              <a:buNone/>
            </a:pPr>
            <a:r>
              <a:rPr lang="en-US" dirty="0">
                <a:latin typeface="+mn-lt"/>
              </a:rPr>
              <a:t>      </a:t>
            </a:r>
            <a:r>
              <a:rPr lang="en-US" sz="1800" dirty="0">
                <a:latin typeface="+mn-lt"/>
              </a:rPr>
              <a:t>200 OK – for successful</a:t>
            </a:r>
            <a:r>
              <a:rPr lang="en-US" dirty="0"/>
              <a:t>. </a:t>
            </a:r>
          </a:p>
          <a:p>
            <a:endParaRPr lang="en-US" dirty="0" smtClean="0"/>
          </a:p>
          <a:p>
            <a:endParaRPr lang="en-US" dirty="0"/>
          </a:p>
        </p:txBody>
      </p:sp>
    </p:spTree>
    <p:extLst>
      <p:ext uri="{BB962C8B-B14F-4D97-AF65-F5344CB8AC3E}">
        <p14:creationId xmlns:p14="http://schemas.microsoft.com/office/powerpoint/2010/main" val="65354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a:t>
            </a:r>
            <a:endParaRPr lang="en-US" dirty="0"/>
          </a:p>
        </p:txBody>
      </p:sp>
      <p:sp>
        <p:nvSpPr>
          <p:cNvPr id="3" name="Content Placeholder 2"/>
          <p:cNvSpPr>
            <a:spLocks noGrp="1"/>
          </p:cNvSpPr>
          <p:nvPr>
            <p:ph idx="1"/>
          </p:nvPr>
        </p:nvSpPr>
        <p:spPr>
          <a:xfrm>
            <a:off x="228600" y="1447800"/>
            <a:ext cx="8550275" cy="4965700"/>
          </a:xfrm>
        </p:spPr>
        <p:txBody>
          <a:bodyPr/>
          <a:lstStyle/>
          <a:p>
            <a:r>
              <a:rPr lang="en-US" dirty="0" smtClean="0">
                <a:latin typeface="+mn-lt"/>
              </a:rPr>
              <a:t>For  information on the troubleshooting scenarios of Cisco Smart Software Licensing, see Troubleshooting Guide for Cisco Unity Connection Release 12.x at </a:t>
            </a:r>
            <a:r>
              <a:rPr lang="en-US" sz="1800" dirty="0" smtClean="0">
                <a:latin typeface="+mn-lt"/>
                <a:hlinkClick r:id="rId2"/>
              </a:rPr>
              <a:t>https</a:t>
            </a:r>
            <a:r>
              <a:rPr lang="en-US" sz="1800" dirty="0">
                <a:latin typeface="+mn-lt"/>
                <a:hlinkClick r:id="rId2"/>
              </a:rPr>
              <a:t>://</a:t>
            </a:r>
            <a:r>
              <a:rPr lang="en-US" sz="1800" dirty="0" smtClean="0">
                <a:latin typeface="+mn-lt"/>
                <a:hlinkClick r:id="rId2"/>
              </a:rPr>
              <a:t>www.cisco.com/c/en/us/td/docs/voice_ip_comm/connection/12x/troubleshooting/guide/b_12xcuctsg.html</a:t>
            </a:r>
            <a:endParaRPr lang="en-US" sz="1800" dirty="0" smtClean="0">
              <a:latin typeface="+mn-lt"/>
            </a:endParaRPr>
          </a:p>
          <a:p>
            <a:r>
              <a:rPr lang="en-US" sz="1800" dirty="0" smtClean="0">
                <a:latin typeface="+mn-lt"/>
              </a:rPr>
              <a:t>For information on the Error Codes appeared on the REST API interface, see </a:t>
            </a:r>
            <a:r>
              <a:rPr lang="en-US" dirty="0">
                <a:latin typeface="+mn-lt"/>
              </a:rPr>
              <a:t>Cisco Unity Connection Provisioning Interface (CUPI) API </a:t>
            </a:r>
            <a:r>
              <a:rPr lang="en-US" dirty="0" smtClean="0">
                <a:latin typeface="+mn-lt"/>
              </a:rPr>
              <a:t>– Smart Licensing at </a:t>
            </a:r>
            <a:r>
              <a:rPr lang="en-US" sz="1800" dirty="0" smtClean="0">
                <a:latin typeface="+mn-lt"/>
                <a:hlinkClick r:id="rId3"/>
              </a:rPr>
              <a:t>https</a:t>
            </a:r>
            <a:r>
              <a:rPr lang="en-US" sz="1800" dirty="0">
                <a:latin typeface="+mn-lt"/>
                <a:hlinkClick r:id="rId3"/>
              </a:rPr>
              <a:t>://www.cisco.com/c/en/us/td/docs/voice_ip_comm/connection/DocWiki/APIs/guide/b_Cisco_Unity_Connection_APIs.html</a:t>
            </a:r>
            <a:endParaRPr lang="en-US" sz="1800" dirty="0">
              <a:latin typeface="+mn-lt"/>
            </a:endParaRPr>
          </a:p>
          <a:p>
            <a:r>
              <a:rPr lang="en-US" sz="1800" dirty="0" smtClean="0">
                <a:latin typeface="+mn-lt"/>
              </a:rPr>
              <a:t>Annotated Logs Wiki:                                                                           </a:t>
            </a:r>
            <a:r>
              <a:rPr lang="en-US" sz="1800" dirty="0" smtClean="0">
                <a:hlinkClick r:id="rId4"/>
              </a:rPr>
              <a:t>https</a:t>
            </a:r>
            <a:r>
              <a:rPr lang="en-US" sz="1800" dirty="0">
                <a:hlinkClick r:id="rId4"/>
              </a:rPr>
              <a:t>://</a:t>
            </a:r>
            <a:r>
              <a:rPr lang="en-US" sz="1800" dirty="0" smtClean="0">
                <a:hlinkClick r:id="rId4"/>
              </a:rPr>
              <a:t>ccbu-wiki.cisco.com/display/MESSAGING/Annotated+diagnostics+for+Smart+License+Rest+API</a:t>
            </a:r>
            <a:endParaRPr lang="en-US" sz="1800" dirty="0"/>
          </a:p>
          <a:p>
            <a:endParaRPr lang="en-US" sz="1800" dirty="0" smtClean="0">
              <a:latin typeface="+mn-lt"/>
            </a:endParaRPr>
          </a:p>
          <a:p>
            <a:endParaRPr lang="en-US" dirty="0"/>
          </a:p>
        </p:txBody>
      </p:sp>
    </p:spTree>
    <p:extLst>
      <p:ext uri="{BB962C8B-B14F-4D97-AF65-F5344CB8AC3E}">
        <p14:creationId xmlns:p14="http://schemas.microsoft.com/office/powerpoint/2010/main" val="23642129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88375" cy="1066800"/>
          </a:xfrm>
        </p:spPr>
        <p:txBody>
          <a:bodyPr/>
          <a:lstStyle/>
          <a:p>
            <a:r>
              <a:rPr lang="en-US" dirty="0" smtClean="0"/>
              <a:t>References</a:t>
            </a:r>
            <a:endParaRPr lang="en-US" dirty="0"/>
          </a:p>
        </p:txBody>
      </p:sp>
      <p:sp>
        <p:nvSpPr>
          <p:cNvPr id="3" name="Content Placeholder 2"/>
          <p:cNvSpPr>
            <a:spLocks noGrp="1"/>
          </p:cNvSpPr>
          <p:nvPr>
            <p:ph idx="1"/>
          </p:nvPr>
        </p:nvSpPr>
        <p:spPr>
          <a:xfrm>
            <a:off x="228600" y="1600200"/>
            <a:ext cx="8550275" cy="5086350"/>
          </a:xfrm>
        </p:spPr>
        <p:txBody>
          <a:bodyPr/>
          <a:lstStyle/>
          <a:p>
            <a:r>
              <a:rPr lang="en-US" dirty="0" smtClean="0"/>
              <a:t>Install</a:t>
            </a:r>
            <a:r>
              <a:rPr lang="en-US" dirty="0"/>
              <a:t>, Upgrade, and Maintenance Guide for Cisco Unity Connection Release </a:t>
            </a:r>
            <a:r>
              <a:rPr lang="en-US" dirty="0" smtClean="0"/>
              <a:t>12.x </a:t>
            </a:r>
          </a:p>
          <a:p>
            <a:pPr marL="234950" indent="0">
              <a:buNone/>
            </a:pPr>
            <a:r>
              <a:rPr lang="en-US" sz="1600" dirty="0" smtClean="0">
                <a:hlinkClick r:id="rId2"/>
              </a:rPr>
              <a:t>https</a:t>
            </a:r>
            <a:r>
              <a:rPr lang="en-US" sz="1600" dirty="0">
                <a:hlinkClick r:id="rId2"/>
              </a:rPr>
              <a:t>://</a:t>
            </a:r>
            <a:r>
              <a:rPr lang="en-US" sz="1600" dirty="0" smtClean="0">
                <a:hlinkClick r:id="rId2"/>
              </a:rPr>
              <a:t>www.cisco.com/c/en/us/td/docs/voice_ip_comm/connection/12x/install_upgrade/guide/b_12xcuciumg.html</a:t>
            </a:r>
            <a:endParaRPr lang="en-US" sz="1600" dirty="0" smtClean="0"/>
          </a:p>
          <a:p>
            <a:r>
              <a:rPr lang="en-US" dirty="0" smtClean="0"/>
              <a:t>Documentation for Cisco Unity Connection API</a:t>
            </a:r>
          </a:p>
          <a:p>
            <a:pPr marL="234950" indent="0">
              <a:buNone/>
            </a:pPr>
            <a:r>
              <a:rPr lang="en-US" sz="1600" dirty="0" smtClean="0">
                <a:hlinkClick r:id="rId3"/>
              </a:rPr>
              <a:t>https://www.cisco.com/c/en/us/td/docs/voice_ip_comm/connection/DocWiki/APIs/guide/b_Cisco_Unity_Connection_APIs.html</a:t>
            </a:r>
            <a:endParaRPr lang="en-US" sz="1600" dirty="0" smtClean="0"/>
          </a:p>
          <a:p>
            <a:pPr marL="0" indent="0">
              <a:buNone/>
            </a:pPr>
            <a:endParaRPr lang="en-US" sz="1600" dirty="0" smtClean="0"/>
          </a:p>
          <a:p>
            <a:endParaRPr lang="en-US" dirty="0" smtClean="0"/>
          </a:p>
          <a:p>
            <a:endParaRPr lang="en-US" dirty="0" smtClean="0"/>
          </a:p>
          <a:p>
            <a:endParaRPr lang="en-US" dirty="0" smtClean="0"/>
          </a:p>
          <a:p>
            <a:pPr marL="0" indent="0">
              <a:buNone/>
            </a:pPr>
            <a:endParaRPr lang="en-US" sz="1600" dirty="0" smtClean="0"/>
          </a:p>
          <a:p>
            <a:endParaRPr lang="en-US" dirty="0"/>
          </a:p>
        </p:txBody>
      </p:sp>
    </p:spTree>
    <p:extLst>
      <p:ext uri="{BB962C8B-B14F-4D97-AF65-F5344CB8AC3E}">
        <p14:creationId xmlns:p14="http://schemas.microsoft.com/office/powerpoint/2010/main" val="3410367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744" y="484633"/>
            <a:ext cx="8677656" cy="3630168"/>
          </a:xfrm>
        </p:spPr>
        <p:txBody>
          <a:bodyPr/>
          <a:lstStyle/>
          <a:p>
            <a:pPr marL="0" indent="0" algn="ctr">
              <a:buNone/>
            </a:pPr>
            <a:r>
              <a:rPr lang="en-US" dirty="0" smtClean="0"/>
              <a:t>Thank You</a:t>
            </a:r>
            <a:endParaRPr lang="en-US" dirty="0"/>
          </a:p>
        </p:txBody>
      </p:sp>
    </p:spTree>
    <p:extLst>
      <p:ext uri="{BB962C8B-B14F-4D97-AF65-F5344CB8AC3E}">
        <p14:creationId xmlns:p14="http://schemas.microsoft.com/office/powerpoint/2010/main" val="243836555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Agenda</a:t>
            </a:r>
            <a:endParaRPr dirty="0">
              <a:ea typeface="+mj-ea"/>
            </a:endParaRPr>
          </a:p>
        </p:txBody>
      </p:sp>
      <p:sp>
        <p:nvSpPr>
          <p:cNvPr id="28675" name="Content Placeholder 3"/>
          <p:cNvSpPr>
            <a:spLocks noGrp="1"/>
          </p:cNvSpPr>
          <p:nvPr>
            <p:ph idx="1"/>
          </p:nvPr>
        </p:nvSpPr>
        <p:spPr>
          <a:xfrm>
            <a:off x="304800" y="990600"/>
            <a:ext cx="5867400" cy="5105400"/>
          </a:xfrm>
        </p:spPr>
        <p:txBody>
          <a:bodyPr/>
          <a:lstStyle/>
          <a:p>
            <a:pPr marL="406400" indent="-406400">
              <a:buFont typeface="Wingdings" pitchFamily="2" charset="2"/>
              <a:buChar char="v"/>
            </a:pPr>
            <a:r>
              <a:rPr altLang="en-US" dirty="0" smtClean="0"/>
              <a:t>Introduction</a:t>
            </a:r>
          </a:p>
          <a:p>
            <a:pPr marL="406400" indent="-406400">
              <a:buFont typeface="Wingdings" pitchFamily="2" charset="2"/>
              <a:buChar char="v"/>
            </a:pPr>
            <a:r>
              <a:rPr lang="en-US" altLang="en-US" dirty="0" smtClean="0"/>
              <a:t>What’s New</a:t>
            </a:r>
          </a:p>
          <a:p>
            <a:pPr marL="406400" indent="-406400">
              <a:buFont typeface="Wingdings" pitchFamily="2" charset="2"/>
              <a:buChar char="v"/>
            </a:pPr>
            <a:r>
              <a:rPr lang="en-US" altLang="en-US" dirty="0" smtClean="0"/>
              <a:t>Transport Setting API</a:t>
            </a:r>
          </a:p>
          <a:p>
            <a:pPr marL="406400" indent="-406400">
              <a:buFont typeface="Wingdings" pitchFamily="2" charset="2"/>
              <a:buChar char="v"/>
            </a:pPr>
            <a:r>
              <a:rPr lang="en-US" altLang="en-US" dirty="0" smtClean="0"/>
              <a:t>Register API</a:t>
            </a:r>
          </a:p>
          <a:p>
            <a:pPr marL="406400" indent="-406400">
              <a:buFont typeface="Wingdings" pitchFamily="2" charset="2"/>
              <a:buChar char="v"/>
            </a:pPr>
            <a:r>
              <a:rPr lang="en-US" altLang="en-US" dirty="0" smtClean="0"/>
              <a:t>Reregister API</a:t>
            </a:r>
          </a:p>
          <a:p>
            <a:pPr marL="406400" indent="-406400">
              <a:buFont typeface="Wingdings" pitchFamily="2" charset="2"/>
              <a:buChar char="v"/>
            </a:pPr>
            <a:r>
              <a:rPr lang="en-US" altLang="en-US" dirty="0" smtClean="0"/>
              <a:t>Deregister API</a:t>
            </a:r>
          </a:p>
          <a:p>
            <a:pPr marL="406400" indent="-406400">
              <a:buFont typeface="Wingdings" pitchFamily="2" charset="2"/>
              <a:buChar char="v"/>
            </a:pPr>
            <a:r>
              <a:rPr lang="en-US" altLang="en-US" dirty="0" smtClean="0"/>
              <a:t>Renew Authorization API</a:t>
            </a:r>
          </a:p>
          <a:p>
            <a:pPr marL="406400" indent="-406400">
              <a:buFont typeface="Wingdings" pitchFamily="2" charset="2"/>
              <a:buChar char="v"/>
            </a:pPr>
            <a:r>
              <a:rPr lang="en-US" altLang="en-US" dirty="0" smtClean="0"/>
              <a:t>Renew Registration API</a:t>
            </a:r>
          </a:p>
          <a:p>
            <a:pPr marL="406400" indent="-406400">
              <a:buFont typeface="Wingdings" pitchFamily="2" charset="2"/>
              <a:buChar char="v"/>
            </a:pPr>
            <a:r>
              <a:rPr lang="en-US" altLang="en-US" dirty="0" smtClean="0"/>
              <a:t>Licensing Details</a:t>
            </a:r>
          </a:p>
          <a:p>
            <a:pPr marL="406400" indent="-406400">
              <a:buFont typeface="Wingdings" pitchFamily="2" charset="2"/>
              <a:buChar char="v"/>
            </a:pPr>
            <a:r>
              <a:rPr lang="en-US" altLang="en-US" dirty="0" smtClean="0"/>
              <a:t>Get License Data for STT</a:t>
            </a:r>
          </a:p>
          <a:p>
            <a:pPr marL="406400" indent="-406400">
              <a:buFont typeface="Wingdings" pitchFamily="2" charset="2"/>
              <a:buChar char="v"/>
            </a:pPr>
            <a:r>
              <a:rPr lang="en-US" altLang="en-US" dirty="0" smtClean="0"/>
              <a:t>References</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304800"/>
            <a:ext cx="8588375" cy="838200"/>
          </a:xfrm>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Unity Connection provides a </a:t>
            </a:r>
            <a:r>
              <a:rPr lang="en-US" dirty="0"/>
              <a:t>simple and enhanced way of </a:t>
            </a:r>
            <a:r>
              <a:rPr lang="en-US" dirty="0" smtClean="0"/>
              <a:t>licensing, Cisco Smart Software Licensing to use the various features of Unity Connection. </a:t>
            </a:r>
            <a:r>
              <a:rPr lang="en-US" dirty="0"/>
              <a:t>Using Cisco Smart Software Licensing, you can manage all the licenses associated with an organization through Cisco Smart Software Manager (CSSM) or Cisco Smart Software Manager satellite</a:t>
            </a:r>
            <a:r>
              <a:rPr lang="en-US" dirty="0" smtClean="0"/>
              <a:t>.</a:t>
            </a:r>
          </a:p>
          <a:p>
            <a:r>
              <a:rPr lang="en-US" dirty="0"/>
              <a:t>Unity Connection must be registered with the CSSM </a:t>
            </a:r>
            <a:r>
              <a:rPr lang="en-US" dirty="0" smtClean="0"/>
              <a:t>or satellite to </a:t>
            </a:r>
            <a:r>
              <a:rPr lang="en-US" dirty="0"/>
              <a:t>use various licensed feature. </a:t>
            </a:r>
            <a:endParaRPr lang="en-US" dirty="0" smtClean="0"/>
          </a:p>
          <a:p>
            <a:r>
              <a:rPr lang="en-US" dirty="0" smtClean="0"/>
              <a:t>For performing various operations of Cisco Smart </a:t>
            </a:r>
            <a:r>
              <a:rPr lang="en-US" dirty="0"/>
              <a:t>Software Licensing, Unity Connection provides following </a:t>
            </a:r>
            <a:r>
              <a:rPr lang="en-US" dirty="0" smtClean="0"/>
              <a:t>interfaces:</a:t>
            </a:r>
          </a:p>
          <a:p>
            <a:pPr marL="577850" indent="-342900">
              <a:buFont typeface="Wingdings" panose="05000000000000000000" pitchFamily="2" charset="2"/>
              <a:buChar char="ü"/>
            </a:pPr>
            <a:r>
              <a:rPr lang="en-US" sz="1800" dirty="0" smtClean="0"/>
              <a:t>User Interface of Cisco Unity Connection Administration</a:t>
            </a:r>
          </a:p>
          <a:p>
            <a:pPr marL="577850" indent="-342900">
              <a:buFont typeface="Wingdings" panose="05000000000000000000" pitchFamily="2" charset="2"/>
              <a:buChar char="ü"/>
            </a:pPr>
            <a:r>
              <a:rPr lang="en-US" sz="1800" dirty="0" smtClean="0"/>
              <a:t>Command Line Interface (CLI)</a:t>
            </a:r>
            <a:endParaRPr lang="en-US" sz="1800" dirty="0"/>
          </a:p>
        </p:txBody>
      </p:sp>
    </p:spTree>
    <p:extLst>
      <p:ext uri="{BB962C8B-B14F-4D97-AF65-F5344CB8AC3E}">
        <p14:creationId xmlns:p14="http://schemas.microsoft.com/office/powerpoint/2010/main" val="1344133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304800"/>
            <a:ext cx="8588375" cy="914400"/>
          </a:xfrm>
        </p:spPr>
        <p:txBody>
          <a:bodyPr/>
          <a:lstStyle/>
          <a:p>
            <a:r>
              <a:rPr lang="en-US" dirty="0" smtClean="0"/>
              <a:t>What’s New</a:t>
            </a:r>
            <a:endParaRPr lang="en-US" dirty="0"/>
          </a:p>
        </p:txBody>
      </p:sp>
      <p:sp>
        <p:nvSpPr>
          <p:cNvPr id="3" name="Content Placeholder 2"/>
          <p:cNvSpPr>
            <a:spLocks noGrp="1"/>
          </p:cNvSpPr>
          <p:nvPr>
            <p:ph idx="1"/>
          </p:nvPr>
        </p:nvSpPr>
        <p:spPr/>
        <p:txBody>
          <a:bodyPr/>
          <a:lstStyle/>
          <a:p>
            <a:r>
              <a:rPr lang="en-US" dirty="0" smtClean="0"/>
              <a:t>Unity Connection 12.5(1) or later provides the REST API support to use the Cisco Smart Software Licensing.</a:t>
            </a:r>
          </a:p>
          <a:p>
            <a:r>
              <a:rPr lang="en-US" dirty="0" smtClean="0"/>
              <a:t>Below </a:t>
            </a:r>
            <a:r>
              <a:rPr lang="en-US" dirty="0"/>
              <a:t>operations </a:t>
            </a:r>
            <a:r>
              <a:rPr lang="en-US" dirty="0" smtClean="0"/>
              <a:t>of Cisco Smart Software Licensing can be performed using REST API:</a:t>
            </a:r>
          </a:p>
          <a:p>
            <a:pPr indent="6350">
              <a:buFont typeface="Wingdings" panose="05000000000000000000" pitchFamily="2" charset="2"/>
              <a:buChar char="ü"/>
            </a:pPr>
            <a:r>
              <a:rPr lang="en-US" dirty="0" smtClean="0"/>
              <a:t> </a:t>
            </a:r>
            <a:r>
              <a:rPr lang="en-US" sz="1800" dirty="0" smtClean="0"/>
              <a:t>Transport Setting</a:t>
            </a:r>
          </a:p>
          <a:p>
            <a:pPr indent="6350">
              <a:buFont typeface="Wingdings" panose="05000000000000000000" pitchFamily="2" charset="2"/>
              <a:buChar char="ü"/>
            </a:pPr>
            <a:r>
              <a:rPr lang="en-US" sz="1800" dirty="0"/>
              <a:t> </a:t>
            </a:r>
            <a:r>
              <a:rPr lang="en-US" sz="1800" dirty="0" smtClean="0"/>
              <a:t>Register</a:t>
            </a:r>
            <a:endParaRPr lang="en-US" sz="1800" dirty="0"/>
          </a:p>
          <a:p>
            <a:pPr indent="6350">
              <a:buFont typeface="Wingdings" panose="05000000000000000000" pitchFamily="2" charset="2"/>
              <a:buChar char="ü"/>
            </a:pPr>
            <a:r>
              <a:rPr lang="en-US" sz="1800" dirty="0"/>
              <a:t> </a:t>
            </a:r>
            <a:r>
              <a:rPr lang="en-US" sz="1800" dirty="0" smtClean="0"/>
              <a:t>Reregister </a:t>
            </a:r>
            <a:endParaRPr lang="en-US" sz="1800" dirty="0"/>
          </a:p>
          <a:p>
            <a:pPr indent="6350">
              <a:buFont typeface="Wingdings" panose="05000000000000000000" pitchFamily="2" charset="2"/>
              <a:buChar char="ü"/>
            </a:pPr>
            <a:r>
              <a:rPr lang="en-US" sz="1800" dirty="0"/>
              <a:t> </a:t>
            </a:r>
            <a:r>
              <a:rPr lang="en-US" sz="1800" dirty="0" smtClean="0"/>
              <a:t>Deregister </a:t>
            </a:r>
            <a:endParaRPr lang="en-US" sz="1800" dirty="0"/>
          </a:p>
          <a:p>
            <a:pPr indent="6350">
              <a:buFont typeface="Wingdings" panose="05000000000000000000" pitchFamily="2" charset="2"/>
              <a:buChar char="ü"/>
            </a:pPr>
            <a:r>
              <a:rPr lang="en-US" sz="1800" dirty="0"/>
              <a:t>  </a:t>
            </a:r>
            <a:r>
              <a:rPr lang="en-US" sz="1800" dirty="0" smtClean="0"/>
              <a:t>Renew Authorization </a:t>
            </a:r>
            <a:r>
              <a:rPr lang="en-US" sz="1800" dirty="0"/>
              <a:t>and Renew </a:t>
            </a:r>
            <a:r>
              <a:rPr lang="en-US" sz="1800" dirty="0" smtClean="0"/>
              <a:t>Registration </a:t>
            </a:r>
            <a:endParaRPr lang="en-US" sz="1800" dirty="0"/>
          </a:p>
          <a:p>
            <a:pPr indent="6350">
              <a:buFont typeface="Wingdings" panose="05000000000000000000" pitchFamily="2" charset="2"/>
              <a:buChar char="ü"/>
            </a:pPr>
            <a:r>
              <a:rPr lang="en-US" sz="1800" dirty="0" smtClean="0"/>
              <a:t>  License Details</a:t>
            </a:r>
          </a:p>
          <a:p>
            <a:pPr indent="6350">
              <a:buFont typeface="Wingdings" panose="05000000000000000000" pitchFamily="2" charset="2"/>
              <a:buChar char="ü"/>
            </a:pPr>
            <a:r>
              <a:rPr lang="en-US" sz="1800" dirty="0"/>
              <a:t> </a:t>
            </a:r>
            <a:r>
              <a:rPr lang="en-US" sz="1800" dirty="0" smtClean="0"/>
              <a:t> Get STT License Data</a:t>
            </a:r>
            <a:endParaRPr lang="en-US" sz="1800" dirty="0"/>
          </a:p>
          <a:p>
            <a:endParaRPr lang="en-US" dirty="0"/>
          </a:p>
        </p:txBody>
      </p:sp>
    </p:spTree>
    <p:extLst>
      <p:ext uri="{BB962C8B-B14F-4D97-AF65-F5344CB8AC3E}">
        <p14:creationId xmlns:p14="http://schemas.microsoft.com/office/powerpoint/2010/main" val="1512320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Setting API</a:t>
            </a:r>
            <a:endParaRPr lang="en-US" dirty="0"/>
          </a:p>
        </p:txBody>
      </p:sp>
      <p:sp>
        <p:nvSpPr>
          <p:cNvPr id="3" name="Content Placeholder 2"/>
          <p:cNvSpPr>
            <a:spLocks noGrp="1"/>
          </p:cNvSpPr>
          <p:nvPr>
            <p:ph idx="1"/>
          </p:nvPr>
        </p:nvSpPr>
        <p:spPr/>
        <p:txBody>
          <a:bodyPr/>
          <a:lstStyle/>
          <a:p>
            <a:r>
              <a:rPr lang="en-US" dirty="0" smtClean="0"/>
              <a:t>Transport Setting provides the options through which </a:t>
            </a:r>
            <a:r>
              <a:rPr lang="en-US" dirty="0"/>
              <a:t>Unity </a:t>
            </a:r>
            <a:r>
              <a:rPr lang="en-US" dirty="0" smtClean="0"/>
              <a:t>Connection communicates </a:t>
            </a:r>
            <a:r>
              <a:rPr lang="en-US" dirty="0"/>
              <a:t>with the Cisco Smart Software Manager (CSSM) or Cisco Smart Software Manager satellite. </a:t>
            </a:r>
          </a:p>
          <a:p>
            <a:r>
              <a:rPr lang="en-US" dirty="0" smtClean="0"/>
              <a:t>GET and PUT operations are supported for transport settings</a:t>
            </a:r>
          </a:p>
          <a:p>
            <a:pPr lvl="1"/>
            <a:endParaRPr lang="en-US" dirty="0"/>
          </a:p>
          <a:p>
            <a:pPr marL="692150" lvl="1" indent="-285750">
              <a:buFont typeface="Wingdings" panose="05000000000000000000" pitchFamily="2" charset="2"/>
              <a:buChar char="ü"/>
            </a:pPr>
            <a:r>
              <a:rPr lang="en-US" dirty="0" smtClean="0"/>
              <a:t>Resource URI</a:t>
            </a:r>
            <a:r>
              <a:rPr lang="en-US" dirty="0"/>
              <a:t>:  </a:t>
            </a:r>
            <a:r>
              <a:rPr lang="en-US" dirty="0" smtClean="0"/>
              <a:t>	</a:t>
            </a:r>
            <a:r>
              <a:rPr lang="en-US" sz="1600" dirty="0" smtClean="0"/>
              <a:t>https</a:t>
            </a:r>
            <a:r>
              <a:rPr lang="en-US" sz="1600" dirty="0"/>
              <a:t>://&lt;</a:t>
            </a:r>
            <a:r>
              <a:rPr lang="en-US" sz="1600" dirty="0" smtClean="0"/>
              <a:t>connectionserver&gt;/vmrest/smartlicense/transportsettings</a:t>
            </a:r>
          </a:p>
          <a:p>
            <a:pPr marL="692150" lvl="1" indent="-285750">
              <a:buFont typeface="Wingdings" panose="05000000000000000000" pitchFamily="2" charset="2"/>
              <a:buChar char="ü"/>
            </a:pPr>
            <a:endParaRPr lang="en-US" dirty="0" smtClean="0"/>
          </a:p>
          <a:p>
            <a:pPr marL="692150" lvl="1" indent="-285750">
              <a:buFont typeface="Wingdings" panose="05000000000000000000" pitchFamily="2" charset="2"/>
              <a:buChar char="ü"/>
            </a:pPr>
            <a:r>
              <a:rPr lang="en-US" dirty="0" smtClean="0"/>
              <a:t>Parameters that constitutes request and response body : </a:t>
            </a:r>
          </a:p>
          <a:p>
            <a:pPr lvl="1" indent="0"/>
            <a:r>
              <a:rPr lang="en-US" dirty="0"/>
              <a:t> </a:t>
            </a:r>
            <a:r>
              <a:rPr lang="en-US" dirty="0" smtClean="0"/>
              <a:t>       </a:t>
            </a:r>
            <a:r>
              <a:rPr lang="en-US" sz="1600" dirty="0" err="1" smtClean="0"/>
              <a:t>TransportMode</a:t>
            </a:r>
            <a:r>
              <a:rPr lang="en-US" sz="1600" dirty="0" smtClean="0"/>
              <a:t> </a:t>
            </a:r>
          </a:p>
          <a:p>
            <a:pPr lvl="1" indent="0"/>
            <a:r>
              <a:rPr lang="en-US" sz="1600" dirty="0" smtClean="0"/>
              <a:t>	</a:t>
            </a:r>
            <a:r>
              <a:rPr lang="en-US" sz="1600" dirty="0" err="1"/>
              <a:t>T</a:t>
            </a:r>
            <a:r>
              <a:rPr lang="en-US" sz="1600" dirty="0" err="1" smtClean="0"/>
              <a:t>ransportUrl</a:t>
            </a:r>
            <a:endParaRPr lang="en-US" sz="1600" dirty="0" smtClean="0"/>
          </a:p>
          <a:p>
            <a:pPr lvl="1" indent="0"/>
            <a:r>
              <a:rPr lang="en-US" sz="1600" dirty="0" smtClean="0"/>
              <a:t>	</a:t>
            </a:r>
            <a:r>
              <a:rPr lang="en-US" sz="1600" dirty="0" err="1"/>
              <a:t>H</a:t>
            </a:r>
            <a:r>
              <a:rPr lang="en-US" sz="1600" dirty="0" err="1" smtClean="0"/>
              <a:t>ttpPort</a:t>
            </a:r>
            <a:endParaRPr lang="en-US" sz="1600" dirty="0" smtClean="0"/>
          </a:p>
          <a:p>
            <a:pPr lvl="1" indent="0"/>
            <a:r>
              <a:rPr lang="en-US" sz="1600" dirty="0" smtClean="0"/>
              <a:t>	</a:t>
            </a:r>
            <a:r>
              <a:rPr lang="en-US" sz="1600" dirty="0" err="1"/>
              <a:t>H</a:t>
            </a:r>
            <a:r>
              <a:rPr lang="en-US" sz="1600" dirty="0" err="1" smtClean="0"/>
              <a:t>ttpHost</a:t>
            </a:r>
            <a:endParaRPr lang="en-US" sz="1600" dirty="0" smtClean="0"/>
          </a:p>
          <a:p>
            <a:pPr lvl="1" indent="0"/>
            <a:endParaRPr lang="en-US" dirty="0" smtClean="0"/>
          </a:p>
        </p:txBody>
      </p:sp>
    </p:spTree>
    <p:extLst>
      <p:ext uri="{BB962C8B-B14F-4D97-AF65-F5344CB8AC3E}">
        <p14:creationId xmlns:p14="http://schemas.microsoft.com/office/powerpoint/2010/main" val="569156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939800"/>
          </a:xfrm>
        </p:spPr>
        <p:txBody>
          <a:bodyPr/>
          <a:lstStyle/>
          <a:p>
            <a:r>
              <a:rPr lang="en-US" dirty="0" smtClean="0"/>
              <a:t>GET Example	</a:t>
            </a:r>
            <a:endParaRPr lang="en-US" dirty="0"/>
          </a:p>
        </p:txBody>
      </p:sp>
      <p:sp>
        <p:nvSpPr>
          <p:cNvPr id="3" name="Content Placeholder 2"/>
          <p:cNvSpPr>
            <a:spLocks noGrp="1"/>
          </p:cNvSpPr>
          <p:nvPr>
            <p:ph idx="1"/>
          </p:nvPr>
        </p:nvSpPr>
        <p:spPr>
          <a:xfrm>
            <a:off x="228600" y="1717589"/>
            <a:ext cx="8550275" cy="5105400"/>
          </a:xfrm>
        </p:spPr>
        <p:txBody>
          <a:bodyPr/>
          <a:lstStyle/>
          <a:p>
            <a:pPr marL="228600" lvl="1" indent="-228600">
              <a:spcBef>
                <a:spcPts val="1438"/>
              </a:spcBef>
              <a:buClr>
                <a:srgbClr val="96CA4B"/>
              </a:buClr>
              <a:buSzPct val="90000"/>
              <a:buFont typeface="Arial" charset="0"/>
              <a:buChar char="•"/>
            </a:pPr>
            <a:r>
              <a:rPr lang="en-US" sz="2000" dirty="0" smtClean="0"/>
              <a:t>Request URI: </a:t>
            </a:r>
            <a:endParaRPr lang="en-US" sz="2000" dirty="0"/>
          </a:p>
          <a:p>
            <a:pPr marL="0" lvl="1" indent="0">
              <a:spcBef>
                <a:spcPts val="1438"/>
              </a:spcBef>
              <a:buClr>
                <a:srgbClr val="96CA4B"/>
              </a:buClr>
              <a:buSzPct val="90000"/>
            </a:pPr>
            <a:r>
              <a:rPr lang="en-US" sz="2000" dirty="0" smtClean="0"/>
              <a:t>    </a:t>
            </a:r>
            <a:r>
              <a:rPr lang="en-US" dirty="0" smtClean="0"/>
              <a:t>https</a:t>
            </a:r>
            <a:r>
              <a:rPr lang="en-US" dirty="0"/>
              <a:t>://&lt;connectionserver&gt;/</a:t>
            </a:r>
            <a:r>
              <a:rPr lang="en-US" dirty="0" smtClean="0"/>
              <a:t>vmrest/smartlicense/transportsettings</a:t>
            </a:r>
          </a:p>
          <a:p>
            <a:pPr marL="342900" lvl="1" indent="-342900">
              <a:spcBef>
                <a:spcPts val="1438"/>
              </a:spcBef>
              <a:buClr>
                <a:srgbClr val="96CA4B"/>
              </a:buClr>
              <a:buSzPct val="90000"/>
              <a:buFont typeface="Arial" panose="020B0604020202020204" pitchFamily="34" charset="0"/>
              <a:buChar char="•"/>
            </a:pPr>
            <a:r>
              <a:rPr lang="en-US" sz="2000" dirty="0" smtClean="0"/>
              <a:t>GET Response:</a:t>
            </a:r>
            <a:endParaRPr lang="en-US" dirty="0" smtClean="0"/>
          </a:p>
          <a:p>
            <a:pPr marL="177800" lvl="1" indent="0"/>
            <a:r>
              <a:rPr lang="en-US" dirty="0" smtClean="0"/>
              <a:t>     &lt;</a:t>
            </a:r>
            <a:r>
              <a:rPr lang="en-US" dirty="0" err="1"/>
              <a:t>TransportSetting</a:t>
            </a:r>
            <a:r>
              <a:rPr lang="en-US" dirty="0"/>
              <a:t>&gt; </a:t>
            </a:r>
            <a:endParaRPr lang="en-US" dirty="0" smtClean="0"/>
          </a:p>
          <a:p>
            <a:pPr marL="177800" lvl="1" indent="0"/>
            <a:r>
              <a:rPr lang="en-US" dirty="0" smtClean="0"/>
              <a:t>             &lt;</a:t>
            </a:r>
            <a:r>
              <a:rPr lang="en-US" dirty="0" err="1" smtClean="0"/>
              <a:t>transportMode</a:t>
            </a:r>
            <a:r>
              <a:rPr lang="en-US" dirty="0" smtClean="0"/>
              <a:t>&gt;0&lt;/</a:t>
            </a:r>
            <a:r>
              <a:rPr lang="en-US" dirty="0" err="1" smtClean="0"/>
              <a:t>transportMode</a:t>
            </a:r>
            <a:r>
              <a:rPr lang="en-US" dirty="0" smtClean="0"/>
              <a:t>&gt;     </a:t>
            </a:r>
          </a:p>
          <a:p>
            <a:pPr marL="177800" lvl="1" indent="0"/>
            <a:r>
              <a:rPr lang="en-US" dirty="0" smtClean="0"/>
              <a:t>             </a:t>
            </a:r>
            <a:r>
              <a:rPr lang="en-US" dirty="0"/>
              <a:t>&lt;</a:t>
            </a:r>
            <a:r>
              <a:rPr lang="en-US" dirty="0" err="1"/>
              <a:t>transportUrl</a:t>
            </a:r>
            <a:r>
              <a:rPr lang="en-US" dirty="0"/>
              <a:t>&gt;https://</a:t>
            </a:r>
            <a:r>
              <a:rPr lang="en-US" dirty="0" smtClean="0"/>
              <a:t>tools.cisco.com/its/service/……..&lt;/transportUrl&gt; </a:t>
            </a:r>
          </a:p>
          <a:p>
            <a:pPr marL="177800" lvl="1" indent="0"/>
            <a:r>
              <a:rPr lang="en-US" dirty="0" smtClean="0"/>
              <a:t>             &lt;</a:t>
            </a:r>
            <a:r>
              <a:rPr lang="en-US" dirty="0" err="1" smtClean="0"/>
              <a:t>httpHost</a:t>
            </a:r>
            <a:r>
              <a:rPr lang="en-US" dirty="0" smtClean="0"/>
              <a:t>&gt;0&lt;/</a:t>
            </a:r>
            <a:r>
              <a:rPr lang="en-US" dirty="0" err="1" smtClean="0"/>
              <a:t>httpHost</a:t>
            </a:r>
            <a:r>
              <a:rPr lang="en-US" dirty="0" smtClean="0"/>
              <a:t>&gt; </a:t>
            </a:r>
          </a:p>
          <a:p>
            <a:pPr marL="177800" lvl="1" indent="0"/>
            <a:r>
              <a:rPr lang="en-US" dirty="0" smtClean="0"/>
              <a:t>             &lt;</a:t>
            </a:r>
            <a:r>
              <a:rPr lang="en-US" dirty="0" err="1" smtClean="0"/>
              <a:t>httpPort</a:t>
            </a:r>
            <a:r>
              <a:rPr lang="en-US" dirty="0" smtClean="0"/>
              <a:t>&gt;0&lt;/</a:t>
            </a:r>
            <a:r>
              <a:rPr lang="en-US" dirty="0" err="1" smtClean="0"/>
              <a:t>httpPort</a:t>
            </a:r>
            <a:r>
              <a:rPr lang="en-US" dirty="0" smtClean="0"/>
              <a:t>&gt; </a:t>
            </a:r>
          </a:p>
          <a:p>
            <a:pPr marL="177800" lvl="1" indent="0"/>
            <a:r>
              <a:rPr lang="en-US" dirty="0" smtClean="0"/>
              <a:t>    &lt;/</a:t>
            </a:r>
            <a:r>
              <a:rPr lang="en-US" dirty="0" err="1" smtClean="0"/>
              <a:t>TransportSetting</a:t>
            </a:r>
            <a:r>
              <a:rPr lang="en-US" dirty="0" smtClean="0"/>
              <a:t>&gt;</a:t>
            </a:r>
          </a:p>
          <a:p>
            <a:pPr marL="463550" lvl="1" indent="-285750">
              <a:buFont typeface="Arial" panose="020B0604020202020204" pitchFamily="34" charset="0"/>
              <a:buChar char="•"/>
            </a:pPr>
            <a:endParaRPr lang="en-US" dirty="0" smtClean="0"/>
          </a:p>
          <a:p>
            <a:pPr marL="177800" lvl="1" indent="0"/>
            <a:endParaRPr lang="en-US" dirty="0" smtClean="0"/>
          </a:p>
        </p:txBody>
      </p:sp>
    </p:spTree>
    <p:extLst>
      <p:ext uri="{BB962C8B-B14F-4D97-AF65-F5344CB8AC3E}">
        <p14:creationId xmlns:p14="http://schemas.microsoft.com/office/powerpoint/2010/main" val="301713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939800"/>
          </a:xfrm>
        </p:spPr>
        <p:txBody>
          <a:bodyPr/>
          <a:lstStyle/>
          <a:p>
            <a:r>
              <a:rPr lang="en-US" dirty="0" smtClean="0"/>
              <a:t>PUT Example	</a:t>
            </a:r>
            <a:endParaRPr lang="en-US" dirty="0"/>
          </a:p>
        </p:txBody>
      </p:sp>
      <p:sp>
        <p:nvSpPr>
          <p:cNvPr id="3" name="Content Placeholder 2"/>
          <p:cNvSpPr>
            <a:spLocks noGrp="1"/>
          </p:cNvSpPr>
          <p:nvPr>
            <p:ph idx="1"/>
          </p:nvPr>
        </p:nvSpPr>
        <p:spPr>
          <a:xfrm>
            <a:off x="228600" y="1447800"/>
            <a:ext cx="8550275" cy="4965700"/>
          </a:xfrm>
        </p:spPr>
        <p:txBody>
          <a:bodyPr/>
          <a:lstStyle/>
          <a:p>
            <a:pPr marL="228600" lvl="1" indent="-228600">
              <a:spcBef>
                <a:spcPts val="1438"/>
              </a:spcBef>
              <a:buClr>
                <a:srgbClr val="96CA4B"/>
              </a:buClr>
              <a:buSzPct val="90000"/>
              <a:buFont typeface="Arial" charset="0"/>
              <a:buChar char="•"/>
            </a:pPr>
            <a:r>
              <a:rPr lang="en-US" sz="2000" dirty="0" smtClean="0"/>
              <a:t>Request URI: </a:t>
            </a:r>
          </a:p>
          <a:p>
            <a:pPr marL="0" lvl="1" indent="0">
              <a:spcBef>
                <a:spcPts val="1438"/>
              </a:spcBef>
              <a:buClr>
                <a:srgbClr val="96CA4B"/>
              </a:buClr>
              <a:buSzPct val="90000"/>
            </a:pPr>
            <a:r>
              <a:rPr lang="en-US" sz="2000" dirty="0"/>
              <a:t> </a:t>
            </a:r>
            <a:r>
              <a:rPr lang="en-US" sz="2000" dirty="0" smtClean="0"/>
              <a:t>     </a:t>
            </a:r>
            <a:r>
              <a:rPr lang="en-US" dirty="0" smtClean="0"/>
              <a:t>https</a:t>
            </a:r>
            <a:r>
              <a:rPr lang="en-US" dirty="0"/>
              <a:t>://&lt;connectionserver&gt;/</a:t>
            </a:r>
            <a:r>
              <a:rPr lang="en-US" dirty="0" smtClean="0"/>
              <a:t>vmrest/smartlicense/transportsettings</a:t>
            </a:r>
          </a:p>
          <a:p>
            <a:pPr>
              <a:buFont typeface="Arial" panose="020B0604020202020204" pitchFamily="34" charset="0"/>
              <a:buChar char="•"/>
            </a:pPr>
            <a:r>
              <a:rPr lang="en-US" dirty="0" smtClean="0"/>
              <a:t>Request Body: </a:t>
            </a:r>
          </a:p>
          <a:p>
            <a:pPr marL="177800" lvl="1" indent="0"/>
            <a:r>
              <a:rPr lang="en-US" dirty="0" smtClean="0"/>
              <a:t>   &lt;</a:t>
            </a:r>
            <a:r>
              <a:rPr lang="en-US" dirty="0" err="1"/>
              <a:t>TransportSetting</a:t>
            </a:r>
            <a:r>
              <a:rPr lang="en-US" dirty="0"/>
              <a:t>&gt; </a:t>
            </a:r>
          </a:p>
          <a:p>
            <a:pPr marL="177800" lvl="1" indent="0"/>
            <a:r>
              <a:rPr lang="en-US" dirty="0"/>
              <a:t>             &lt;</a:t>
            </a:r>
            <a:r>
              <a:rPr lang="en-US" dirty="0" err="1"/>
              <a:t>transportMode</a:t>
            </a:r>
            <a:r>
              <a:rPr lang="en-US" dirty="0"/>
              <a:t>&gt;0&lt;/</a:t>
            </a:r>
            <a:r>
              <a:rPr lang="en-US" dirty="0" err="1"/>
              <a:t>transportMode</a:t>
            </a:r>
            <a:r>
              <a:rPr lang="en-US" dirty="0"/>
              <a:t>&gt;     </a:t>
            </a:r>
          </a:p>
          <a:p>
            <a:pPr marL="177800" lvl="1" indent="0"/>
            <a:r>
              <a:rPr lang="en-US" dirty="0"/>
              <a:t>             &lt;</a:t>
            </a:r>
            <a:r>
              <a:rPr lang="en-US" dirty="0" err="1"/>
              <a:t>transportUrl</a:t>
            </a:r>
            <a:r>
              <a:rPr lang="en-US" dirty="0"/>
              <a:t>&gt;https://tools.cisco.com/its/service/……..&lt;/</a:t>
            </a:r>
            <a:r>
              <a:rPr lang="en-US" dirty="0" err="1"/>
              <a:t>transportUrl</a:t>
            </a:r>
            <a:r>
              <a:rPr lang="en-US" dirty="0"/>
              <a:t>&gt; </a:t>
            </a:r>
          </a:p>
          <a:p>
            <a:pPr marL="177800" lvl="1" indent="0"/>
            <a:r>
              <a:rPr lang="en-US" dirty="0"/>
              <a:t>             &lt;</a:t>
            </a:r>
            <a:r>
              <a:rPr lang="en-US" dirty="0" err="1"/>
              <a:t>httpHost</a:t>
            </a:r>
            <a:r>
              <a:rPr lang="en-US" dirty="0"/>
              <a:t>&gt;0&lt;/</a:t>
            </a:r>
            <a:r>
              <a:rPr lang="en-US" dirty="0" err="1"/>
              <a:t>httpHost</a:t>
            </a:r>
            <a:r>
              <a:rPr lang="en-US" dirty="0"/>
              <a:t>&gt; </a:t>
            </a:r>
          </a:p>
          <a:p>
            <a:pPr marL="177800" lvl="1" indent="0"/>
            <a:r>
              <a:rPr lang="en-US" dirty="0"/>
              <a:t>             &lt;</a:t>
            </a:r>
            <a:r>
              <a:rPr lang="en-US" dirty="0" err="1"/>
              <a:t>httpPort</a:t>
            </a:r>
            <a:r>
              <a:rPr lang="en-US" dirty="0"/>
              <a:t>&gt;0&lt;/</a:t>
            </a:r>
            <a:r>
              <a:rPr lang="en-US" dirty="0" err="1"/>
              <a:t>httpPort</a:t>
            </a:r>
            <a:r>
              <a:rPr lang="en-US" dirty="0"/>
              <a:t>&gt; </a:t>
            </a:r>
          </a:p>
          <a:p>
            <a:pPr marL="177800" lvl="1" indent="0"/>
            <a:r>
              <a:rPr lang="en-US" dirty="0"/>
              <a:t>    &lt;/</a:t>
            </a:r>
            <a:r>
              <a:rPr lang="en-US" dirty="0" err="1"/>
              <a:t>TransportSetting</a:t>
            </a:r>
            <a:r>
              <a:rPr lang="en-US" dirty="0" smtClean="0"/>
              <a:t>&gt;</a:t>
            </a:r>
          </a:p>
          <a:p>
            <a:pPr marL="463550" lvl="1" indent="-285750">
              <a:buFont typeface="Arial" panose="020B0604020202020204" pitchFamily="34" charset="0"/>
              <a:buChar char="•"/>
            </a:pPr>
            <a:endParaRPr lang="en-US" dirty="0" smtClean="0"/>
          </a:p>
          <a:p>
            <a:pPr marL="463550" lvl="1" indent="-285750">
              <a:buFont typeface="Arial" panose="020B0604020202020204" pitchFamily="34" charset="0"/>
              <a:buChar char="•"/>
            </a:pPr>
            <a:r>
              <a:rPr lang="en-US" dirty="0" smtClean="0"/>
              <a:t>Response Code:</a:t>
            </a:r>
          </a:p>
          <a:p>
            <a:pPr marL="177800" lvl="1" indent="0"/>
            <a:r>
              <a:rPr lang="en-US" dirty="0" smtClean="0"/>
              <a:t>        200 OK – for successful.</a:t>
            </a:r>
            <a:endParaRPr lang="en-US" dirty="0"/>
          </a:p>
        </p:txBody>
      </p:sp>
    </p:spTree>
    <p:extLst>
      <p:ext uri="{BB962C8B-B14F-4D97-AF65-F5344CB8AC3E}">
        <p14:creationId xmlns:p14="http://schemas.microsoft.com/office/powerpoint/2010/main" val="3755430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31800"/>
            <a:ext cx="8588375" cy="939800"/>
          </a:xfrm>
        </p:spPr>
        <p:txBody>
          <a:bodyPr/>
          <a:lstStyle/>
          <a:p>
            <a:r>
              <a:rPr lang="en-US" dirty="0" smtClean="0"/>
              <a:t>Register API</a:t>
            </a:r>
            <a:endParaRPr lang="en-US" dirty="0"/>
          </a:p>
        </p:txBody>
      </p:sp>
      <p:sp>
        <p:nvSpPr>
          <p:cNvPr id="3" name="Content Placeholder 2"/>
          <p:cNvSpPr>
            <a:spLocks noGrp="1"/>
          </p:cNvSpPr>
          <p:nvPr>
            <p:ph idx="1"/>
          </p:nvPr>
        </p:nvSpPr>
        <p:spPr>
          <a:xfrm>
            <a:off x="230188" y="1524000"/>
            <a:ext cx="8550275" cy="4781550"/>
          </a:xfrm>
        </p:spPr>
        <p:txBody>
          <a:bodyPr/>
          <a:lstStyle/>
          <a:p>
            <a:r>
              <a:rPr lang="en-US" dirty="0"/>
              <a:t>Using this API, you can </a:t>
            </a:r>
            <a:r>
              <a:rPr lang="en-US" dirty="0" smtClean="0"/>
              <a:t>register the </a:t>
            </a:r>
            <a:r>
              <a:rPr lang="en-US" dirty="0"/>
              <a:t>product with CSSM or satellite. For registration, you need a </a:t>
            </a:r>
            <a:r>
              <a:rPr lang="en-US" dirty="0" smtClean="0"/>
              <a:t>registration token </a:t>
            </a:r>
            <a:r>
              <a:rPr lang="en-US" dirty="0"/>
              <a:t>from CSSM or satellite.</a:t>
            </a:r>
          </a:p>
          <a:p>
            <a:r>
              <a:rPr lang="en-US" dirty="0" smtClean="0"/>
              <a:t>PUT operation is supported to register the product</a:t>
            </a:r>
          </a:p>
          <a:p>
            <a:r>
              <a:rPr lang="en-US" dirty="0" smtClean="0"/>
              <a:t>Request URI:</a:t>
            </a:r>
          </a:p>
          <a:p>
            <a:pPr marL="0" indent="0">
              <a:buNone/>
            </a:pPr>
            <a:r>
              <a:rPr lang="en-US" dirty="0"/>
              <a:t> </a:t>
            </a:r>
            <a:r>
              <a:rPr lang="en-US" dirty="0" smtClean="0"/>
              <a:t>   </a:t>
            </a:r>
            <a:r>
              <a:rPr lang="en-US" sz="1800" dirty="0" smtClean="0"/>
              <a:t>https</a:t>
            </a:r>
            <a:r>
              <a:rPr lang="en-US" sz="1800" dirty="0"/>
              <a:t>://&lt;connection-server&gt;/</a:t>
            </a:r>
            <a:r>
              <a:rPr lang="en-US" sz="1800" dirty="0" smtClean="0"/>
              <a:t>vmrest/smartlicense/register</a:t>
            </a:r>
            <a:endParaRPr lang="en-US" sz="1800" dirty="0"/>
          </a:p>
          <a:p>
            <a:r>
              <a:rPr lang="en-US" dirty="0" smtClean="0"/>
              <a:t>Request Body:</a:t>
            </a:r>
          </a:p>
          <a:p>
            <a:pPr marL="0" indent="0">
              <a:buNone/>
            </a:pPr>
            <a:r>
              <a:rPr lang="en-US" dirty="0" smtClean="0"/>
              <a:t>    </a:t>
            </a:r>
            <a:r>
              <a:rPr lang="en-US" sz="1800" dirty="0" smtClean="0"/>
              <a:t>&lt;</a:t>
            </a:r>
            <a:r>
              <a:rPr lang="en-US" sz="1800" dirty="0" err="1" smtClean="0"/>
              <a:t>RegisterDetails</a:t>
            </a:r>
            <a:r>
              <a:rPr lang="en-US" sz="1800" dirty="0" smtClean="0"/>
              <a:t>&gt;</a:t>
            </a:r>
            <a:r>
              <a:rPr lang="en-US" sz="1800" dirty="0"/>
              <a:t/>
            </a:r>
            <a:br>
              <a:rPr lang="en-US" sz="1800" dirty="0"/>
            </a:br>
            <a:r>
              <a:rPr lang="en-US" sz="1800" dirty="0"/>
              <a:t>   </a:t>
            </a:r>
            <a:r>
              <a:rPr lang="en-US" sz="1800" dirty="0" smtClean="0"/>
              <a:t>    &lt;token&gt;NDJiMjI0YTAtMjc0MC00NWNmLTllODAtNDBkMTFi&lt;/</a:t>
            </a:r>
            <a:r>
              <a:rPr lang="en-US" sz="1800" dirty="0"/>
              <a:t>token&gt;</a:t>
            </a:r>
            <a:br>
              <a:rPr lang="en-US" sz="1800" dirty="0"/>
            </a:br>
            <a:r>
              <a:rPr lang="en-US" sz="1800" dirty="0"/>
              <a:t>  </a:t>
            </a:r>
            <a:r>
              <a:rPr lang="en-US" sz="1800" dirty="0" smtClean="0"/>
              <a:t>     </a:t>
            </a:r>
            <a:r>
              <a:rPr lang="en-US" sz="1800" dirty="0"/>
              <a:t>&lt;force&gt; </a:t>
            </a:r>
            <a:r>
              <a:rPr lang="en-US" sz="1800" dirty="0" smtClean="0"/>
              <a:t>false&lt;/</a:t>
            </a:r>
            <a:r>
              <a:rPr lang="en-US" sz="1800" dirty="0"/>
              <a:t>force&gt;</a:t>
            </a:r>
            <a:br>
              <a:rPr lang="en-US" sz="1800" dirty="0"/>
            </a:br>
            <a:r>
              <a:rPr lang="en-US" sz="1800" dirty="0" smtClean="0"/>
              <a:t>    &lt;/</a:t>
            </a:r>
            <a:r>
              <a:rPr lang="en-US" sz="1800" dirty="0" err="1" smtClean="0"/>
              <a:t>RegisterDetails</a:t>
            </a:r>
            <a:r>
              <a:rPr lang="en-US" sz="1800" dirty="0" smtClean="0"/>
              <a:t>&gt;</a:t>
            </a:r>
            <a:r>
              <a:rPr lang="en-US" dirty="0"/>
              <a:t>  </a:t>
            </a:r>
            <a:endParaRPr lang="en-US" dirty="0" smtClean="0"/>
          </a:p>
          <a:p>
            <a:pPr>
              <a:buFont typeface="Arial" panose="020B0604020202020204" pitchFamily="34" charset="0"/>
              <a:buChar char="•"/>
            </a:pPr>
            <a:r>
              <a:rPr lang="en-US" dirty="0" smtClean="0"/>
              <a:t>Response Code:</a:t>
            </a:r>
          </a:p>
          <a:p>
            <a:pPr marL="0" indent="0">
              <a:buNone/>
            </a:pPr>
            <a:r>
              <a:rPr lang="en-US" dirty="0" smtClean="0"/>
              <a:t>       </a:t>
            </a:r>
            <a:r>
              <a:rPr lang="en-US" sz="1800" dirty="0" smtClean="0"/>
              <a:t>200 OK – for successful</a:t>
            </a:r>
            <a:r>
              <a:rPr lang="en-US" dirty="0" smtClean="0"/>
              <a:t>.</a:t>
            </a:r>
          </a:p>
        </p:txBody>
      </p:sp>
    </p:spTree>
    <p:extLst>
      <p:ext uri="{BB962C8B-B14F-4D97-AF65-F5344CB8AC3E}">
        <p14:creationId xmlns:p14="http://schemas.microsoft.com/office/powerpoint/2010/main" val="4119186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88177</TotalTime>
  <Words>1260</Words>
  <Application>Microsoft Office PowerPoint</Application>
  <PresentationFormat>On-screen Show (4:3)</PresentationFormat>
  <Paragraphs>190</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Cisco Arial 4x3 template_dark</vt:lpstr>
      <vt:lpstr>PowerPoint Presentation</vt:lpstr>
      <vt:lpstr>PowerPoint Presentation</vt:lpstr>
      <vt:lpstr>  Agenda</vt:lpstr>
      <vt:lpstr>Introduction</vt:lpstr>
      <vt:lpstr>What’s New</vt:lpstr>
      <vt:lpstr>Transport Setting API</vt:lpstr>
      <vt:lpstr>GET Example </vt:lpstr>
      <vt:lpstr>PUT Example </vt:lpstr>
      <vt:lpstr>Register API</vt:lpstr>
      <vt:lpstr>Reregister API</vt:lpstr>
      <vt:lpstr>Deregister API</vt:lpstr>
      <vt:lpstr>Renew Authorization API</vt:lpstr>
      <vt:lpstr>Renew Registration API</vt:lpstr>
      <vt:lpstr>Licensing Details </vt:lpstr>
      <vt:lpstr>Cont….</vt:lpstr>
      <vt:lpstr>Licensing Details (cont…)</vt:lpstr>
      <vt:lpstr>Example of License Usage</vt:lpstr>
      <vt:lpstr>Cont…</vt:lpstr>
      <vt:lpstr>Get License Data for STT</vt:lpstr>
      <vt:lpstr>Troubleshooting</vt:lpstr>
      <vt:lpstr>References</vt:lpstr>
      <vt:lpstr>Thank You</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spurwar</cp:lastModifiedBy>
  <cp:revision>1983</cp:revision>
  <dcterms:created xsi:type="dcterms:W3CDTF">2012-08-27T10:18:31Z</dcterms:created>
  <dcterms:modified xsi:type="dcterms:W3CDTF">2017-10-17T10:21:16Z</dcterms:modified>
</cp:coreProperties>
</file>