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99" r:id="rId2"/>
    <p:sldId id="292" r:id="rId3"/>
    <p:sldId id="400" r:id="rId4"/>
    <p:sldId id="550" r:id="rId5"/>
    <p:sldId id="551" r:id="rId6"/>
    <p:sldId id="553" r:id="rId7"/>
    <p:sldId id="558" r:id="rId8"/>
    <p:sldId id="559" r:id="rId9"/>
    <p:sldId id="562" r:id="rId10"/>
    <p:sldId id="567" r:id="rId11"/>
    <p:sldId id="564" r:id="rId12"/>
    <p:sldId id="569" r:id="rId13"/>
    <p:sldId id="568" r:id="rId14"/>
    <p:sldId id="54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jindal" initials="d" lastIdx="14" clrIdx="0"/>
  <p:cmAuthor id="1" name="aditijai"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8" autoAdjust="0"/>
    <p:restoredTop sz="78273" autoAdjust="0"/>
  </p:normalViewPr>
  <p:slideViewPr>
    <p:cSldViewPr>
      <p:cViewPr varScale="1">
        <p:scale>
          <a:sx n="46" d="100"/>
          <a:sy n="46" d="100"/>
        </p:scale>
        <p:origin x="1584" y="48"/>
      </p:cViewPr>
      <p:guideLst>
        <p:guide orient="horz" pos="2160"/>
        <p:guide pos="2880"/>
      </p:guideLst>
    </p:cSldViewPr>
  </p:slideViewPr>
  <p:outlineViewPr>
    <p:cViewPr>
      <p:scale>
        <a:sx n="33" d="100"/>
        <a:sy n="33" d="100"/>
      </p:scale>
      <p:origin x="0" y="6300"/>
    </p:cViewPr>
  </p:outlineViewPr>
  <p:notesTextViewPr>
    <p:cViewPr>
      <p:scale>
        <a:sx n="1" d="1"/>
        <a:sy n="1" d="1"/>
      </p:scale>
      <p:origin x="0" y="0"/>
    </p:cViewPr>
  </p:notesTextViewPr>
  <p:sorterViewPr>
    <p:cViewPr>
      <p:scale>
        <a:sx n="70" d="100"/>
        <a:sy n="70" d="100"/>
      </p:scale>
      <p:origin x="0" y="0"/>
    </p:cViewPr>
  </p:sorterViewPr>
  <p:notesViewPr>
    <p:cSldViewPr>
      <p:cViewPr>
        <p:scale>
          <a:sx n="130" d="100"/>
          <a:sy n="130" d="100"/>
        </p:scale>
        <p:origin x="-198" y="8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B7855B3-5665-4835-8173-ED71D99EFB9A}" type="datetimeFigureOut">
              <a:rPr lang="en-US"/>
              <a:pPr>
                <a:defRPr/>
              </a:pPr>
              <a:t>4/20/2017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600F71F-0027-4951-B536-73704F61E4F8}" type="slidenum">
              <a:rPr lang="en-US"/>
              <a:pPr>
                <a:defRPr/>
              </a:pPr>
              <a:t>‹#›</a:t>
            </a:fld>
            <a:endParaRPr lang="en-US" dirty="0"/>
          </a:p>
        </p:txBody>
      </p:sp>
    </p:spTree>
    <p:extLst>
      <p:ext uri="{BB962C8B-B14F-4D97-AF65-F5344CB8AC3E}">
        <p14:creationId xmlns:p14="http://schemas.microsoft.com/office/powerpoint/2010/main" val="4210444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52C4B0AE-4FF9-4EAB-82C9-2E2E3977EFEA}" type="slidenum">
              <a:rPr lang="en-US" altLang="en-US" smtClean="0">
                <a:solidFill>
                  <a:srgbClr val="000000"/>
                </a:solidFill>
              </a:rPr>
              <a:pPr/>
              <a:t>1</a:t>
            </a:fld>
            <a:endParaRPr lang="en-US" altLang="en-US" dirty="0" smtClean="0">
              <a:solidFill>
                <a:srgbClr val="000000"/>
              </a:solidFill>
            </a:endParaRPr>
          </a:p>
        </p:txBody>
      </p:sp>
    </p:spTree>
    <p:extLst>
      <p:ext uri="{BB962C8B-B14F-4D97-AF65-F5344CB8AC3E}">
        <p14:creationId xmlns:p14="http://schemas.microsoft.com/office/powerpoint/2010/main" val="140926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12</a:t>
            </a:fld>
            <a:endParaRPr lang="en-US" dirty="0"/>
          </a:p>
        </p:txBody>
      </p:sp>
    </p:spTree>
    <p:extLst>
      <p:ext uri="{BB962C8B-B14F-4D97-AF65-F5344CB8AC3E}">
        <p14:creationId xmlns:p14="http://schemas.microsoft.com/office/powerpoint/2010/main" val="1211104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13</a:t>
            </a:fld>
            <a:endParaRPr lang="en-US" dirty="0"/>
          </a:p>
        </p:txBody>
      </p:sp>
    </p:spTree>
    <p:extLst>
      <p:ext uri="{BB962C8B-B14F-4D97-AF65-F5344CB8AC3E}">
        <p14:creationId xmlns:p14="http://schemas.microsoft.com/office/powerpoint/2010/main" val="121110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dirty="0" smtClean="0"/>
          </a:p>
        </p:txBody>
      </p:sp>
    </p:spTree>
    <p:extLst>
      <p:ext uri="{BB962C8B-B14F-4D97-AF65-F5344CB8AC3E}">
        <p14:creationId xmlns:p14="http://schemas.microsoft.com/office/powerpoint/2010/main" val="202856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dirty="0" smtClean="0"/>
          </a:p>
        </p:txBody>
      </p:sp>
    </p:spTree>
    <p:extLst>
      <p:ext uri="{BB962C8B-B14F-4D97-AF65-F5344CB8AC3E}">
        <p14:creationId xmlns:p14="http://schemas.microsoft.com/office/powerpoint/2010/main" val="297231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6</a:t>
            </a:fld>
            <a:endParaRPr lang="en-US" dirty="0"/>
          </a:p>
        </p:txBody>
      </p:sp>
    </p:spTree>
    <p:extLst>
      <p:ext uri="{BB962C8B-B14F-4D97-AF65-F5344CB8AC3E}">
        <p14:creationId xmlns:p14="http://schemas.microsoft.com/office/powerpoint/2010/main" val="32942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baseline="0" dirty="0" smtClean="0"/>
              <a:t>Mono and Stereo :In monaural sound one single channel is used. It can be reproduced through several speakers, but all speakers are still reproducing the same copy of the signal.</a:t>
            </a:r>
          </a:p>
          <a:p>
            <a:r>
              <a:rPr lang="en-US" baseline="0" dirty="0" smtClean="0"/>
              <a:t>In stereophonic sound more channels are used (typically two). You can use two different channels and make one feed one speaker and the second channel feed a second speaker (which is the most common stereo setup). This is used to create directionality, perspective, space.</a:t>
            </a:r>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7</a:t>
            </a:fld>
            <a:endParaRPr lang="en-US" dirty="0"/>
          </a:p>
        </p:txBody>
      </p:sp>
    </p:spTree>
    <p:extLst>
      <p:ext uri="{BB962C8B-B14F-4D97-AF65-F5344CB8AC3E}">
        <p14:creationId xmlns:p14="http://schemas.microsoft.com/office/powerpoint/2010/main" val="121110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8</a:t>
            </a:fld>
            <a:endParaRPr lang="en-US" dirty="0"/>
          </a:p>
        </p:txBody>
      </p:sp>
    </p:spTree>
    <p:extLst>
      <p:ext uri="{BB962C8B-B14F-4D97-AF65-F5344CB8AC3E}">
        <p14:creationId xmlns:p14="http://schemas.microsoft.com/office/powerpoint/2010/main" val="121110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9</a:t>
            </a:fld>
            <a:endParaRPr lang="en-US" dirty="0"/>
          </a:p>
        </p:txBody>
      </p:sp>
    </p:spTree>
    <p:extLst>
      <p:ext uri="{BB962C8B-B14F-4D97-AF65-F5344CB8AC3E}">
        <p14:creationId xmlns:p14="http://schemas.microsoft.com/office/powerpoint/2010/main" val="121110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10</a:t>
            </a:fld>
            <a:endParaRPr lang="en-US" dirty="0"/>
          </a:p>
        </p:txBody>
      </p:sp>
    </p:spTree>
    <p:extLst>
      <p:ext uri="{BB962C8B-B14F-4D97-AF65-F5344CB8AC3E}">
        <p14:creationId xmlns:p14="http://schemas.microsoft.com/office/powerpoint/2010/main" val="121110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0F71F-0027-4951-B536-73704F61E4F8}" type="slidenum">
              <a:rPr lang="en-US" smtClean="0"/>
              <a:pPr>
                <a:defRPr/>
              </a:pPr>
              <a:t>11</a:t>
            </a:fld>
            <a:endParaRPr lang="en-US" dirty="0"/>
          </a:p>
        </p:txBody>
      </p:sp>
    </p:spTree>
    <p:extLst>
      <p:ext uri="{BB962C8B-B14F-4D97-AF65-F5344CB8AC3E}">
        <p14:creationId xmlns:p14="http://schemas.microsoft.com/office/powerpoint/2010/main" val="121110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7" name="Rectangle 6"/>
          <p:cNvSpPr/>
          <p:nvPr userDrawn="1"/>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ectangle 7"/>
          <p:cNvSpPr/>
          <p:nvPr userDrawn="1"/>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ounded Rectangle 13"/>
          <p:cNvSpPr/>
          <p:nvPr userDrawn="1"/>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ounded Rectangle 14"/>
          <p:cNvSpPr/>
          <p:nvPr userDrawn="1"/>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ounded Rectangle 15"/>
          <p:cNvSpPr/>
          <p:nvPr userDrawn="1"/>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7" name="Rounded Rectangle 16"/>
          <p:cNvSpPr/>
          <p:nvPr userDrawn="1"/>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8" name="Rounded Rectangle 1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 name="Rounded Rectangle 18"/>
          <p:cNvSpPr/>
          <p:nvPr userDrawn="1"/>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 name="Rounded Rectangle 19"/>
          <p:cNvSpPr/>
          <p:nvPr userDrawn="1"/>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1" name="Rounded Rectangle 20"/>
          <p:cNvSpPr/>
          <p:nvPr userDrawn="1"/>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2" name="Rectangle 21"/>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3" name="Group 67"/>
          <p:cNvGrpSpPr/>
          <p:nvPr userDrawn="1"/>
        </p:nvGrpSpPr>
        <p:grpSpPr>
          <a:xfrm>
            <a:off x="341314" y="311151"/>
            <a:ext cx="829170" cy="438358"/>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38" name="Rectangle 37"/>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9"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r>
              <a:rPr lang="en-US" altLang="en-US" sz="600" dirty="0" smtClean="0">
                <a:solidFill>
                  <a:srgbClr val="C0C0C0"/>
                </a:solidFill>
              </a:rPr>
              <a:t>.</a:t>
            </a:r>
          </a:p>
        </p:txBody>
      </p:sp>
      <p:sp>
        <p:nvSpPr>
          <p:cNvPr id="40"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42"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3F8B130B-1D3C-4809-AC1D-A7EFCED9BF39}"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381399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4354501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95275"/>
            <a:ext cx="4123944" cy="838200"/>
          </a:xfrm>
        </p:spPr>
        <p:txBody>
          <a:bodyPr anchor="t"/>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3" y="295275"/>
            <a:ext cx="4122737" cy="83820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1163070535"/>
      </p:ext>
    </p:extLst>
  </p:cSld>
  <p:clrMapOvr>
    <a:masterClrMapping/>
  </p:clrMapOvr>
  <p:transition>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76618175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368201759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68693047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548856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5"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3" name="Subtitle 2"/>
          <p:cNvSpPr>
            <a:spLocks noGrp="1"/>
          </p:cNvSpPr>
          <p:nvPr>
            <p:ph type="subTitle" idx="1"/>
          </p:nvPr>
        </p:nvSpPr>
        <p:spPr>
          <a:xfrm>
            <a:off x="465201" y="5842635"/>
            <a:ext cx="8112126" cy="384175"/>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95099776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3093088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407459220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3" y="311150"/>
            <a:ext cx="908367" cy="480227"/>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grpSp>
      <p:sp>
        <p:nvSpPr>
          <p:cNvPr id="3" name="Subtitle 2"/>
          <p:cNvSpPr>
            <a:spLocks noGrp="1"/>
          </p:cNvSpPr>
          <p:nvPr>
            <p:ph type="subTitle" idx="1"/>
          </p:nvPr>
        </p:nvSpPr>
        <p:spPr>
          <a:xfrm>
            <a:off x="236383" y="4279392"/>
            <a:ext cx="4684867" cy="384175"/>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87670090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7" name="Group 67"/>
          <p:cNvGrpSpPr/>
          <p:nvPr userDrawn="1"/>
        </p:nvGrpSpPr>
        <p:grpSpPr>
          <a:xfrm>
            <a:off x="341314" y="311151"/>
            <a:ext cx="829170" cy="438358"/>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2" name="Rectangle 21"/>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3"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r>
              <a:rPr lang="en-US" altLang="en-US" sz="600" dirty="0" smtClean="0">
                <a:solidFill>
                  <a:srgbClr val="C0C0C0"/>
                </a:solidFill>
              </a:rPr>
              <a:t>.</a:t>
            </a:r>
          </a:p>
        </p:txBody>
      </p:sp>
      <p:sp>
        <p:nvSpPr>
          <p:cNvPr id="2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2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D50ED1E7-9DDC-434E-9454-9C79919CD219}"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79759697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3" name="Rectangle 5"/>
          <p:cNvSpPr>
            <a:spLocks noChangeArrowheads="1"/>
          </p:cNvSpPr>
          <p:nvPr userDrawn="1"/>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2012 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sp>
        <p:nvSpPr>
          <p:cNvPr id="2" name="Title 1"/>
          <p:cNvSpPr>
            <a:spLocks noGrp="1"/>
          </p:cNvSpPr>
          <p:nvPr>
            <p:ph type="title"/>
          </p:nvPr>
        </p:nvSpPr>
        <p:spPr>
          <a:xfrm>
            <a:off x="237744" y="484632"/>
            <a:ext cx="8755128" cy="4372131"/>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8"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a:spLocks noChangeArrowheads="1"/>
          </p:cNvSpPr>
          <p:nvPr userDrawn="1"/>
        </p:nvSpPr>
        <p:spPr bwMode="auto">
          <a:xfrm>
            <a:off x="1892300" y="4794250"/>
            <a:ext cx="5346700" cy="996950"/>
          </a:xfrm>
          <a:prstGeom prst="rect">
            <a:avLst/>
          </a:prstGeom>
          <a:solidFill>
            <a:schemeClr val="bg1"/>
          </a:solidFill>
          <a:ln>
            <a:noFill/>
          </a:ln>
          <a:effectLst>
            <a:outerShdw blurRad="114300" dist="38100" dir="5400000" algn="t"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FFFFFF"/>
              </a:solidFill>
              <a:latin typeface="+mn-lt"/>
              <a:ea typeface="+mn-ea"/>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50572495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426753400"/>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728972"/>
            <a:ext cx="4349918" cy="1089529"/>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89755228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p:cNvSpPr/>
          <p:nvPr/>
        </p:nvSpPr>
        <p:spPr>
          <a:xfrm>
            <a:off x="334963" y="311150"/>
            <a:ext cx="32591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334963" y="3028950"/>
            <a:ext cx="2501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 name="Picture Placeholder 25"/>
          <p:cNvSpPr>
            <a:spLocks noGrp="1"/>
          </p:cNvSpPr>
          <p:nvPr>
            <p:ph type="pic" sz="quarter" idx="1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298664879"/>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4" name="Picture 12"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7"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 2010 Cisco and/or its affiliates. All rights reserved.</a:t>
            </a:r>
          </a:p>
        </p:txBody>
      </p:sp>
      <p:sp>
        <p:nvSpPr>
          <p:cNvPr id="8" name="Rectangle 14"/>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E0A9C3A-026F-4434-9093-F88CFC8B17E1}"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5" name="Picture Placeholder 4"/>
          <p:cNvSpPr>
            <a:spLocks noGrp="1"/>
          </p:cNvSpPr>
          <p:nvPr>
            <p:ph type="pic" sz="quarter" idx="10"/>
          </p:nvPr>
        </p:nvSpPr>
        <p:spPr>
          <a:xfrm>
            <a:off x="333375" y="310896"/>
            <a:ext cx="8474869" cy="6054185"/>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24667887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55562880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0"/>
            <a:ext cx="9144000" cy="6858000"/>
          </a:xfrm>
          <a:prstGeom prst="rect">
            <a:avLst/>
          </a:prstGeom>
          <a:blipFill dpi="0" rotWithShape="1">
            <a:blip r:embed="rId3">
              <a:alphaModFix amt="29000"/>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dirty="0" smtClean="0">
              <a:solidFill>
                <a:srgbClr val="FFFFFF"/>
              </a:solidFill>
            </a:endParaRPr>
          </a:p>
        </p:txBody>
      </p:sp>
      <p:grpSp>
        <p:nvGrpSpPr>
          <p:cNvPr id="5" name="Group 3"/>
          <p:cNvGrpSpPr/>
          <p:nvPr userDrawn="1"/>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1" name="Media Placeholder 20"/>
          <p:cNvSpPr>
            <a:spLocks noGrp="1"/>
          </p:cNvSpPr>
          <p:nvPr>
            <p:ph type="media" sz="quarter" idx="10"/>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696089201"/>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90734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3" name="Rectangle 11"/>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 2012 Cisco and/or its affiliates. All rights reserved.</a:t>
            </a:r>
          </a:p>
        </p:txBody>
      </p:sp>
      <p:sp>
        <p:nvSpPr>
          <p:cNvPr id="4"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42B6F084-6F1E-4569-B8A0-E883FC2A6AB6}"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Tree>
    <p:extLst>
      <p:ext uri="{BB962C8B-B14F-4D97-AF65-F5344CB8AC3E}">
        <p14:creationId xmlns:p14="http://schemas.microsoft.com/office/powerpoint/2010/main" val="107401222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47B05D3-15EC-4C1F-BEE1-44BB5C2EDBAE}"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grpSp>
        <p:nvGrpSpPr>
          <p:cNvPr id="16" name="Group 38"/>
          <p:cNvGrpSpPr/>
          <p:nvPr userDrawn="1"/>
        </p:nvGrpSpPr>
        <p:grpSpPr>
          <a:xfrm>
            <a:off x="341314" y="311151"/>
            <a:ext cx="829170" cy="438358"/>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66469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3692453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4" name="Freeform 3"/>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TextBox 16"/>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ea typeface="+mn-ea"/>
              </a:rPr>
              <a:t>Thank you.</a:t>
            </a:r>
          </a:p>
        </p:txBody>
      </p:sp>
    </p:spTree>
    <p:extLst>
      <p:ext uri="{BB962C8B-B14F-4D97-AF65-F5344CB8AC3E}">
        <p14:creationId xmlns:p14="http://schemas.microsoft.com/office/powerpoint/2010/main" val="26488334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2724866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ea typeface="+mn-ea"/>
              </a:rPr>
              <a:t>Thank you.</a:t>
            </a:r>
          </a:p>
        </p:txBody>
      </p:sp>
      <p:sp>
        <p:nvSpPr>
          <p:cNvPr id="4" name="Rectangle 3"/>
          <p:cNvSpPr>
            <a:spLocks noChangeArrowheads="1"/>
          </p:cNvSpPr>
          <p:nvPr/>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5" name="Freeform 4"/>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p:cNvSpPr>
          <p:nvPr userDrawn="1"/>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6"/>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2283783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71F3F5E-3233-44C2-830D-07CCDF68C414}" type="datetimeFigureOut">
              <a:rPr lang="en-US"/>
              <a:pPr>
                <a:defRPr/>
              </a:pPr>
              <a:t>4/20/2017</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224CA62-9439-4062-9683-F5C470988E2D}" type="slidenum">
              <a:rPr lang="en-US"/>
              <a:pPr>
                <a:defRPr/>
              </a:pPr>
              <a:t>‹#›</a:t>
            </a:fld>
            <a:endParaRPr lang="en-US" dirty="0"/>
          </a:p>
        </p:txBody>
      </p:sp>
    </p:spTree>
    <p:extLst>
      <p:ext uri="{BB962C8B-B14F-4D97-AF65-F5344CB8AC3E}">
        <p14:creationId xmlns:p14="http://schemas.microsoft.com/office/powerpoint/2010/main" val="2127252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p>
        </p:txBody>
      </p:sp>
      <p:sp>
        <p:nvSpPr>
          <p:cNvPr id="16"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3663692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FFFFFF"/>
                </a:solidFill>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p>
        </p:txBody>
      </p:sp>
      <p:sp>
        <p:nvSpPr>
          <p:cNvPr id="16"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600" smtClean="0">
                <a:solidFill>
                  <a:srgbClr val="FFFFFF"/>
                </a:solidFill>
              </a:rPr>
              <a:pPr algn="r" eaLnBrk="1" hangingPunct="1">
                <a:defRPr/>
              </a:pPr>
              <a:t>‹#›</a:t>
            </a:fld>
            <a:endParaRPr lang="en-US" altLang="en-US" sz="600" dirty="0" smtClean="0">
              <a:solidFill>
                <a:srgbClr val="FFFFFF"/>
              </a:solidFill>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36636920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33575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33198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17573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smtClean="0">
              <a:solidFill>
                <a:srgbClr val="0096D6"/>
              </a:solidFill>
            </a:endParaRP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8"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a:t>
            </a:r>
          </a:p>
        </p:txBody>
      </p:sp>
      <p:sp>
        <p:nvSpPr>
          <p:cNvPr id="9"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A2E0FCF-132C-43D0-B6E3-BA90520DFD06}"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2683414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978373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159343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5" y="6586538"/>
            <a:ext cx="25685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C0C0C0"/>
                </a:solidFill>
              </a:rPr>
              <a:t>© 2012 Cisco and/or its affiliates. All rights reserved.</a:t>
            </a: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8" name="Rectangle 12"/>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E3A7EED-5983-4571-ADE3-FBD418E25E17}"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4876800"/>
            <a:ext cx="3200400" cy="457200"/>
          </a:xfrm>
        </p:spPr>
        <p:txBody>
          <a:bodyPr>
            <a:noAutofit/>
          </a:bodyPr>
          <a:lstStyle>
            <a:lvl1pPr marL="0" indent="0">
              <a:buFontTx/>
              <a:buNone/>
              <a:defRPr sz="16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48480094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8" y="1339850"/>
            <a:ext cx="85502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endParaRPr lang="en-US" altLang="en-US" sz="600" dirty="0" smtClean="0">
              <a:solidFill>
                <a:srgbClr val="C0C0C0"/>
              </a:solidFill>
            </a:endParaRPr>
          </a:p>
        </p:txBody>
      </p:sp>
      <p:sp>
        <p:nvSpPr>
          <p:cNvPr id="1029"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dirty="0" smtClean="0">
                <a:solidFill>
                  <a:srgbClr val="C0C0C0"/>
                </a:solidFill>
              </a:rPr>
              <a:t>Cisco Confidential</a:t>
            </a:r>
          </a:p>
        </p:txBody>
      </p:sp>
      <p:sp>
        <p:nvSpPr>
          <p:cNvPr id="1030" name="Rectangle 7"/>
          <p:cNvSpPr>
            <a:spLocks noChangeArrowheads="1"/>
          </p:cNvSpPr>
          <p:nvPr/>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E6E8C881-3938-4EAD-8E3A-C68907EC7537}" type="slidenum">
              <a:rPr lang="en-US" altLang="en-US" sz="600" smtClean="0">
                <a:solidFill>
                  <a:srgbClr val="C0C0C0"/>
                </a:solidFill>
              </a:rPr>
              <a:pPr algn="r" eaLnBrk="1" hangingPunct="1">
                <a:defRPr/>
              </a:pPr>
              <a:t>‹#›</a:t>
            </a:fld>
            <a:endParaRPr lang="en-US" altLang="en-US" sz="600" dirty="0" smtClean="0">
              <a:solidFill>
                <a:srgbClr val="C0C0C0"/>
              </a:solidFill>
            </a:endParaRPr>
          </a:p>
        </p:txBody>
      </p:sp>
      <p:pic>
        <p:nvPicPr>
          <p:cNvPr id="1031" name="Picture 7" descr="bottom bar.jpg"/>
          <p:cNvPicPr>
            <a:picLocks noChangeAspect="1"/>
          </p:cNvPicPr>
          <p:nvPr/>
        </p:nvPicPr>
        <p:blipFill>
          <a:blip r:embed="rId37">
            <a:extLst>
              <a:ext uri="{28A0092B-C50C-407E-A947-70E740481C1C}">
                <a14:useLocalDpi xmlns:a14="http://schemas.microsoft.com/office/drawing/2010/main" val="0"/>
              </a:ext>
            </a:extLst>
          </a:blip>
          <a:srcRect l="140" r="337"/>
          <a:stretch>
            <a:fillRect/>
          </a:stretch>
        </p:blipFill>
        <p:spPr bwMode="auto">
          <a:xfrm>
            <a:off x="354013" y="6378575"/>
            <a:ext cx="8435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786" r:id="rId1"/>
    <p:sldLayoutId id="2147488787" r:id="rId2"/>
    <p:sldLayoutId id="2147488788" r:id="rId3"/>
    <p:sldLayoutId id="2147488789" r:id="rId4"/>
    <p:sldLayoutId id="2147488790" r:id="rId5"/>
    <p:sldLayoutId id="2147488791" r:id="rId6"/>
    <p:sldLayoutId id="2147488775" r:id="rId7"/>
    <p:sldLayoutId id="2147488776" r:id="rId8"/>
    <p:sldLayoutId id="2147488792" r:id="rId9"/>
    <p:sldLayoutId id="2147488777" r:id="rId10"/>
    <p:sldLayoutId id="2147488778" r:id="rId11"/>
    <p:sldLayoutId id="2147488779" r:id="rId12"/>
    <p:sldLayoutId id="2147488780" r:id="rId13"/>
    <p:sldLayoutId id="2147488781" r:id="rId14"/>
    <p:sldLayoutId id="2147488782" r:id="rId15"/>
    <p:sldLayoutId id="2147488793" r:id="rId16"/>
    <p:sldLayoutId id="2147488794" r:id="rId17"/>
    <p:sldLayoutId id="2147488783" r:id="rId18"/>
    <p:sldLayoutId id="2147488795" r:id="rId19"/>
    <p:sldLayoutId id="2147488796" r:id="rId20"/>
    <p:sldLayoutId id="2147488797" r:id="rId21"/>
    <p:sldLayoutId id="2147488798" r:id="rId22"/>
    <p:sldLayoutId id="2147488799" r:id="rId23"/>
    <p:sldLayoutId id="2147488800" r:id="rId24"/>
    <p:sldLayoutId id="2147488801" r:id="rId25"/>
    <p:sldLayoutId id="2147488784" r:id="rId26"/>
    <p:sldLayoutId id="2147488802" r:id="rId27"/>
    <p:sldLayoutId id="2147488803" r:id="rId28"/>
    <p:sldLayoutId id="2147488804" r:id="rId29"/>
    <p:sldLayoutId id="2147488805" r:id="rId30"/>
    <p:sldLayoutId id="2147488806" r:id="rId31"/>
    <p:sldLayoutId id="2147488807" r:id="rId32"/>
    <p:sldLayoutId id="2147488808" r:id="rId33"/>
    <p:sldLayoutId id="2147488809" r:id="rId34"/>
    <p:sldLayoutId id="2147488822"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S PGothic" pitchFamily="34" charset="-128"/>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S PGothic" pitchFamily="34"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S PGothic" pitchFamily="34"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hyperlink" Target="http://ccbu-wiki2.cisco.com:8080/display/MESSAGING/Annotated+diagnostics+for+Opus+Codec"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hyperlink" Target="http://ccbu-wiki2.cisco.com:8080/display/MESSAGING/OPUS+Codec+Support+F2465" TargetMode="External"/><Relationship Id="rId4" Type="http://schemas.openxmlformats.org/officeDocument/2006/relationships/hyperlink" Target="http://tools.ietf.org/html/draft-ietf-payload-rtp-opus-0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5"/>
          <p:cNvSpPr>
            <a:spLocks noGrp="1"/>
          </p:cNvSpPr>
          <p:nvPr>
            <p:ph type="subTitle" idx="1"/>
          </p:nvPr>
        </p:nvSpPr>
        <p:spPr/>
        <p:txBody>
          <a:bodyPr/>
          <a:lstStyle/>
          <a:p>
            <a:pPr eaLnBrk="1" hangingPunct="1"/>
            <a:endParaRPr altLang="en-US" dirty="0" smtClean="0">
              <a:ea typeface="MS PGothic" pitchFamily="34" charset="-128"/>
            </a:endParaRPr>
          </a:p>
          <a:p>
            <a:pPr eaLnBrk="1" hangingPunct="1"/>
            <a:r>
              <a:rPr altLang="en-US" dirty="0" smtClean="0">
                <a:ea typeface="MS PGothic" pitchFamily="34" charset="-128"/>
              </a:rPr>
              <a:t/>
            </a:r>
            <a:br>
              <a:rPr altLang="en-US" dirty="0" smtClean="0">
                <a:ea typeface="MS PGothic" pitchFamily="34" charset="-128"/>
              </a:rPr>
            </a:br>
            <a:endParaRPr altLang="en-US" dirty="0" smtClean="0">
              <a:ea typeface="MS PGothic" pitchFamily="34" charset="-128"/>
            </a:endParaRPr>
          </a:p>
        </p:txBody>
      </p:sp>
      <p:sp>
        <p:nvSpPr>
          <p:cNvPr id="26627" name="Text Placeholder 4"/>
          <p:cNvSpPr>
            <a:spLocks noGrp="1"/>
          </p:cNvSpPr>
          <p:nvPr>
            <p:ph type="body" sz="quarter" idx="10"/>
          </p:nvPr>
        </p:nvSpPr>
        <p:spPr>
          <a:xfrm>
            <a:off x="381000" y="5483225"/>
            <a:ext cx="8112125" cy="917575"/>
          </a:xfrm>
        </p:spPr>
        <p:txBody>
          <a:bodyPr>
            <a:normAutofit/>
          </a:bodyPr>
          <a:lstStyle/>
          <a:p>
            <a:pPr eaLnBrk="1" hangingPunct="1"/>
            <a:r>
              <a:rPr lang="en-US" altLang="en-US" sz="2000" dirty="0" smtClean="0"/>
              <a:t>April 2017  </a:t>
            </a:r>
          </a:p>
          <a:p>
            <a:pPr eaLnBrk="1" hangingPunct="1"/>
            <a:r>
              <a:rPr lang="en-IN" sz="2000" dirty="0" smtClean="0"/>
              <a:t>EDCS-11616238</a:t>
            </a:r>
            <a:endParaRPr lang="en-US" altLang="en-US" sz="2000" dirty="0" smtClean="0"/>
          </a:p>
          <a:p>
            <a:pPr eaLnBrk="1" hangingPunct="1"/>
            <a:endParaRPr lang="en-US" altLang="en-US" sz="2000" dirty="0"/>
          </a:p>
          <a:p>
            <a:pPr eaLnBrk="1" hangingPunct="1"/>
            <a:endParaRPr altLang="en-US" dirty="0" smtClean="0">
              <a:ea typeface="MS PGothic" pitchFamily="34" charset="-128"/>
            </a:endParaRPr>
          </a:p>
        </p:txBody>
      </p:sp>
      <p:sp>
        <p:nvSpPr>
          <p:cNvPr id="26628" name="Rectangle 3"/>
          <p:cNvSpPr txBox="1">
            <a:spLocks/>
          </p:cNvSpPr>
          <p:nvPr/>
        </p:nvSpPr>
        <p:spPr bwMode="auto">
          <a:xfrm>
            <a:off x="647700" y="2362200"/>
            <a:ext cx="77533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rIns="82296" anchor="b"/>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algn="ctr" eaLnBrk="0" hangingPunct="0">
              <a:lnSpc>
                <a:spcPct val="90000"/>
              </a:lnSpc>
            </a:pPr>
            <a:r>
              <a:rPr lang="en-US" altLang="en-US" sz="4400" b="1" dirty="0"/>
              <a:t>Cisco Unity Connection  </a:t>
            </a:r>
          </a:p>
          <a:p>
            <a:pPr algn="ctr" eaLnBrk="0" hangingPunct="0">
              <a:lnSpc>
                <a:spcPct val="90000"/>
              </a:lnSpc>
            </a:pPr>
            <a:r>
              <a:rPr lang="en-US" altLang="en-US" sz="4400" b="1" dirty="0" smtClean="0"/>
              <a:t>Opus Codec Support</a:t>
            </a:r>
            <a:endParaRPr lang="en-US" altLang="en-US" sz="4400" b="1"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06400" indent="-406400"/>
            <a:r>
              <a:rPr lang="en-US" altLang="en-US" dirty="0" smtClean="0"/>
              <a:t>Use Case 2</a:t>
            </a:r>
            <a:endParaRPr lang="en-US" altLang="en-US" dirty="0"/>
          </a:p>
        </p:txBody>
      </p:sp>
      <p:sp>
        <p:nvSpPr>
          <p:cNvPr id="3" name="Content Placeholder 2"/>
          <p:cNvSpPr>
            <a:spLocks noGrp="1"/>
          </p:cNvSpPr>
          <p:nvPr>
            <p:ph idx="1"/>
          </p:nvPr>
        </p:nvSpPr>
        <p:spPr>
          <a:xfrm>
            <a:off x="304800" y="1447800"/>
            <a:ext cx="8550275" cy="4800600"/>
          </a:xfrm>
        </p:spPr>
        <p:txBody>
          <a:bodyPr>
            <a:normAutofit/>
          </a:bodyPr>
          <a:lstStyle/>
          <a:p>
            <a:pPr>
              <a:buFont typeface="Wingdings" panose="05000000000000000000" pitchFamily="2" charset="2"/>
              <a:buChar char="Ø"/>
            </a:pPr>
            <a:r>
              <a:rPr lang="en-US" altLang="en-US" dirty="0" smtClean="0"/>
              <a:t>Retrieving voice message: Tom login into his voice mail and listen all the voice messages send by Harry by pressing key 1</a:t>
            </a:r>
            <a:endParaRPr lang="en-US" alt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8382000" cy="394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110067086"/>
              </p:ext>
            </p:extLst>
          </p:nvPr>
        </p:nvGraphicFramePr>
        <p:xfrm>
          <a:off x="6554787" y="3046413"/>
          <a:ext cx="1674813" cy="687387"/>
        </p:xfrm>
        <a:graphic>
          <a:graphicData uri="http://schemas.openxmlformats.org/presentationml/2006/ole">
            <mc:AlternateContent xmlns:mc="http://schemas.openxmlformats.org/markup-compatibility/2006">
              <mc:Choice xmlns:v="urn:schemas-microsoft-com:vml" Requires="v">
                <p:oleObj spid="_x0000_s1039" name="Packager Shell Object" showAsIcon="1" r:id="rId5" imgW="1675080" imgH="686880" progId="Package">
                  <p:embed/>
                </p:oleObj>
              </mc:Choice>
              <mc:Fallback>
                <p:oleObj name="Packager Shell Object" showAsIcon="1" r:id="rId5" imgW="1675080" imgH="686880" progId="Package">
                  <p:embed/>
                  <p:pic>
                    <p:nvPicPr>
                      <p:cNvPr id="0" name=""/>
                      <p:cNvPicPr/>
                      <p:nvPr/>
                    </p:nvPicPr>
                    <p:blipFill>
                      <a:blip r:embed="rId6"/>
                      <a:stretch>
                        <a:fillRect/>
                      </a:stretch>
                    </p:blipFill>
                    <p:spPr>
                      <a:xfrm>
                        <a:off x="6554787" y="3046413"/>
                        <a:ext cx="1674813" cy="68738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09357712"/>
              </p:ext>
            </p:extLst>
          </p:nvPr>
        </p:nvGraphicFramePr>
        <p:xfrm>
          <a:off x="6477000" y="4648200"/>
          <a:ext cx="1676400" cy="687387"/>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7" imgW="1865520" imgH="686880" progId="Package">
                  <p:embed/>
                </p:oleObj>
              </mc:Choice>
              <mc:Fallback>
                <p:oleObj name="Packager Shell Object" showAsIcon="1" r:id="rId7" imgW="1865520" imgH="686880" progId="Package">
                  <p:embed/>
                  <p:pic>
                    <p:nvPicPr>
                      <p:cNvPr id="0" name=""/>
                      <p:cNvPicPr/>
                      <p:nvPr/>
                    </p:nvPicPr>
                    <p:blipFill>
                      <a:blip r:embed="rId8"/>
                      <a:stretch>
                        <a:fillRect/>
                      </a:stretch>
                    </p:blipFill>
                    <p:spPr>
                      <a:xfrm>
                        <a:off x="6477000" y="4648200"/>
                        <a:ext cx="1676400" cy="687387"/>
                      </a:xfrm>
                      <a:prstGeom prst="rect">
                        <a:avLst/>
                      </a:prstGeom>
                    </p:spPr>
                  </p:pic>
                </p:oleObj>
              </mc:Fallback>
            </mc:AlternateContent>
          </a:graphicData>
        </a:graphic>
      </p:graphicFrame>
    </p:spTree>
    <p:extLst>
      <p:ext uri="{BB962C8B-B14F-4D97-AF65-F5344CB8AC3E}">
        <p14:creationId xmlns:p14="http://schemas.microsoft.com/office/powerpoint/2010/main" val="1570264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76200"/>
            <a:ext cx="8588375" cy="838200"/>
          </a:xfrm>
        </p:spPr>
        <p:txBody>
          <a:bodyPr/>
          <a:lstStyle/>
          <a:p>
            <a:pPr marL="406400" indent="-406400"/>
            <a:r>
              <a:rPr lang="en-US" altLang="en-US" dirty="0" smtClean="0"/>
              <a:t> Impact on Disk with Various Codecs</a:t>
            </a:r>
            <a:endParaRPr lang="en-US" alt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087778"/>
              </p:ext>
            </p:extLst>
          </p:nvPr>
        </p:nvGraphicFramePr>
        <p:xfrm>
          <a:off x="515471" y="748266"/>
          <a:ext cx="8229601" cy="4993628"/>
        </p:xfrm>
        <a:graphic>
          <a:graphicData uri="http://schemas.openxmlformats.org/drawingml/2006/table">
            <a:tbl>
              <a:tblPr firstRow="1" bandRow="1">
                <a:tableStyleId>{5C22544A-7EE6-4342-B048-85BDC9FD1C3A}</a:tableStyleId>
              </a:tblPr>
              <a:tblGrid>
                <a:gridCol w="1033082">
                  <a:extLst>
                    <a:ext uri="{9D8B030D-6E8A-4147-A177-3AD203B41FA5}">
                      <a16:colId xmlns:a16="http://schemas.microsoft.com/office/drawing/2014/main" val="20000"/>
                    </a:ext>
                  </a:extLst>
                </a:gridCol>
                <a:gridCol w="1347047">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gridCol w="1887072">
                  <a:extLst>
                    <a:ext uri="{9D8B030D-6E8A-4147-A177-3AD203B41FA5}">
                      <a16:colId xmlns:a16="http://schemas.microsoft.com/office/drawing/2014/main" val="20003"/>
                    </a:ext>
                  </a:extLst>
                </a:gridCol>
              </a:tblGrid>
              <a:tr h="685800">
                <a:tc>
                  <a:txBody>
                    <a:bodyPr/>
                    <a:lstStyle/>
                    <a:p>
                      <a:r>
                        <a:rPr lang="en-US" dirty="0" smtClean="0"/>
                        <a:t>Line</a:t>
                      </a:r>
                    </a:p>
                    <a:p>
                      <a:r>
                        <a:rPr lang="en-US" dirty="0" smtClean="0"/>
                        <a:t>Codec</a:t>
                      </a:r>
                      <a:endParaRPr lang="en-US" dirty="0"/>
                    </a:p>
                  </a:txBody>
                  <a:tcPr/>
                </a:tc>
                <a:tc>
                  <a:txBody>
                    <a:bodyPr/>
                    <a:lstStyle/>
                    <a:p>
                      <a:r>
                        <a:rPr lang="en-US" dirty="0" smtClean="0"/>
                        <a:t>Recording</a:t>
                      </a:r>
                    </a:p>
                    <a:p>
                      <a:r>
                        <a:rPr lang="en-US" dirty="0" smtClean="0"/>
                        <a:t> Format</a:t>
                      </a:r>
                      <a:endParaRPr lang="en-US" dirty="0"/>
                    </a:p>
                  </a:txBody>
                  <a:tcPr/>
                </a:tc>
                <a:tc>
                  <a:txBody>
                    <a:bodyPr/>
                    <a:lstStyle/>
                    <a:p>
                      <a:r>
                        <a:rPr lang="en-US" dirty="0" smtClean="0"/>
                        <a:t>File Format</a:t>
                      </a:r>
                      <a:r>
                        <a:rPr lang="en-US" baseline="0" dirty="0" smtClean="0"/>
                        <a:t> </a:t>
                      </a:r>
                      <a:r>
                        <a:rPr lang="en-US" dirty="0" smtClean="0"/>
                        <a:t>on system</a:t>
                      </a:r>
                      <a:endParaRPr lang="en-US" dirty="0"/>
                    </a:p>
                  </a:txBody>
                  <a:tcPr/>
                </a:tc>
                <a:tc>
                  <a:txBody>
                    <a:bodyPr/>
                    <a:lstStyle/>
                    <a:p>
                      <a:r>
                        <a:rPr lang="en-US" dirty="0" smtClean="0"/>
                        <a:t>File size on system for 7sec  recording</a:t>
                      </a:r>
                      <a:endParaRPr lang="en-US" dirty="0"/>
                    </a:p>
                  </a:txBody>
                  <a:tcPr/>
                </a:tc>
                <a:extLst>
                  <a:ext uri="{0D108BD9-81ED-4DB2-BD59-A6C34878D82A}">
                    <a16:rowId xmlns:a16="http://schemas.microsoft.com/office/drawing/2014/main" val="10000"/>
                  </a:ext>
                </a:extLst>
              </a:tr>
              <a:tr h="1019807">
                <a:tc>
                  <a:txBody>
                    <a:bodyPr/>
                    <a:lstStyle/>
                    <a:p>
                      <a:r>
                        <a:rPr lang="en-US" dirty="0" smtClean="0"/>
                        <a:t>Opus</a:t>
                      </a:r>
                      <a:endParaRPr lang="en-US" dirty="0"/>
                    </a:p>
                  </a:txBody>
                  <a:tcPr/>
                </a:tc>
                <a:tc>
                  <a:txBody>
                    <a:bodyPr/>
                    <a:lstStyle/>
                    <a:p>
                      <a:r>
                        <a:rPr lang="en-US" dirty="0" smtClean="0"/>
                        <a:t>PCM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RIFF (little-endian) data, WAVE audio, Microsoft PCM, 16 bit, mono </a:t>
                      </a:r>
                      <a:r>
                        <a:rPr lang="en-US" sz="1400" b="0" i="0" u="sng" strike="noStrike" kern="1200" dirty="0" smtClean="0">
                          <a:solidFill>
                            <a:schemeClr val="dk1"/>
                          </a:solidFill>
                          <a:effectLst/>
                          <a:latin typeface="+mn-lt"/>
                          <a:ea typeface="+mn-ea"/>
                          <a:cs typeface="+mn-cs"/>
                        </a:rPr>
                        <a:t>16000</a:t>
                      </a:r>
                      <a:r>
                        <a:rPr lang="en-US" sz="1400" b="0" i="0" u="none" strike="noStrike" kern="1200" dirty="0" smtClean="0">
                          <a:solidFill>
                            <a:schemeClr val="dk1"/>
                          </a:solidFill>
                          <a:effectLst/>
                          <a:latin typeface="+mn-lt"/>
                          <a:ea typeface="+mn-ea"/>
                          <a:cs typeface="+mn-cs"/>
                        </a:rPr>
                        <a:t> 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rgbClr val="C00000"/>
                          </a:solidFill>
                          <a:effectLst/>
                          <a:latin typeface="+mn-lt"/>
                          <a:ea typeface="+mn-ea"/>
                          <a:cs typeface="+mn-cs"/>
                        </a:rPr>
                        <a:t>228</a:t>
                      </a:r>
                      <a:r>
                        <a:rPr lang="en-US" sz="1400" b="0" i="0" u="none" strike="noStrike" kern="1200" baseline="0" dirty="0" smtClean="0">
                          <a:solidFill>
                            <a:srgbClr val="C00000"/>
                          </a:solidFill>
                          <a:effectLst/>
                          <a:latin typeface="+mn-lt"/>
                          <a:ea typeface="+mn-ea"/>
                          <a:cs typeface="+mn-cs"/>
                        </a:rPr>
                        <a:t> KB</a:t>
                      </a:r>
                      <a:endParaRPr lang="en-US" sz="1400" b="0" i="0" u="none" strike="noStrike" kern="1200" dirty="0" smtClean="0">
                        <a:solidFill>
                          <a:srgbClr val="C00000"/>
                        </a:solidFill>
                        <a:effectLst/>
                        <a:latin typeface="+mn-lt"/>
                        <a:ea typeface="+mn-ea"/>
                        <a:cs typeface="+mn-cs"/>
                      </a:endParaRPr>
                    </a:p>
                  </a:txBody>
                  <a:tcPr/>
                </a:tc>
                <a:extLst>
                  <a:ext uri="{0D108BD9-81ED-4DB2-BD59-A6C34878D82A}">
                    <a16:rowId xmlns:a16="http://schemas.microsoft.com/office/drawing/2014/main" val="10001"/>
                  </a:ext>
                </a:extLst>
              </a:tr>
              <a:tr h="1019807">
                <a:tc>
                  <a:txBody>
                    <a:bodyPr/>
                    <a:lstStyle/>
                    <a:p>
                      <a:r>
                        <a:rPr lang="en-US" dirty="0" smtClean="0"/>
                        <a:t>Opus</a:t>
                      </a:r>
                      <a:endParaRPr lang="en-US" dirty="0"/>
                    </a:p>
                  </a:txBody>
                  <a:tcPr/>
                </a:tc>
                <a:tc>
                  <a:txBody>
                    <a:bodyPr/>
                    <a:lstStyle/>
                    <a:p>
                      <a:r>
                        <a:rPr lang="en-US" dirty="0" smtClean="0"/>
                        <a:t>G711u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RIFF (little-endian) data, WAVE audio, ITU G.711 mu-law, mono </a:t>
                      </a:r>
                      <a:r>
                        <a:rPr lang="en-US" sz="1400" b="0" i="0" u="sng" strike="noStrike" kern="1200" dirty="0" smtClean="0">
                          <a:solidFill>
                            <a:schemeClr val="dk1"/>
                          </a:solidFill>
                          <a:effectLst/>
                          <a:latin typeface="+mn-lt"/>
                          <a:ea typeface="+mn-ea"/>
                          <a:cs typeface="+mn-cs"/>
                        </a:rPr>
                        <a:t>8000</a:t>
                      </a:r>
                      <a:r>
                        <a:rPr lang="en-US" sz="1400" b="0" i="0" u="none" strike="noStrike" kern="1200" dirty="0" smtClean="0">
                          <a:solidFill>
                            <a:schemeClr val="dk1"/>
                          </a:solidFill>
                          <a:effectLst/>
                          <a:latin typeface="+mn-lt"/>
                          <a:ea typeface="+mn-ea"/>
                          <a:cs typeface="+mn-cs"/>
                        </a:rPr>
                        <a:t> 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57 KB</a:t>
                      </a:r>
                    </a:p>
                  </a:txBody>
                  <a:tcPr/>
                </a:tc>
                <a:extLst>
                  <a:ext uri="{0D108BD9-81ED-4DB2-BD59-A6C34878D82A}">
                    <a16:rowId xmlns:a16="http://schemas.microsoft.com/office/drawing/2014/main" val="10002"/>
                  </a:ext>
                </a:extLst>
              </a:tr>
              <a:tr h="1019807">
                <a:tc>
                  <a:txBody>
                    <a:bodyPr/>
                    <a:lstStyle/>
                    <a:p>
                      <a:r>
                        <a:rPr lang="en-US" dirty="0" smtClean="0"/>
                        <a:t>G729 ,</a:t>
                      </a:r>
                      <a:endParaRPr lang="en-US" dirty="0"/>
                    </a:p>
                  </a:txBody>
                  <a:tcPr/>
                </a:tc>
                <a:tc>
                  <a:txBody>
                    <a:bodyPr/>
                    <a:lstStyle/>
                    <a:p>
                      <a:r>
                        <a:rPr lang="en-US" dirty="0" smtClean="0"/>
                        <a:t>PCM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RIFF (little-endian) data, WAVE audio, Microsoft PCM, 16 bit, mono </a:t>
                      </a:r>
                      <a:r>
                        <a:rPr lang="en-US" sz="1400" b="0" i="0" u="sng" strike="noStrike" kern="1200" dirty="0" smtClean="0">
                          <a:solidFill>
                            <a:schemeClr val="dk1"/>
                          </a:solidFill>
                          <a:effectLst/>
                          <a:latin typeface="+mn-lt"/>
                          <a:ea typeface="+mn-ea"/>
                          <a:cs typeface="+mn-cs"/>
                        </a:rPr>
                        <a:t>8000</a:t>
                      </a:r>
                      <a:r>
                        <a:rPr lang="en-US" sz="1400" b="0" i="0" u="none" strike="noStrike" kern="1200" dirty="0" smtClean="0">
                          <a:solidFill>
                            <a:schemeClr val="dk1"/>
                          </a:solidFill>
                          <a:effectLst/>
                          <a:latin typeface="+mn-lt"/>
                          <a:ea typeface="+mn-ea"/>
                          <a:cs typeface="+mn-cs"/>
                        </a:rPr>
                        <a:t> 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110 KB</a:t>
                      </a:r>
                    </a:p>
                  </a:txBody>
                  <a:tcPr/>
                </a:tc>
                <a:extLst>
                  <a:ext uri="{0D108BD9-81ED-4DB2-BD59-A6C34878D82A}">
                    <a16:rowId xmlns:a16="http://schemas.microsoft.com/office/drawing/2014/main" val="10003"/>
                  </a:ext>
                </a:extLst>
              </a:tr>
              <a:tr h="1019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G729</a:t>
                      </a:r>
                    </a:p>
                  </a:txBody>
                  <a:tcPr/>
                </a:tc>
                <a:tc>
                  <a:txBody>
                    <a:bodyPr/>
                    <a:lstStyle/>
                    <a:p>
                      <a:r>
                        <a:rPr lang="en-US" dirty="0" smtClean="0"/>
                        <a:t>G711u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RIFF (little-endian) data, WAVE audio, ITU G.711 mu-law, mono </a:t>
                      </a:r>
                      <a:r>
                        <a:rPr lang="en-US" sz="1400" b="0" i="0" u="sng" strike="noStrike" kern="1200" dirty="0" smtClean="0">
                          <a:solidFill>
                            <a:schemeClr val="dk1"/>
                          </a:solidFill>
                          <a:effectLst/>
                          <a:latin typeface="+mn-lt"/>
                          <a:ea typeface="+mn-ea"/>
                          <a:cs typeface="+mn-cs"/>
                        </a:rPr>
                        <a:t>8000</a:t>
                      </a:r>
                      <a:r>
                        <a:rPr lang="en-US" sz="1400" b="0" i="0" u="none" strike="noStrike" kern="1200" dirty="0" smtClean="0">
                          <a:solidFill>
                            <a:schemeClr val="dk1"/>
                          </a:solidFill>
                          <a:effectLst/>
                          <a:latin typeface="+mn-lt"/>
                          <a:ea typeface="+mn-ea"/>
                          <a:cs typeface="+mn-cs"/>
                        </a:rPr>
                        <a:t> Hz</a:t>
                      </a:r>
                    </a:p>
                  </a:txBody>
                  <a:tcPr/>
                </a:tc>
                <a:tc>
                  <a:txBody>
                    <a:bodyPr/>
                    <a:lstStyle/>
                    <a:p>
                      <a:r>
                        <a:rPr lang="en-US" dirty="0" smtClean="0"/>
                        <a:t>56 KB</a:t>
                      </a:r>
                      <a:endParaRPr lang="en-US"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533400" y="6096000"/>
            <a:ext cx="8610600" cy="369332"/>
          </a:xfrm>
          <a:prstGeom prst="rect">
            <a:avLst/>
          </a:prstGeom>
          <a:noFill/>
        </p:spPr>
        <p:txBody>
          <a:bodyPr wrap="square" rtlCol="0">
            <a:spAutoFit/>
          </a:bodyPr>
          <a:lstStyle/>
          <a:p>
            <a:endParaRPr lang="en-US" dirty="0"/>
          </a:p>
        </p:txBody>
      </p:sp>
      <p:sp>
        <p:nvSpPr>
          <p:cNvPr id="5" name="TextBox 4"/>
          <p:cNvSpPr txBox="1"/>
          <p:nvPr/>
        </p:nvSpPr>
        <p:spPr>
          <a:xfrm>
            <a:off x="533400" y="5754469"/>
            <a:ext cx="8305800" cy="646331"/>
          </a:xfrm>
          <a:prstGeom prst="rect">
            <a:avLst/>
          </a:prstGeom>
          <a:noFill/>
        </p:spPr>
        <p:txBody>
          <a:bodyPr wrap="square" rtlCol="0">
            <a:spAutoFit/>
          </a:bodyPr>
          <a:lstStyle/>
          <a:p>
            <a:r>
              <a:rPr lang="en-US" dirty="0" smtClean="0"/>
              <a:t>Note :With Opus codec file size will be double, ensure impact on Mailbox quota accordingly.</a:t>
            </a:r>
            <a:endParaRPr lang="en-US" dirty="0"/>
          </a:p>
        </p:txBody>
      </p:sp>
    </p:spTree>
    <p:extLst>
      <p:ext uri="{BB962C8B-B14F-4D97-AF65-F5344CB8AC3E}">
        <p14:creationId xmlns:p14="http://schemas.microsoft.com/office/powerpoint/2010/main" val="377023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06400" indent="-406400"/>
            <a:r>
              <a:rPr lang="en-US" altLang="en-US" dirty="0" smtClean="0"/>
              <a:t>Supported Interface</a:t>
            </a:r>
            <a:endParaRPr lang="en-US" altLang="en-US" dirty="0"/>
          </a:p>
        </p:txBody>
      </p:sp>
      <p:sp>
        <p:nvSpPr>
          <p:cNvPr id="3" name="Content Placeholder 2"/>
          <p:cNvSpPr>
            <a:spLocks noGrp="1"/>
          </p:cNvSpPr>
          <p:nvPr>
            <p:ph idx="1"/>
          </p:nvPr>
        </p:nvSpPr>
        <p:spPr>
          <a:xfrm>
            <a:off x="304800" y="1447800"/>
            <a:ext cx="8550275" cy="4800600"/>
          </a:xfrm>
        </p:spPr>
        <p:txBody>
          <a:bodyPr>
            <a:normAutofit/>
          </a:bodyPr>
          <a:lstStyle/>
          <a:p>
            <a:pPr>
              <a:buFont typeface="Wingdings" panose="05000000000000000000" pitchFamily="2" charset="2"/>
              <a:buChar char="Ø"/>
            </a:pPr>
            <a:r>
              <a:rPr lang="en-US" altLang="en-US" dirty="0" smtClean="0"/>
              <a:t>Unity connection qualifies following interfaces with Opus </a:t>
            </a:r>
          </a:p>
          <a:p>
            <a:r>
              <a:rPr lang="en-US" altLang="en-US" dirty="0" smtClean="0"/>
              <a:t>Phone model 77xx,88xx</a:t>
            </a:r>
          </a:p>
          <a:p>
            <a:r>
              <a:rPr lang="en-US" altLang="en-US" dirty="0" smtClean="0"/>
              <a:t>Jabber version 11.8.0  and above</a:t>
            </a:r>
          </a:p>
          <a:p>
            <a:r>
              <a:rPr lang="en-US" altLang="en-US" dirty="0" smtClean="0"/>
              <a:t>WebInbox  12.0 and above</a:t>
            </a:r>
          </a:p>
          <a:p>
            <a:r>
              <a:rPr lang="en-US" altLang="en-US" dirty="0" smtClean="0"/>
              <a:t>ViewMail For Outlook 12.0(1)  and above</a:t>
            </a:r>
          </a:p>
          <a:p>
            <a:pPr marL="0" indent="0">
              <a:buNone/>
            </a:pPr>
            <a:endParaRPr lang="en-US" altLang="en-US" dirty="0"/>
          </a:p>
        </p:txBody>
      </p:sp>
    </p:spTree>
    <p:extLst>
      <p:ext uri="{BB962C8B-B14F-4D97-AF65-F5344CB8AC3E}">
        <p14:creationId xmlns:p14="http://schemas.microsoft.com/office/powerpoint/2010/main" val="188053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06400" indent="-406400"/>
            <a:r>
              <a:rPr lang="en-US" altLang="en-US" dirty="0" smtClean="0"/>
              <a:t>Troubleshooting &amp; References</a:t>
            </a:r>
            <a:endParaRPr lang="en-US" altLang="en-US" dirty="0"/>
          </a:p>
        </p:txBody>
      </p:sp>
      <p:sp>
        <p:nvSpPr>
          <p:cNvPr id="3" name="Content Placeholder 2"/>
          <p:cNvSpPr>
            <a:spLocks noGrp="1"/>
          </p:cNvSpPr>
          <p:nvPr>
            <p:ph idx="1"/>
          </p:nvPr>
        </p:nvSpPr>
        <p:spPr>
          <a:xfrm>
            <a:off x="304800" y="1447800"/>
            <a:ext cx="8550275" cy="4800600"/>
          </a:xfrm>
        </p:spPr>
        <p:txBody>
          <a:bodyPr>
            <a:normAutofit fontScale="92500" lnSpcReduction="20000"/>
          </a:bodyPr>
          <a:lstStyle/>
          <a:p>
            <a:pPr>
              <a:buFont typeface="Wingdings" panose="05000000000000000000" pitchFamily="2" charset="2"/>
              <a:buChar char="Ø"/>
            </a:pPr>
            <a:r>
              <a:rPr lang="en-US" altLang="en-US" dirty="0"/>
              <a:t>T</a:t>
            </a:r>
            <a:r>
              <a:rPr lang="en-US" altLang="en-US" dirty="0" smtClean="0"/>
              <a:t>roubleshooting :</a:t>
            </a:r>
          </a:p>
          <a:p>
            <a:pPr marL="0" indent="0">
              <a:buNone/>
            </a:pPr>
            <a:r>
              <a:rPr lang="en-US" altLang="en-US" dirty="0" smtClean="0"/>
              <a:t>   </a:t>
            </a:r>
            <a:r>
              <a:rPr lang="en-US" altLang="en-US" dirty="0" smtClean="0">
                <a:hlinkClick r:id="rId3"/>
              </a:rPr>
              <a:t>http://ccbu-wiki2.cisco.com:8080/display/MESSAGING/Annotated+diagnostics+for+Opus+Codec</a:t>
            </a:r>
            <a:endParaRPr lang="en-US" altLang="en-US" dirty="0" smtClean="0"/>
          </a:p>
          <a:p>
            <a:pPr marL="0" indent="0">
              <a:buNone/>
            </a:pPr>
            <a:endParaRPr lang="en-US" altLang="en-US" dirty="0"/>
          </a:p>
          <a:p>
            <a:pPr>
              <a:buFont typeface="Wingdings" panose="05000000000000000000" pitchFamily="2" charset="2"/>
              <a:buChar char="Ø"/>
            </a:pPr>
            <a:r>
              <a:rPr lang="en-US" altLang="en-US" dirty="0" smtClean="0"/>
              <a:t>References :</a:t>
            </a:r>
          </a:p>
          <a:p>
            <a:r>
              <a:rPr lang="en-US" altLang="en-US" dirty="0"/>
              <a:t>Draft IETF doc </a:t>
            </a:r>
            <a:r>
              <a:rPr lang="en-US" altLang="en-US" dirty="0" smtClean="0"/>
              <a:t>reference:</a:t>
            </a:r>
          </a:p>
          <a:p>
            <a:pPr marL="0" indent="0">
              <a:buNone/>
            </a:pPr>
            <a:r>
              <a:rPr lang="en-US" altLang="en-US" dirty="0" smtClean="0">
                <a:hlinkClick r:id="rId4"/>
              </a:rPr>
              <a:t>http</a:t>
            </a:r>
            <a:r>
              <a:rPr lang="en-US" altLang="en-US" dirty="0">
                <a:hlinkClick r:id="rId4"/>
              </a:rPr>
              <a:t>://</a:t>
            </a:r>
            <a:r>
              <a:rPr lang="en-US" altLang="en-US" dirty="0" smtClean="0">
                <a:hlinkClick r:id="rId4"/>
              </a:rPr>
              <a:t>tools.ietf.org/html/draft-ietf-payload-rtp-opus-01</a:t>
            </a:r>
            <a:endParaRPr lang="en-US" altLang="en-US" dirty="0" smtClean="0"/>
          </a:p>
          <a:p>
            <a:pPr>
              <a:buFont typeface="Arial" panose="020B0604020202020204" pitchFamily="34" charset="0"/>
              <a:buChar char="•"/>
            </a:pPr>
            <a:r>
              <a:rPr lang="en-US" altLang="en-US" dirty="0" smtClean="0"/>
              <a:t>Unity Connection wiki link for Opus :</a:t>
            </a:r>
          </a:p>
          <a:p>
            <a:pPr marL="0" indent="0">
              <a:buNone/>
            </a:pPr>
            <a:r>
              <a:rPr lang="en-US" altLang="en-US" dirty="0">
                <a:hlinkClick r:id="rId5"/>
              </a:rPr>
              <a:t>http://ccbu-wiki2.cisco.com:8080/display/MESSAGING/OPUS+Codec+Support+F2465</a:t>
            </a:r>
            <a:endParaRPr lang="en-US" altLang="en-US" dirty="0" smtClean="0"/>
          </a:p>
          <a:p>
            <a:pPr marL="0" indent="0">
              <a:buNone/>
            </a:pPr>
            <a:endParaRPr lang="en-US" altLang="en-US" dirty="0" smtClean="0"/>
          </a:p>
          <a:p>
            <a:pPr marL="0" indent="0">
              <a:buNone/>
            </a:pPr>
            <a:r>
              <a:rPr lang="en-US" altLang="en-US" dirty="0" smtClean="0"/>
              <a:t> </a:t>
            </a:r>
          </a:p>
          <a:p>
            <a:pPr marL="0" indent="0">
              <a:buNone/>
            </a:pPr>
            <a:endParaRPr lang="en-US" altLang="en-US" dirty="0"/>
          </a:p>
        </p:txBody>
      </p:sp>
    </p:spTree>
    <p:extLst>
      <p:ext uri="{BB962C8B-B14F-4D97-AF65-F5344CB8AC3E}">
        <p14:creationId xmlns:p14="http://schemas.microsoft.com/office/powerpoint/2010/main" val="157522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484633"/>
            <a:ext cx="8677656" cy="3630168"/>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243836555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2133600"/>
            <a:ext cx="7940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dirty="0"/>
              <a:t>Notice</a:t>
            </a:r>
          </a:p>
          <a:p>
            <a:pPr marL="228600" indent="-228600" algn="ctr"/>
            <a:endParaRPr lang="en-US" altLang="en-US" b="1" i="1" dirty="0"/>
          </a:p>
          <a:p>
            <a:pPr marL="228600" indent="-228600" algn="ctr"/>
            <a:r>
              <a:rPr lang="en-US" altLang="en-US" b="1" i="1" dirty="0"/>
              <a:t>The 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b="1" i="1" dirty="0"/>
          </a:p>
          <a:p>
            <a:pPr marL="228600" indent="-228600" algn="ctr"/>
            <a:r>
              <a:rPr lang="en-US" altLang="en-US" b="1" i="1" dirty="0"/>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48038" y="692150"/>
            <a:ext cx="2101850" cy="1116013"/>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88375" cy="685800"/>
          </a:xfrm>
        </p:spPr>
        <p:txBody>
          <a:bodyPr/>
          <a:lstStyle/>
          <a:p>
            <a:pPr eaLnBrk="1" hangingPunct="1">
              <a:defRPr/>
            </a:pPr>
            <a:r>
              <a:rPr dirty="0" smtClean="0">
                <a:ea typeface="+mj-ea"/>
              </a:rPr>
              <a:t/>
            </a:r>
            <a:br>
              <a:rPr dirty="0" smtClean="0">
                <a:ea typeface="+mj-ea"/>
              </a:rPr>
            </a:br>
            <a:r>
              <a:rPr dirty="0" smtClean="0">
                <a:ea typeface="+mj-ea"/>
              </a:rPr>
              <a:t> Agenda</a:t>
            </a:r>
            <a:endParaRPr dirty="0">
              <a:ea typeface="+mj-ea"/>
            </a:endParaRPr>
          </a:p>
        </p:txBody>
      </p:sp>
      <p:sp>
        <p:nvSpPr>
          <p:cNvPr id="28675" name="Content Placeholder 3"/>
          <p:cNvSpPr>
            <a:spLocks noGrp="1"/>
          </p:cNvSpPr>
          <p:nvPr>
            <p:ph idx="1"/>
          </p:nvPr>
        </p:nvSpPr>
        <p:spPr>
          <a:xfrm>
            <a:off x="304800" y="1371600"/>
            <a:ext cx="5867400" cy="4419600"/>
          </a:xfrm>
        </p:spPr>
        <p:txBody>
          <a:bodyPr/>
          <a:lstStyle/>
          <a:p>
            <a:pPr marL="406400" indent="-406400">
              <a:buFont typeface="Wingdings" pitchFamily="2" charset="2"/>
              <a:buChar char="v"/>
            </a:pPr>
            <a:r>
              <a:rPr altLang="en-US" dirty="0" smtClean="0"/>
              <a:t>Introduction</a:t>
            </a:r>
          </a:p>
          <a:p>
            <a:pPr marL="406400" indent="-406400">
              <a:buFont typeface="Wingdings" pitchFamily="2" charset="2"/>
              <a:buChar char="v"/>
            </a:pPr>
            <a:r>
              <a:rPr lang="en-US" altLang="en-US" dirty="0" smtClean="0"/>
              <a:t>What’s New</a:t>
            </a:r>
          </a:p>
          <a:p>
            <a:pPr marL="406400" indent="-406400">
              <a:buFont typeface="Wingdings" pitchFamily="2" charset="2"/>
              <a:buChar char="v"/>
            </a:pPr>
            <a:r>
              <a:rPr lang="en-US" altLang="en-US" dirty="0" smtClean="0"/>
              <a:t>Opus </a:t>
            </a:r>
            <a:r>
              <a:rPr lang="en-US" altLang="en-US" dirty="0"/>
              <a:t>Characteristics </a:t>
            </a:r>
            <a:endParaRPr lang="en-US" altLang="en-US" dirty="0" smtClean="0"/>
          </a:p>
          <a:p>
            <a:pPr marL="406400" indent="-406400">
              <a:buFont typeface="Wingdings" pitchFamily="2" charset="2"/>
              <a:buChar char="v"/>
            </a:pPr>
            <a:r>
              <a:rPr lang="en-US" altLang="en-US" dirty="0" smtClean="0"/>
              <a:t>C</a:t>
            </a:r>
            <a:r>
              <a:rPr altLang="en-US" dirty="0" smtClean="0"/>
              <a:t>onfiguration </a:t>
            </a:r>
          </a:p>
          <a:p>
            <a:pPr marL="406400" indent="-406400">
              <a:buFont typeface="Wingdings" pitchFamily="2" charset="2"/>
              <a:buChar char="v"/>
            </a:pPr>
            <a:r>
              <a:rPr lang="en-US" altLang="en-US" dirty="0" smtClean="0"/>
              <a:t>Use Cases</a:t>
            </a:r>
          </a:p>
          <a:p>
            <a:pPr marL="406400" indent="-406400">
              <a:buFont typeface="Wingdings" pitchFamily="2" charset="2"/>
              <a:buChar char="v"/>
            </a:pPr>
            <a:r>
              <a:rPr lang="en-US" altLang="en-US" dirty="0"/>
              <a:t>Impact on Disk with Various Codecs </a:t>
            </a:r>
            <a:endParaRPr lang="en-US" altLang="en-US" dirty="0" smtClean="0"/>
          </a:p>
          <a:p>
            <a:pPr marL="406400" indent="-406400">
              <a:buFont typeface="Wingdings" pitchFamily="2" charset="2"/>
              <a:buChar char="v"/>
            </a:pPr>
            <a:r>
              <a:rPr lang="en-US" altLang="en-US" dirty="0" smtClean="0"/>
              <a:t>Supported Interfaces</a:t>
            </a:r>
          </a:p>
          <a:p>
            <a:pPr marL="406400" indent="-406400">
              <a:buFont typeface="Wingdings" pitchFamily="2" charset="2"/>
              <a:buChar char="v"/>
            </a:pPr>
            <a:r>
              <a:rPr lang="en-US" altLang="en-US" dirty="0" smtClean="0"/>
              <a:t>Troubleshooting  &amp; References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04800" y="1447800"/>
            <a:ext cx="8550275" cy="4800600"/>
          </a:xfrm>
        </p:spPr>
        <p:txBody>
          <a:bodyPr>
            <a:normAutofit/>
          </a:bodyPr>
          <a:lstStyle/>
          <a:p>
            <a:pPr>
              <a:buFont typeface="Wingdings" panose="05000000000000000000" pitchFamily="2" charset="2"/>
              <a:buChar char="Ø"/>
            </a:pPr>
            <a:r>
              <a:rPr lang="en-US" sz="2100" dirty="0" smtClean="0"/>
              <a:t>Opus </a:t>
            </a:r>
            <a:r>
              <a:rPr lang="en-US" sz="2100" dirty="0"/>
              <a:t>is a speech and audio codec. </a:t>
            </a:r>
          </a:p>
          <a:p>
            <a:pPr>
              <a:buFont typeface="Wingdings" panose="05000000000000000000" pitchFamily="2" charset="2"/>
              <a:buChar char="Ø"/>
            </a:pPr>
            <a:r>
              <a:rPr lang="en-US" sz="2100" dirty="0" smtClean="0"/>
              <a:t>Opus </a:t>
            </a:r>
            <a:r>
              <a:rPr lang="en-US" sz="2100" dirty="0"/>
              <a:t>is designed to handle a wide range of interactive audio applications, including Voice over IP, </a:t>
            </a:r>
            <a:r>
              <a:rPr lang="en-US" sz="2100" dirty="0" smtClean="0"/>
              <a:t>video conferencing</a:t>
            </a:r>
            <a:r>
              <a:rPr lang="en-US" sz="2100" dirty="0"/>
              <a:t>, in-game chat, and even live distributed music </a:t>
            </a:r>
            <a:r>
              <a:rPr lang="en-US" sz="2100" dirty="0" smtClean="0"/>
              <a:t>performances.</a:t>
            </a:r>
          </a:p>
          <a:p>
            <a:pPr>
              <a:buFont typeface="Wingdings" panose="05000000000000000000" pitchFamily="2" charset="2"/>
              <a:buChar char="Ø"/>
            </a:pPr>
            <a:r>
              <a:rPr lang="en-US" sz="2100" dirty="0" smtClean="0"/>
              <a:t>With </a:t>
            </a:r>
            <a:r>
              <a:rPr lang="en-US" sz="2100" dirty="0"/>
              <a:t>Opus, users can benefit from voice quality at both high and low bit rates, resiliency, and freedom from royalties</a:t>
            </a:r>
          </a:p>
          <a:p>
            <a:pPr marL="0" indent="0">
              <a:lnSpc>
                <a:spcPct val="150000"/>
              </a:lnSpc>
              <a:buNone/>
            </a:pPr>
            <a:endParaRPr lang="en-US" altLang="en-US" dirty="0"/>
          </a:p>
          <a:p>
            <a:pPr>
              <a:lnSpc>
                <a:spcPct val="150000"/>
              </a:lnSpc>
              <a:buFont typeface="Wingdings" panose="05000000000000000000" pitchFamily="2" charset="2"/>
              <a:buChar char="Ø"/>
            </a:pPr>
            <a:endParaRPr lang="en-US" altLang="en-US" dirty="0"/>
          </a:p>
          <a:p>
            <a:pPr marL="0" indent="0">
              <a:lnSpc>
                <a:spcPct val="150000"/>
              </a:lnSpc>
              <a:buNone/>
            </a:pPr>
            <a:endParaRPr lang="en-US" altLang="en-US" dirty="0"/>
          </a:p>
          <a:p>
            <a:pPr marL="0" indent="0">
              <a:buNone/>
            </a:pPr>
            <a:endParaRPr lang="en-US" altLang="en-US" dirty="0"/>
          </a:p>
          <a:p>
            <a:pPr marL="0" indent="0">
              <a:buNone/>
            </a:pPr>
            <a:endParaRPr lang="en-US" altLang="en-US" dirty="0"/>
          </a:p>
          <a:p>
            <a:pP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2451519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06400" indent="-406400"/>
            <a:r>
              <a:rPr lang="en-US" altLang="en-US" dirty="0" smtClean="0"/>
              <a:t>What’s New</a:t>
            </a:r>
            <a:endParaRPr lang="en-US" altLang="en-US" dirty="0"/>
          </a:p>
        </p:txBody>
      </p:sp>
      <p:sp>
        <p:nvSpPr>
          <p:cNvPr id="3" name="Content Placeholder 2"/>
          <p:cNvSpPr>
            <a:spLocks noGrp="1"/>
          </p:cNvSpPr>
          <p:nvPr>
            <p:ph idx="1"/>
          </p:nvPr>
        </p:nvSpPr>
        <p:spPr>
          <a:xfrm>
            <a:off x="304800" y="1447800"/>
            <a:ext cx="8550275" cy="4800600"/>
          </a:xfrm>
        </p:spPr>
        <p:txBody>
          <a:bodyPr>
            <a:normAutofit/>
          </a:bodyPr>
          <a:lstStyle/>
          <a:p>
            <a:pPr>
              <a:buFont typeface="Wingdings" panose="05000000000000000000" pitchFamily="2" charset="2"/>
              <a:buChar char="Ø"/>
            </a:pPr>
            <a:r>
              <a:rPr lang="en-US" altLang="en-US" dirty="0" smtClean="0"/>
              <a:t>Introducing Opus codec as line codec in Cisco  Unity Connection 12.0 to implement consistent wideband audio codec support across the CTG portfolio </a:t>
            </a:r>
          </a:p>
          <a:p>
            <a:pPr>
              <a:buFont typeface="Wingdings" panose="05000000000000000000" pitchFamily="2" charset="2"/>
              <a:buChar char="Ø"/>
            </a:pPr>
            <a:r>
              <a:rPr lang="en-US" dirty="0" smtClean="0"/>
              <a:t>Support of line codecs in Cisco Unity Connection are:</a:t>
            </a:r>
          </a:p>
          <a:p>
            <a:pPr marL="0" indent="0">
              <a:buNone/>
            </a:pPr>
            <a:endParaRPr lang="en-US" dirty="0" smtClean="0"/>
          </a:p>
          <a:p>
            <a:pPr>
              <a:buFont typeface="Wingdings" panose="05000000000000000000" pitchFamily="2" charset="2"/>
              <a:buChar char="Ø"/>
            </a:pPr>
            <a:endParaRPr lang="en-US" altLang="en-US" dirty="0" smtClean="0"/>
          </a:p>
          <a:p>
            <a:pPr marL="0" indent="0">
              <a:buNone/>
            </a:pPr>
            <a:endParaRPr lang="en-US" altLang="en-US" dirty="0"/>
          </a:p>
          <a:p>
            <a:pPr marL="0" indent="0">
              <a:buNone/>
            </a:pPr>
            <a:endParaRPr lang="en-US" altLang="en-US" dirty="0"/>
          </a:p>
          <a:p>
            <a:pPr>
              <a:buFont typeface="Wingdings" panose="05000000000000000000" pitchFamily="2" charset="2"/>
              <a:buChar char="Ø"/>
            </a:pP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1255249937"/>
              </p:ext>
            </p:extLst>
          </p:nvPr>
        </p:nvGraphicFramePr>
        <p:xfrm>
          <a:off x="685800" y="3352800"/>
          <a:ext cx="7772400" cy="276352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70840">
                <a:tc>
                  <a:txBody>
                    <a:bodyPr/>
                    <a:lstStyle/>
                    <a:p>
                      <a:r>
                        <a:rPr lang="en-US" dirty="0" smtClean="0"/>
                        <a:t>Codec</a:t>
                      </a:r>
                      <a:endParaRPr lang="en-US" dirty="0"/>
                    </a:p>
                  </a:txBody>
                  <a:tcPr/>
                </a:tc>
                <a:tc>
                  <a:txBody>
                    <a:bodyPr/>
                    <a:lstStyle/>
                    <a:p>
                      <a:r>
                        <a:rPr lang="en-US" dirty="0" smtClean="0"/>
                        <a:t>Sampling Rate </a:t>
                      </a:r>
                      <a:endParaRPr lang="en-US" dirty="0"/>
                    </a:p>
                  </a:txBody>
                  <a:tcPr/>
                </a:tc>
                <a:tc>
                  <a:txBody>
                    <a:bodyPr/>
                    <a:lstStyle/>
                    <a:p>
                      <a:r>
                        <a:rPr lang="en-US" dirty="0" smtClean="0"/>
                        <a:t>Codec</a:t>
                      </a:r>
                      <a:r>
                        <a:rPr lang="en-US" baseline="0" dirty="0" smtClean="0"/>
                        <a:t> type</a:t>
                      </a:r>
                      <a:endParaRPr lang="en-US" dirty="0"/>
                    </a:p>
                  </a:txBody>
                  <a:tcPr/>
                </a:tc>
                <a:extLst>
                  <a:ext uri="{0D108BD9-81ED-4DB2-BD59-A6C34878D82A}">
                    <a16:rowId xmlns:a16="http://schemas.microsoft.com/office/drawing/2014/main" val="10000"/>
                  </a:ext>
                </a:extLst>
              </a:tr>
              <a:tr h="370840">
                <a:tc>
                  <a:txBody>
                    <a:bodyPr/>
                    <a:lstStyle/>
                    <a:p>
                      <a:r>
                        <a:rPr lang="en-US" dirty="0" smtClean="0"/>
                        <a:t>G.711 mu-law </a:t>
                      </a:r>
                    </a:p>
                    <a:p>
                      <a:r>
                        <a:rPr lang="en-US" dirty="0" smtClean="0"/>
                        <a:t>G.711 a-law</a:t>
                      </a:r>
                      <a:endParaRPr lang="en-US" dirty="0"/>
                    </a:p>
                  </a:txBody>
                  <a:tcPr/>
                </a:tc>
                <a:tc>
                  <a:txBody>
                    <a:bodyPr/>
                    <a:lstStyle/>
                    <a:p>
                      <a:r>
                        <a:rPr lang="en-US" dirty="0" smtClean="0"/>
                        <a:t>8000 Hz</a:t>
                      </a:r>
                      <a:endParaRPr lang="en-US" dirty="0"/>
                    </a:p>
                  </a:txBody>
                  <a:tcPr/>
                </a:tc>
                <a:tc>
                  <a:txBody>
                    <a:bodyPr/>
                    <a:lstStyle/>
                    <a:p>
                      <a:r>
                        <a:rPr lang="en-US" dirty="0" smtClean="0"/>
                        <a:t>Narrowband</a:t>
                      </a:r>
                      <a:endParaRPr lang="en-US" dirty="0"/>
                    </a:p>
                  </a:txBody>
                  <a:tcPr/>
                </a:tc>
                <a:extLst>
                  <a:ext uri="{0D108BD9-81ED-4DB2-BD59-A6C34878D82A}">
                    <a16:rowId xmlns:a16="http://schemas.microsoft.com/office/drawing/2014/main" val="10001"/>
                  </a:ext>
                </a:extLst>
              </a:tr>
              <a:tr h="370840">
                <a:tc>
                  <a:txBody>
                    <a:bodyPr/>
                    <a:lstStyle/>
                    <a:p>
                      <a:r>
                        <a:rPr lang="en-US" dirty="0" smtClean="0"/>
                        <a:t>G.729</a:t>
                      </a:r>
                      <a:endParaRPr lang="en-US" dirty="0"/>
                    </a:p>
                  </a:txBody>
                  <a:tcPr/>
                </a:tc>
                <a:tc>
                  <a:txBody>
                    <a:bodyPr/>
                    <a:lstStyle/>
                    <a:p>
                      <a:r>
                        <a:rPr lang="en-US" dirty="0" smtClean="0"/>
                        <a:t>8000 Hz</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Narrowband</a:t>
                      </a:r>
                    </a:p>
                  </a:txBody>
                  <a:tcPr/>
                </a:tc>
                <a:extLst>
                  <a:ext uri="{0D108BD9-81ED-4DB2-BD59-A6C34878D82A}">
                    <a16:rowId xmlns:a16="http://schemas.microsoft.com/office/drawing/2014/main" val="10002"/>
                  </a:ext>
                </a:extLst>
              </a:tr>
              <a:tr h="370840">
                <a:tc>
                  <a:txBody>
                    <a:bodyPr/>
                    <a:lstStyle/>
                    <a:p>
                      <a:r>
                        <a:rPr lang="en-US" dirty="0" smtClean="0"/>
                        <a:t>G.722</a:t>
                      </a:r>
                      <a:endParaRPr lang="en-US" dirty="0"/>
                    </a:p>
                  </a:txBody>
                  <a:tcPr/>
                </a:tc>
                <a:tc>
                  <a:txBody>
                    <a:bodyPr/>
                    <a:lstStyle/>
                    <a:p>
                      <a:r>
                        <a:rPr lang="en-US" dirty="0" smtClean="0"/>
                        <a:t>8000 Hz</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Narrowband</a:t>
                      </a:r>
                    </a:p>
                  </a:txBody>
                  <a:tcPr/>
                </a:tc>
                <a:extLst>
                  <a:ext uri="{0D108BD9-81ED-4DB2-BD59-A6C34878D82A}">
                    <a16:rowId xmlns:a16="http://schemas.microsoft.com/office/drawing/2014/main" val="10003"/>
                  </a:ext>
                </a:extLst>
              </a:tr>
              <a:tr h="370840">
                <a:tc>
                  <a:txBody>
                    <a:bodyPr/>
                    <a:lstStyle/>
                    <a:p>
                      <a:r>
                        <a:rPr lang="en-US" dirty="0" smtClean="0"/>
                        <a:t>iLBC</a:t>
                      </a:r>
                      <a:endParaRPr lang="en-US" dirty="0"/>
                    </a:p>
                  </a:txBody>
                  <a:tcPr/>
                </a:tc>
                <a:tc>
                  <a:txBody>
                    <a:bodyPr/>
                    <a:lstStyle/>
                    <a:p>
                      <a:r>
                        <a:rPr lang="en-US" dirty="0" smtClean="0"/>
                        <a:t>8000 Hz</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Narrowband</a:t>
                      </a:r>
                    </a:p>
                  </a:txBody>
                  <a:tcPr/>
                </a:tc>
                <a:extLst>
                  <a:ext uri="{0D108BD9-81ED-4DB2-BD59-A6C34878D82A}">
                    <a16:rowId xmlns:a16="http://schemas.microsoft.com/office/drawing/2014/main" val="10004"/>
                  </a:ext>
                </a:extLst>
              </a:tr>
              <a:tr h="370840">
                <a:tc>
                  <a:txBody>
                    <a:bodyPr/>
                    <a:lstStyle/>
                    <a:p>
                      <a:r>
                        <a:rPr lang="en-US" dirty="0" smtClean="0">
                          <a:solidFill>
                            <a:srgbClr val="00B050"/>
                          </a:solidFill>
                        </a:rPr>
                        <a:t>Opus</a:t>
                      </a:r>
                      <a:endParaRPr lang="en-US" dirty="0">
                        <a:solidFill>
                          <a:srgbClr val="00B050"/>
                        </a:solidFill>
                      </a:endParaRPr>
                    </a:p>
                  </a:txBody>
                  <a:tcPr/>
                </a:tc>
                <a:tc>
                  <a:txBody>
                    <a:bodyPr/>
                    <a:lstStyle/>
                    <a:p>
                      <a:r>
                        <a:rPr lang="en-US" dirty="0" smtClean="0">
                          <a:solidFill>
                            <a:srgbClr val="00B050"/>
                          </a:solidFill>
                        </a:rPr>
                        <a:t>16000 Hz</a:t>
                      </a:r>
                      <a:endParaRPr lang="en-US"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Narrowband - Wideband</a:t>
                      </a:r>
                    </a:p>
                    <a:p>
                      <a:endParaRPr lang="en-US" dirty="0">
                        <a:solidFill>
                          <a:srgbClr val="00B05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79345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152400"/>
            <a:ext cx="8588375" cy="838200"/>
          </a:xfrm>
        </p:spPr>
        <p:txBody>
          <a:bodyPr/>
          <a:lstStyle/>
          <a:p>
            <a:pPr marL="406400" indent="-406400"/>
            <a:r>
              <a:rPr lang="en-US" altLang="en-US" dirty="0"/>
              <a:t>What’s </a:t>
            </a:r>
            <a:r>
              <a:rPr lang="en-US" altLang="en-US" dirty="0" smtClean="0"/>
              <a:t>New (Cont.)</a:t>
            </a:r>
            <a:endParaRPr lang="en-US" altLang="en-US" dirty="0"/>
          </a:p>
        </p:txBody>
      </p:sp>
      <p:sp>
        <p:nvSpPr>
          <p:cNvPr id="3" name="Content Placeholder 2"/>
          <p:cNvSpPr>
            <a:spLocks noGrp="1"/>
          </p:cNvSpPr>
          <p:nvPr>
            <p:ph idx="1"/>
          </p:nvPr>
        </p:nvSpPr>
        <p:spPr>
          <a:xfrm>
            <a:off x="304800" y="1066800"/>
            <a:ext cx="8550275" cy="5181600"/>
          </a:xfrm>
        </p:spPr>
        <p:txBody>
          <a:bodyPr>
            <a:normAutofit fontScale="92500"/>
          </a:bodyPr>
          <a:lstStyle/>
          <a:p>
            <a:pPr>
              <a:buFont typeface="Wingdings" panose="05000000000000000000" pitchFamily="2" charset="2"/>
              <a:buChar char="Ø"/>
            </a:pPr>
            <a:r>
              <a:rPr lang="en-US" altLang="en-US" dirty="0" smtClean="0"/>
              <a:t>Unity Connection </a:t>
            </a:r>
            <a:r>
              <a:rPr lang="en-US" altLang="en-US" dirty="0"/>
              <a:t>supports Opus as </a:t>
            </a:r>
            <a:r>
              <a:rPr lang="en-US" altLang="en-US" dirty="0" smtClean="0"/>
              <a:t>line codec </a:t>
            </a:r>
            <a:r>
              <a:rPr lang="en-US" altLang="en-US" dirty="0"/>
              <a:t>for following </a:t>
            </a:r>
            <a:r>
              <a:rPr lang="en-US" altLang="en-US" dirty="0" smtClean="0"/>
              <a:t>functionalities:</a:t>
            </a:r>
            <a:endParaRPr lang="en-US" altLang="en-US" dirty="0"/>
          </a:p>
          <a:p>
            <a:pPr marL="692150" lvl="1" indent="-285750">
              <a:buFont typeface="Arial" panose="020B0604020202020204" pitchFamily="34" charset="0"/>
              <a:buChar char="•"/>
            </a:pPr>
            <a:r>
              <a:rPr lang="en-US" altLang="en-US" b="1" dirty="0" smtClean="0"/>
              <a:t>Playback :</a:t>
            </a:r>
            <a:r>
              <a:rPr lang="en-US" altLang="en-US" dirty="0" smtClean="0"/>
              <a:t>  User will call </a:t>
            </a:r>
            <a:r>
              <a:rPr lang="en-US" altLang="en-US" dirty="0"/>
              <a:t>into </a:t>
            </a:r>
            <a:r>
              <a:rPr lang="en-US" altLang="en-US" dirty="0" smtClean="0"/>
              <a:t>Cisco Unity Connection </a:t>
            </a:r>
            <a:r>
              <a:rPr lang="en-US" altLang="en-US" dirty="0"/>
              <a:t>and that call </a:t>
            </a:r>
            <a:r>
              <a:rPr lang="en-US" altLang="en-US" dirty="0" smtClean="0"/>
              <a:t>negotiated over Opus</a:t>
            </a:r>
            <a:r>
              <a:rPr lang="en-US" altLang="en-US" dirty="0"/>
              <a:t>, where the </a:t>
            </a:r>
            <a:r>
              <a:rPr lang="en-US" altLang="en-US" dirty="0" smtClean="0"/>
              <a:t>user listen audio </a:t>
            </a:r>
            <a:r>
              <a:rPr lang="en-US" altLang="en-US" dirty="0"/>
              <a:t>stream encoded with Opus </a:t>
            </a:r>
            <a:r>
              <a:rPr lang="en-US" altLang="en-US" dirty="0" smtClean="0"/>
              <a:t>in the form of</a:t>
            </a:r>
          </a:p>
          <a:p>
            <a:pPr marL="749300" lvl="1" indent="-342900">
              <a:buFont typeface="+mj-lt"/>
              <a:buAutoNum type="alphaLcPeriod"/>
            </a:pPr>
            <a:r>
              <a:rPr lang="en-US" altLang="en-US" sz="1500" dirty="0" smtClean="0"/>
              <a:t>Greetings , Prompts </a:t>
            </a:r>
          </a:p>
          <a:p>
            <a:pPr marL="749300" lvl="1" indent="-342900">
              <a:buFont typeface="+mj-lt"/>
              <a:buAutoNum type="alphaLcPeriod"/>
            </a:pPr>
            <a:r>
              <a:rPr lang="en-US" altLang="en-US" sz="1500" dirty="0" smtClean="0"/>
              <a:t>Voice </a:t>
            </a:r>
            <a:r>
              <a:rPr lang="en-US" altLang="en-US" sz="1500" dirty="0"/>
              <a:t>messages which are played back to the </a:t>
            </a:r>
            <a:r>
              <a:rPr lang="en-US" altLang="en-US" sz="1500" dirty="0" smtClean="0"/>
              <a:t>endpoint</a:t>
            </a:r>
          </a:p>
          <a:p>
            <a:pPr lvl="1" indent="0"/>
            <a:r>
              <a:rPr lang="en-US" altLang="en-US" sz="1500" dirty="0" smtClean="0"/>
              <a:t>Note: Any pre-recorded .wav file will be played with 8KHz sampling rate, To have these files with 16k sampling rate ,  wav file needs to be re-recorded with Opus.</a:t>
            </a:r>
          </a:p>
          <a:p>
            <a:pPr lvl="1" indent="0"/>
            <a:endParaRPr lang="en-US" altLang="en-US" sz="1500" dirty="0" smtClean="0"/>
          </a:p>
          <a:p>
            <a:pPr marL="692150" lvl="1" indent="-285750">
              <a:buFont typeface="Arial" panose="020B0604020202020204" pitchFamily="34" charset="0"/>
              <a:buChar char="•"/>
            </a:pPr>
            <a:r>
              <a:rPr lang="en-US" altLang="en-US" b="1" dirty="0" smtClean="0"/>
              <a:t>Recording </a:t>
            </a:r>
            <a:r>
              <a:rPr lang="en-US" altLang="en-US" dirty="0"/>
              <a:t>:  User will call into Cisco Unity Connection and that call will negotiated </a:t>
            </a:r>
            <a:r>
              <a:rPr lang="en-US" altLang="en-US" dirty="0" smtClean="0"/>
              <a:t>over Opus. </a:t>
            </a:r>
            <a:r>
              <a:rPr lang="en-US" altLang="en-US" dirty="0"/>
              <a:t>Endpoint can transmit audio stream which will be record as wav </a:t>
            </a:r>
            <a:r>
              <a:rPr lang="en-US" altLang="en-US" dirty="0" smtClean="0"/>
              <a:t>file, it will be based </a:t>
            </a:r>
            <a:r>
              <a:rPr lang="en-US" altLang="en-US" dirty="0"/>
              <a:t>on the recording </a:t>
            </a:r>
            <a:r>
              <a:rPr lang="en-US" altLang="en-US" dirty="0" smtClean="0"/>
              <a:t>format:</a:t>
            </a:r>
          </a:p>
          <a:p>
            <a:pPr marL="749300" lvl="1" indent="-342900">
              <a:buFont typeface="+mj-lt"/>
              <a:buAutoNum type="alphaLcPeriod"/>
            </a:pPr>
            <a:r>
              <a:rPr lang="en-US" altLang="en-US" sz="1500" dirty="0" smtClean="0"/>
              <a:t>If </a:t>
            </a:r>
            <a:r>
              <a:rPr lang="en-US" altLang="en-US" sz="1500" dirty="0"/>
              <a:t>recording format </a:t>
            </a:r>
            <a:r>
              <a:rPr lang="en-US" altLang="en-US" sz="1500" dirty="0" smtClean="0"/>
              <a:t>= PCM, </a:t>
            </a:r>
            <a:r>
              <a:rPr lang="en-US" altLang="en-US" sz="1500" dirty="0"/>
              <a:t>then wav file will be created with 16 KHz sampling rate </a:t>
            </a:r>
            <a:endParaRPr lang="en-US" altLang="en-US" sz="1500" dirty="0" smtClean="0"/>
          </a:p>
          <a:p>
            <a:pPr marL="749300" lvl="1" indent="-342900">
              <a:buFont typeface="+mj-lt"/>
              <a:buAutoNum type="alphaLcPeriod"/>
            </a:pPr>
            <a:r>
              <a:rPr lang="en-US" altLang="en-US" sz="1600" dirty="0" smtClean="0"/>
              <a:t>If </a:t>
            </a:r>
            <a:r>
              <a:rPr lang="en-US" altLang="en-US" sz="1600" dirty="0"/>
              <a:t>recording format </a:t>
            </a:r>
            <a:r>
              <a:rPr lang="en-US" altLang="en-US" sz="1600" dirty="0" smtClean="0"/>
              <a:t>= </a:t>
            </a:r>
            <a:r>
              <a:rPr lang="en-US" altLang="en-US" sz="1600" dirty="0"/>
              <a:t>G729 , </a:t>
            </a:r>
            <a:r>
              <a:rPr lang="en-US" altLang="en-US" sz="1600" dirty="0" smtClean="0"/>
              <a:t>G711 (non-PCM) </a:t>
            </a:r>
            <a:r>
              <a:rPr lang="en-US" altLang="en-US" sz="1600" dirty="0"/>
              <a:t>then wav file will be created with 8 KHz sampling </a:t>
            </a:r>
            <a:r>
              <a:rPr lang="en-US" altLang="en-US" sz="1600" dirty="0" smtClean="0"/>
              <a:t>rate which mean User will not enjoy the wide band functionality of Opus.</a:t>
            </a:r>
            <a:endParaRPr lang="en-US" altLang="en-US" sz="2100" dirty="0"/>
          </a:p>
          <a:p>
            <a:pPr marL="0" indent="0">
              <a:buNone/>
            </a:pPr>
            <a:r>
              <a:rPr lang="en-US" altLang="en-US" sz="1500" dirty="0"/>
              <a:t>      </a:t>
            </a:r>
            <a:r>
              <a:rPr lang="en-US" altLang="en-US" sz="1500" dirty="0" smtClean="0"/>
              <a:t>  Note :In Cisco Unity Connection PCM </a:t>
            </a:r>
            <a:r>
              <a:rPr lang="en-US" altLang="en-US" sz="1500" dirty="0"/>
              <a:t>is the only </a:t>
            </a:r>
            <a:r>
              <a:rPr lang="en-US" altLang="en-US" sz="1500" dirty="0" smtClean="0"/>
              <a:t>recording format which supports </a:t>
            </a:r>
          </a:p>
          <a:p>
            <a:pPr marL="0" indent="0">
              <a:buNone/>
            </a:pPr>
            <a:r>
              <a:rPr lang="en-US" altLang="en-US" sz="1500" dirty="0"/>
              <a:t> </a:t>
            </a:r>
            <a:r>
              <a:rPr lang="en-US" altLang="en-US" sz="1500" dirty="0" smtClean="0"/>
              <a:t>                 16000  sampling rate with Opus</a:t>
            </a:r>
            <a:endParaRPr lang="en-US" altLang="en-US" sz="1500" dirty="0"/>
          </a:p>
          <a:p>
            <a:pPr marL="0" indent="0">
              <a:buNone/>
            </a:pPr>
            <a:endParaRPr lang="en-US" altLang="en-US" dirty="0"/>
          </a:p>
          <a:p>
            <a:pP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3592955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76200"/>
            <a:ext cx="8588375" cy="838200"/>
          </a:xfrm>
        </p:spPr>
        <p:txBody>
          <a:bodyPr/>
          <a:lstStyle/>
          <a:p>
            <a:pPr marL="406400" indent="-406400"/>
            <a:r>
              <a:rPr lang="en-US" altLang="en-US" dirty="0"/>
              <a:t>Opus Characteristics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7407327"/>
              </p:ext>
            </p:extLst>
          </p:nvPr>
        </p:nvGraphicFramePr>
        <p:xfrm>
          <a:off x="381000" y="914401"/>
          <a:ext cx="8458201" cy="5097871"/>
        </p:xfrm>
        <a:graphic>
          <a:graphicData uri="http://schemas.openxmlformats.org/drawingml/2006/table">
            <a:tbl>
              <a:tblPr firstRow="1" bandRow="1">
                <a:tableStyleId>{5C22544A-7EE6-4342-B048-85BDC9FD1C3A}</a:tableStyleId>
              </a:tblPr>
              <a:tblGrid>
                <a:gridCol w="3686953">
                  <a:extLst>
                    <a:ext uri="{9D8B030D-6E8A-4147-A177-3AD203B41FA5}">
                      <a16:colId xmlns:a16="http://schemas.microsoft.com/office/drawing/2014/main" val="20000"/>
                    </a:ext>
                  </a:extLst>
                </a:gridCol>
                <a:gridCol w="2385624">
                  <a:extLst>
                    <a:ext uri="{9D8B030D-6E8A-4147-A177-3AD203B41FA5}">
                      <a16:colId xmlns:a16="http://schemas.microsoft.com/office/drawing/2014/main" val="20001"/>
                    </a:ext>
                  </a:extLst>
                </a:gridCol>
                <a:gridCol w="2385624">
                  <a:extLst>
                    <a:ext uri="{9D8B030D-6E8A-4147-A177-3AD203B41FA5}">
                      <a16:colId xmlns:a16="http://schemas.microsoft.com/office/drawing/2014/main" val="20002"/>
                    </a:ext>
                  </a:extLst>
                </a:gridCol>
              </a:tblGrid>
              <a:tr h="588497">
                <a:tc>
                  <a:txBody>
                    <a:bodyPr/>
                    <a:lstStyle/>
                    <a:p>
                      <a:r>
                        <a:rPr lang="en-US" dirty="0" smtClean="0"/>
                        <a:t>Opus Characteristics</a:t>
                      </a:r>
                      <a:endParaRPr lang="en-US" dirty="0"/>
                    </a:p>
                  </a:txBody>
                  <a:tcPr/>
                </a:tc>
                <a:tc>
                  <a:txBody>
                    <a:bodyPr/>
                    <a:lstStyle/>
                    <a:p>
                      <a:r>
                        <a:rPr lang="en-US" dirty="0" smtClean="0"/>
                        <a:t>Allowed Range</a:t>
                      </a:r>
                      <a:r>
                        <a:rPr lang="en-US" baseline="0" dirty="0" smtClean="0"/>
                        <a:t> as per</a:t>
                      </a:r>
                      <a:r>
                        <a:rPr lang="en-US" baseline="0" dirty="0"/>
                        <a:t> </a:t>
                      </a:r>
                      <a:r>
                        <a:rPr lang="en-US" baseline="0" dirty="0" smtClean="0"/>
                        <a:t>RFC</a:t>
                      </a:r>
                    </a:p>
                  </a:txBody>
                  <a:tcPr/>
                </a:tc>
                <a:tc>
                  <a:txBody>
                    <a:bodyPr/>
                    <a:lstStyle/>
                    <a:p>
                      <a:r>
                        <a:rPr lang="en-US" dirty="0" smtClean="0"/>
                        <a:t>CUC Supports</a:t>
                      </a:r>
                      <a:endParaRPr lang="en-US" dirty="0"/>
                    </a:p>
                  </a:txBody>
                  <a:tcPr/>
                </a:tc>
                <a:extLst>
                  <a:ext uri="{0D108BD9-81ED-4DB2-BD59-A6C34878D82A}">
                    <a16:rowId xmlns:a16="http://schemas.microsoft.com/office/drawing/2014/main" val="10000"/>
                  </a:ext>
                </a:extLst>
              </a:tr>
              <a:tr h="406308">
                <a:tc>
                  <a:txBody>
                    <a:bodyPr/>
                    <a:lstStyle/>
                    <a:p>
                      <a:r>
                        <a:rPr lang="en-US" dirty="0" smtClean="0"/>
                        <a:t>Payload type </a:t>
                      </a:r>
                      <a:endParaRPr lang="en-US" dirty="0"/>
                    </a:p>
                  </a:txBody>
                  <a:tcPr/>
                </a:tc>
                <a:tc>
                  <a:txBody>
                    <a:bodyPr/>
                    <a:lstStyle/>
                    <a:p>
                      <a:r>
                        <a:rPr lang="en-US" dirty="0" smtClean="0"/>
                        <a:t>96-127</a:t>
                      </a:r>
                      <a:endParaRPr lang="en-US" dirty="0"/>
                    </a:p>
                  </a:txBody>
                  <a:tcPr/>
                </a:tc>
                <a:tc>
                  <a:txBody>
                    <a:bodyPr/>
                    <a:lstStyle/>
                    <a:p>
                      <a:r>
                        <a:rPr lang="en-US" dirty="0" smtClean="0"/>
                        <a:t>114</a:t>
                      </a:r>
                      <a:endParaRPr lang="en-US" dirty="0"/>
                    </a:p>
                  </a:txBody>
                  <a:tcPr/>
                </a:tc>
                <a:extLst>
                  <a:ext uri="{0D108BD9-81ED-4DB2-BD59-A6C34878D82A}">
                    <a16:rowId xmlns:a16="http://schemas.microsoft.com/office/drawing/2014/main" val="10001"/>
                  </a:ext>
                </a:extLst>
              </a:tr>
              <a:tr h="1092923">
                <a:tc>
                  <a:txBody>
                    <a:bodyPr/>
                    <a:lstStyle/>
                    <a:p>
                      <a:r>
                        <a:rPr lang="en-US" altLang="en-US" dirty="0" smtClean="0"/>
                        <a:t>Sampling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S PGothic" pitchFamily="34" charset="-128"/>
                          <a:cs typeface="+mn-cs"/>
                        </a:rPr>
                        <a:t>(T</a:t>
                      </a:r>
                      <a:r>
                        <a:rPr lang="en-US" sz="1200" b="0" i="0" kern="1200" dirty="0" smtClean="0">
                          <a:solidFill>
                            <a:schemeClr val="tx1"/>
                          </a:solidFill>
                          <a:effectLst/>
                          <a:latin typeface="+mn-lt"/>
                          <a:ea typeface="MS PGothic" pitchFamily="34" charset="-128"/>
                          <a:cs typeface="+mn-cs"/>
                        </a:rPr>
                        <a:t>he rate at which </a:t>
                      </a:r>
                      <a:r>
                        <a:rPr lang="en-US" sz="1200" b="0" i="0" u="none" strike="noStrike" kern="1200" dirty="0" smtClean="0">
                          <a:solidFill>
                            <a:schemeClr val="tx1"/>
                          </a:solidFill>
                          <a:effectLst/>
                          <a:latin typeface="+mn-lt"/>
                          <a:ea typeface="MS PGothic" pitchFamily="34" charset="-128"/>
                          <a:cs typeface="+mn-cs"/>
                        </a:rPr>
                        <a:t>samples</a:t>
                      </a:r>
                      <a:r>
                        <a:rPr lang="en-US" sz="1200" b="0" i="0" kern="1200" dirty="0" smtClean="0">
                          <a:solidFill>
                            <a:schemeClr val="tx1"/>
                          </a:solidFill>
                          <a:effectLst/>
                          <a:latin typeface="+mn-lt"/>
                          <a:ea typeface="MS PGothic" pitchFamily="34" charset="-128"/>
                          <a:cs typeface="+mn-cs"/>
                        </a:rPr>
                        <a:t> of an </a:t>
                      </a:r>
                      <a:r>
                        <a:rPr lang="en-US" sz="1200" b="0" i="0" u="none" strike="noStrike" kern="1200" dirty="0" smtClean="0">
                          <a:solidFill>
                            <a:schemeClr val="tx1"/>
                          </a:solidFill>
                          <a:effectLst/>
                          <a:latin typeface="+mn-lt"/>
                          <a:ea typeface="MS PGothic" pitchFamily="34" charset="-128"/>
                          <a:cs typeface="+mn-cs"/>
                        </a:rPr>
                        <a:t>analog</a:t>
                      </a:r>
                      <a:r>
                        <a:rPr lang="en-US" sz="1200" b="0" i="0" u="none" strike="noStrike" kern="1200" baseline="0" dirty="0" smtClean="0">
                          <a:solidFill>
                            <a:schemeClr val="tx1"/>
                          </a:solidFill>
                          <a:effectLst/>
                          <a:latin typeface="+mn-lt"/>
                          <a:ea typeface="MS PGothic" pitchFamily="34" charset="-128"/>
                          <a:cs typeface="+mn-cs"/>
                        </a:rPr>
                        <a:t> </a:t>
                      </a:r>
                      <a:r>
                        <a:rPr lang="en-US" sz="1200" b="0" i="0" kern="1200" dirty="0" smtClean="0">
                          <a:solidFill>
                            <a:schemeClr val="tx1"/>
                          </a:solidFill>
                          <a:effectLst/>
                          <a:latin typeface="+mn-lt"/>
                          <a:ea typeface="MS PGothic" pitchFamily="34" charset="-128"/>
                          <a:cs typeface="+mn-cs"/>
                        </a:rPr>
                        <a:t>signal are taken in order to be converted into</a:t>
                      </a:r>
                      <a:r>
                        <a:rPr lang="en-US" sz="1200" b="0" i="0" kern="1200" baseline="0" dirty="0" smtClean="0">
                          <a:solidFill>
                            <a:schemeClr val="tx1"/>
                          </a:solidFill>
                          <a:effectLst/>
                          <a:latin typeface="+mn-lt"/>
                          <a:ea typeface="MS PGothic" pitchFamily="34" charset="-128"/>
                          <a:cs typeface="+mn-cs"/>
                        </a:rPr>
                        <a:t> digital </a:t>
                      </a:r>
                      <a:r>
                        <a:rPr lang="en-US" sz="1200" b="0" i="0" kern="1200" dirty="0" smtClean="0">
                          <a:solidFill>
                            <a:schemeClr val="tx1"/>
                          </a:solidFill>
                          <a:effectLst/>
                          <a:latin typeface="+mn-lt"/>
                          <a:ea typeface="MS PGothic" pitchFamily="34" charset="-128"/>
                          <a:cs typeface="+mn-cs"/>
                        </a:rPr>
                        <a:t>form)</a:t>
                      </a:r>
                      <a:endParaRPr lang="en-US" sz="1200" baseline="0" dirty="0" smtClean="0"/>
                    </a:p>
                    <a:p>
                      <a:r>
                        <a:rPr lang="en-US" alt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8KHz</a:t>
                      </a:r>
                      <a:r>
                        <a:rPr lang="en-US" altLang="en-US" baseline="0" dirty="0" smtClean="0"/>
                        <a:t> -48 KHz (</a:t>
                      </a:r>
                      <a:r>
                        <a:rPr lang="en-US" altLang="en-US" dirty="0" smtClean="0"/>
                        <a:t>narrowband</a:t>
                      </a:r>
                      <a:r>
                        <a:rPr lang="en-US" altLang="en-US" baseline="0" dirty="0" smtClean="0"/>
                        <a:t> </a:t>
                      </a:r>
                      <a:r>
                        <a:rPr lang="en-US" altLang="en-US" dirty="0" smtClean="0"/>
                        <a:t>- wideband)</a:t>
                      </a:r>
                    </a:p>
                    <a:p>
                      <a:endParaRPr lang="en-US" dirty="0"/>
                    </a:p>
                  </a:txBody>
                  <a:tcPr/>
                </a:tc>
                <a:tc>
                  <a:txBody>
                    <a:bodyPr/>
                    <a:lstStyle/>
                    <a:p>
                      <a:r>
                        <a:rPr lang="en-US" dirty="0" smtClean="0"/>
                        <a:t>16 KHz</a:t>
                      </a:r>
                      <a:endParaRPr lang="en-US" dirty="0"/>
                    </a:p>
                  </a:txBody>
                  <a:tcPr/>
                </a:tc>
                <a:extLst>
                  <a:ext uri="{0D108BD9-81ED-4DB2-BD59-A6C34878D82A}">
                    <a16:rowId xmlns:a16="http://schemas.microsoft.com/office/drawing/2014/main" val="10002"/>
                  </a:ext>
                </a:extLst>
              </a:tr>
              <a:tr h="967493">
                <a:tc>
                  <a:txBody>
                    <a:bodyPr/>
                    <a:lstStyle/>
                    <a:p>
                      <a:r>
                        <a:rPr lang="en-US" altLang="en-US" dirty="0" smtClean="0"/>
                        <a:t>Bitrates </a:t>
                      </a:r>
                    </a:p>
                    <a:p>
                      <a:r>
                        <a:rPr lang="en-US" sz="1200" b="0" i="0" kern="1200" dirty="0" smtClean="0">
                          <a:solidFill>
                            <a:schemeClr val="tx1"/>
                          </a:solidFill>
                          <a:effectLst/>
                          <a:latin typeface="+mn-lt"/>
                          <a:ea typeface="MS PGothic" pitchFamily="34" charset="-128"/>
                          <a:cs typeface="+mn-cs"/>
                        </a:rPr>
                        <a:t>(The ratio of the number of bits that are transferred between devices in a specified amount of time, typically one second)</a:t>
                      </a:r>
                      <a:endParaRPr lang="en-US" sz="1200" b="0" i="0" kern="1200" dirty="0">
                        <a:solidFill>
                          <a:schemeClr val="tx1"/>
                        </a:solidFill>
                        <a:effectLst/>
                        <a:latin typeface="+mn-lt"/>
                        <a:ea typeface="MS PGothic" pitchFamily="34" charset="-128"/>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6 kb/s </a:t>
                      </a:r>
                      <a:r>
                        <a:rPr lang="en-US" altLang="en-US" baseline="0" dirty="0" smtClean="0"/>
                        <a:t> - </a:t>
                      </a:r>
                      <a:r>
                        <a:rPr lang="en-US" altLang="en-US" dirty="0" smtClean="0"/>
                        <a:t>510 kb/s</a:t>
                      </a:r>
                    </a:p>
                    <a:p>
                      <a:endParaRPr lang="en-US" dirty="0"/>
                    </a:p>
                  </a:txBody>
                  <a:tcPr/>
                </a:tc>
                <a:tc>
                  <a:txBody>
                    <a:bodyPr/>
                    <a:lstStyle/>
                    <a:p>
                      <a:r>
                        <a:rPr lang="en-US" dirty="0" smtClean="0"/>
                        <a:t>128 Kb/s</a:t>
                      </a:r>
                      <a:endParaRPr lang="en-US" dirty="0"/>
                    </a:p>
                  </a:txBody>
                  <a:tcPr/>
                </a:tc>
                <a:extLst>
                  <a:ext uri="{0D108BD9-81ED-4DB2-BD59-A6C34878D82A}">
                    <a16:rowId xmlns:a16="http://schemas.microsoft.com/office/drawing/2014/main" val="10003"/>
                  </a:ext>
                </a:extLst>
              </a:tr>
              <a:tr h="392373">
                <a:tc>
                  <a:txBody>
                    <a:bodyPr/>
                    <a:lstStyle/>
                    <a:p>
                      <a:r>
                        <a:rPr lang="en-US" altLang="en-US" dirty="0" smtClean="0"/>
                        <a:t>Frame sizes </a:t>
                      </a:r>
                      <a:endParaRPr lang="en-US" dirty="0"/>
                    </a:p>
                  </a:txBody>
                  <a:tcPr/>
                </a:tc>
                <a:tc>
                  <a:txBody>
                    <a:bodyPr/>
                    <a:lstStyle/>
                    <a:p>
                      <a:r>
                        <a:rPr lang="en-US" altLang="en-US" dirty="0" smtClean="0"/>
                        <a:t>2.5 ms -</a:t>
                      </a:r>
                      <a:r>
                        <a:rPr lang="en-US" altLang="en-US" baseline="0" dirty="0" smtClean="0"/>
                        <a:t> </a:t>
                      </a:r>
                      <a:r>
                        <a:rPr lang="en-US" altLang="en-US" dirty="0" smtClean="0"/>
                        <a:t>60 ms</a:t>
                      </a:r>
                      <a:endParaRPr lang="en-US" dirty="0"/>
                    </a:p>
                  </a:txBody>
                  <a:tcPr/>
                </a:tc>
                <a:tc>
                  <a:txBody>
                    <a:bodyPr/>
                    <a:lstStyle/>
                    <a:p>
                      <a:r>
                        <a:rPr lang="en-US" dirty="0" smtClean="0"/>
                        <a:t>20 ms</a:t>
                      </a:r>
                      <a:endParaRPr lang="en-US" dirty="0"/>
                    </a:p>
                  </a:txBody>
                  <a:tcPr/>
                </a:tc>
                <a:extLst>
                  <a:ext uri="{0D108BD9-81ED-4DB2-BD59-A6C34878D82A}">
                    <a16:rowId xmlns:a16="http://schemas.microsoft.com/office/drawing/2014/main" val="10004"/>
                  </a:ext>
                </a:extLst>
              </a:tr>
              <a:tr h="840710">
                <a:tc>
                  <a:txBody>
                    <a:bodyPr/>
                    <a:lstStyle/>
                    <a:p>
                      <a:r>
                        <a:rPr lang="en-US" dirty="0" smtClean="0"/>
                        <a:t>Supported sounds</a:t>
                      </a:r>
                    </a:p>
                    <a:p>
                      <a:r>
                        <a:rPr lang="en-US" sz="1200" b="0" i="0" kern="1200" dirty="0" smtClean="0">
                          <a:solidFill>
                            <a:schemeClr val="tx1"/>
                          </a:solidFill>
                          <a:effectLst/>
                          <a:latin typeface="+mn-lt"/>
                          <a:ea typeface="MS PGothic" pitchFamily="34" charset="-128"/>
                          <a:cs typeface="+mn-cs"/>
                        </a:rPr>
                        <a:t>(In monaural sound one single channel is used</a:t>
                      </a:r>
                    </a:p>
                    <a:p>
                      <a:r>
                        <a:rPr lang="en-US" sz="1200" b="0" i="0" kern="1200" dirty="0" smtClean="0">
                          <a:solidFill>
                            <a:schemeClr val="tx1"/>
                          </a:solidFill>
                          <a:effectLst/>
                          <a:latin typeface="+mn-lt"/>
                          <a:ea typeface="MS PGothic" pitchFamily="34" charset="-128"/>
                          <a:cs typeface="+mn-cs"/>
                        </a:rPr>
                        <a:t>In stereophonic sound more channels are used (typically two))</a:t>
                      </a:r>
                      <a:endParaRPr lang="en-US" sz="1200" b="0" i="0" kern="1200" dirty="0">
                        <a:solidFill>
                          <a:schemeClr val="tx1"/>
                        </a:solidFill>
                        <a:effectLst/>
                        <a:latin typeface="+mn-lt"/>
                        <a:ea typeface="MS PGothic" pitchFamily="34" charset="-128"/>
                        <a:cs typeface="+mn-cs"/>
                      </a:endParaRPr>
                    </a:p>
                  </a:txBody>
                  <a:tcPr/>
                </a:tc>
                <a:tc>
                  <a:txBody>
                    <a:bodyPr/>
                    <a:lstStyle/>
                    <a:p>
                      <a:r>
                        <a:rPr lang="en-US" dirty="0" smtClean="0"/>
                        <a:t>Mono</a:t>
                      </a:r>
                      <a:r>
                        <a:rPr lang="en-US" baseline="0" dirty="0" smtClean="0"/>
                        <a:t> , Stereo</a:t>
                      </a:r>
                      <a:endParaRPr lang="en-US" dirty="0"/>
                    </a:p>
                  </a:txBody>
                  <a:tcPr/>
                </a:tc>
                <a:tc>
                  <a:txBody>
                    <a:bodyPr/>
                    <a:lstStyle/>
                    <a:p>
                      <a:r>
                        <a:rPr lang="en-US" dirty="0" smtClean="0"/>
                        <a:t>Mono</a:t>
                      </a:r>
                      <a:endParaRPr lang="en-US" dirty="0"/>
                    </a:p>
                  </a:txBody>
                  <a:tcPr/>
                </a:tc>
                <a:extLst>
                  <a:ext uri="{0D108BD9-81ED-4DB2-BD59-A6C34878D82A}">
                    <a16:rowId xmlns:a16="http://schemas.microsoft.com/office/drawing/2014/main" val="10005"/>
                  </a:ext>
                </a:extLst>
              </a:tr>
              <a:tr h="588497">
                <a:tc>
                  <a:txBody>
                    <a:bodyPr/>
                    <a:lstStyle/>
                    <a:p>
                      <a:r>
                        <a:rPr lang="en-US" dirty="0" smtClean="0"/>
                        <a:t>Application supported </a:t>
                      </a:r>
                      <a:endParaRPr lang="en-US" dirty="0"/>
                    </a:p>
                  </a:txBody>
                  <a:tcPr/>
                </a:tc>
                <a:tc>
                  <a:txBody>
                    <a:bodyPr/>
                    <a:lstStyle/>
                    <a:p>
                      <a:r>
                        <a:rPr lang="en-US" dirty="0" smtClean="0"/>
                        <a:t>Music, speech , VOIP</a:t>
                      </a:r>
                      <a:endParaRPr lang="en-US" dirty="0"/>
                    </a:p>
                  </a:txBody>
                  <a:tcPr/>
                </a:tc>
                <a:tc>
                  <a:txBody>
                    <a:bodyPr/>
                    <a:lstStyle/>
                    <a:p>
                      <a:r>
                        <a:rPr lang="en-US" dirty="0" smtClean="0"/>
                        <a:t>VOIP, speech</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38576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76200"/>
            <a:ext cx="8588375" cy="838200"/>
          </a:xfrm>
        </p:spPr>
        <p:txBody>
          <a:bodyPr/>
          <a:lstStyle/>
          <a:p>
            <a:pPr marL="406400" indent="-406400"/>
            <a:r>
              <a:rPr lang="en-US" altLang="en-US" dirty="0" smtClean="0"/>
              <a:t>Configuration</a:t>
            </a:r>
            <a:endParaRPr lang="en-US" altLang="en-US" dirty="0"/>
          </a:p>
        </p:txBody>
      </p:sp>
      <p:sp>
        <p:nvSpPr>
          <p:cNvPr id="3" name="Content Placeholder 2"/>
          <p:cNvSpPr>
            <a:spLocks noGrp="1"/>
          </p:cNvSpPr>
          <p:nvPr>
            <p:ph idx="1"/>
          </p:nvPr>
        </p:nvSpPr>
        <p:spPr>
          <a:xfrm>
            <a:off x="304801" y="990600"/>
            <a:ext cx="8763000" cy="5257800"/>
          </a:xfrm>
        </p:spPr>
        <p:txBody>
          <a:bodyPr>
            <a:normAutofit/>
          </a:bodyPr>
          <a:lstStyle/>
          <a:p>
            <a:pPr>
              <a:buFont typeface="Wingdings" panose="05000000000000000000" pitchFamily="2" charset="2"/>
              <a:buChar char="Ø"/>
            </a:pPr>
            <a:r>
              <a:rPr lang="en-US" altLang="en-US" dirty="0"/>
              <a:t>L</a:t>
            </a:r>
            <a:r>
              <a:rPr lang="en-US" altLang="en-US" dirty="0" smtClean="0"/>
              <a:t>ogin into Cisco </a:t>
            </a:r>
            <a:r>
              <a:rPr lang="en-US" altLang="en-US" dirty="0"/>
              <a:t>U</a:t>
            </a:r>
            <a:r>
              <a:rPr lang="en-US" altLang="en-US" dirty="0" smtClean="0"/>
              <a:t>nity Connection Administration Page</a:t>
            </a:r>
          </a:p>
          <a:p>
            <a:pPr>
              <a:buFont typeface="Wingdings" panose="05000000000000000000" pitchFamily="2" charset="2"/>
              <a:buChar char="Ø"/>
            </a:pPr>
            <a:r>
              <a:rPr lang="en-US" altLang="en-US" dirty="0" smtClean="0"/>
              <a:t>Go To-&gt;Telephony Integration , select port group for SIP protocol</a:t>
            </a:r>
          </a:p>
          <a:p>
            <a:pPr>
              <a:buFont typeface="Wingdings" panose="05000000000000000000" pitchFamily="2" charset="2"/>
              <a:buChar char="Ø"/>
            </a:pPr>
            <a:r>
              <a:rPr lang="en-US" altLang="en-US" dirty="0" smtClean="0"/>
              <a:t>Click on Codec Advertise from the Edit menu </a:t>
            </a:r>
          </a:p>
          <a:p>
            <a:pPr>
              <a:buFont typeface="Wingdings" panose="05000000000000000000" pitchFamily="2" charset="2"/>
              <a:buChar char="Ø"/>
            </a:pPr>
            <a:r>
              <a:rPr lang="en-US" altLang="en-US" dirty="0" smtClean="0"/>
              <a:t>Select Opus codec from unadvertised codec list to advertised codec </a:t>
            </a:r>
          </a:p>
          <a:p>
            <a:pPr marL="0" indent="0">
              <a:buNone/>
            </a:pPr>
            <a:r>
              <a:rPr lang="en-US" sz="1600" dirty="0" smtClean="0"/>
              <a:t>     Note </a:t>
            </a:r>
            <a:r>
              <a:rPr lang="en-US" sz="1600" dirty="0"/>
              <a:t>: Opus codec support with unity connection is not available with SCCP </a:t>
            </a:r>
            <a:r>
              <a:rPr lang="en-US" sz="1600" dirty="0" smtClean="0"/>
              <a:t>protocol</a:t>
            </a:r>
            <a:endParaRPr lang="en-US" dirty="0"/>
          </a:p>
          <a:p>
            <a:pPr marL="0" indent="0">
              <a:buNone/>
            </a:pPr>
            <a:endParaRPr lang="en-US" altLang="en-US" dirty="0" smtClean="0"/>
          </a:p>
          <a:p>
            <a:pPr>
              <a:buFont typeface="Wingdings" panose="05000000000000000000" pitchFamily="2" charset="2"/>
              <a:buChar char="Ø"/>
            </a:pP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828985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570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06400" indent="-406400"/>
            <a:r>
              <a:rPr lang="en-US" altLang="en-US" dirty="0" smtClean="0"/>
              <a:t>Use Case 1</a:t>
            </a:r>
            <a:endParaRPr lang="en-US" altLang="en-US" dirty="0"/>
          </a:p>
        </p:txBody>
      </p:sp>
      <p:sp>
        <p:nvSpPr>
          <p:cNvPr id="3" name="Content Placeholder 2"/>
          <p:cNvSpPr>
            <a:spLocks noGrp="1"/>
          </p:cNvSpPr>
          <p:nvPr>
            <p:ph idx="1"/>
          </p:nvPr>
        </p:nvSpPr>
        <p:spPr>
          <a:xfrm>
            <a:off x="304800" y="1447800"/>
            <a:ext cx="8550275" cy="4800600"/>
          </a:xfrm>
        </p:spPr>
        <p:txBody>
          <a:bodyPr>
            <a:normAutofit/>
          </a:bodyPr>
          <a:lstStyle/>
          <a:p>
            <a:pPr>
              <a:buFont typeface="Wingdings" panose="05000000000000000000" pitchFamily="2" charset="2"/>
              <a:buChar char="Ø"/>
            </a:pPr>
            <a:r>
              <a:rPr lang="en-US" altLang="en-US" dirty="0" smtClean="0"/>
              <a:t>Leaving message when Recording format is PCM: Send a voice message from Harry to Tom by pressing key 2 on Phone key menu</a:t>
            </a: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8382000" cy="392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239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80751</TotalTime>
  <Words>918</Words>
  <Application>Microsoft Office PowerPoint</Application>
  <PresentationFormat>On-screen Show (4:3)</PresentationFormat>
  <Paragraphs>159</Paragraphs>
  <Slides>14</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MS PGothic</vt:lpstr>
      <vt:lpstr>Arial</vt:lpstr>
      <vt:lpstr>Calibri</vt:lpstr>
      <vt:lpstr>Ciscolight</vt:lpstr>
      <vt:lpstr>Wingdings</vt:lpstr>
      <vt:lpstr>Cisco Arial 4x3 template_dark</vt:lpstr>
      <vt:lpstr>Packager Shell Object</vt:lpstr>
      <vt:lpstr>PowerPoint Presentation</vt:lpstr>
      <vt:lpstr>PowerPoint Presentation</vt:lpstr>
      <vt:lpstr>  Agenda</vt:lpstr>
      <vt:lpstr>Introduction</vt:lpstr>
      <vt:lpstr>What’s New</vt:lpstr>
      <vt:lpstr>What’s New (Cont.)</vt:lpstr>
      <vt:lpstr>Opus Characteristics </vt:lpstr>
      <vt:lpstr>Configuration</vt:lpstr>
      <vt:lpstr>Use Case 1</vt:lpstr>
      <vt:lpstr>Use Case 2</vt:lpstr>
      <vt:lpstr> Impact on Disk with Various Codecs</vt:lpstr>
      <vt:lpstr>Supported Interface</vt:lpstr>
      <vt:lpstr>Troubleshooting &amp; References</vt:lpstr>
      <vt:lpstr>Thank You</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SRSV</dc:title>
  <dc:creator>ashisaxe</dc:creator>
  <cp:lastModifiedBy>amalviya</cp:lastModifiedBy>
  <cp:revision>1897</cp:revision>
  <dcterms:created xsi:type="dcterms:W3CDTF">2012-08-27T10:18:31Z</dcterms:created>
  <dcterms:modified xsi:type="dcterms:W3CDTF">2017-04-20T07:38:00Z</dcterms:modified>
</cp:coreProperties>
</file>