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7" r:id="rId6"/>
    <p:sldId id="264" r:id="rId7"/>
    <p:sldId id="265" r:id="rId8"/>
    <p:sldId id="266" r:id="rId9"/>
    <p:sldId id="259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8" autoAdjust="0"/>
    <p:restoredTop sz="95791" autoAdjust="0"/>
  </p:normalViewPr>
  <p:slideViewPr>
    <p:cSldViewPr>
      <p:cViewPr varScale="1">
        <p:scale>
          <a:sx n="79" d="100"/>
          <a:sy n="79" d="100"/>
        </p:scale>
        <p:origin x="-7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B22E5-DC87-46E9-89BD-C3A970BF45E6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184D3-F5DB-412C-B0FA-13AFB9A1B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TOI</a:t>
            </a:r>
            <a:r>
              <a:rPr lang="en-US" dirty="0" smtClean="0"/>
              <a:t>: </a:t>
            </a:r>
            <a:r>
              <a:rPr lang="en-US" dirty="0" err="1" smtClean="0"/>
              <a:t>FIPS</a:t>
            </a:r>
            <a:r>
              <a:rPr lang="en-US" dirty="0" smtClean="0"/>
              <a:t> 140-2 compliance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Unity Connection 8.6</a:t>
            </a:r>
          </a:p>
          <a:p>
            <a:pPr algn="l"/>
            <a:r>
              <a:rPr lang="en-US" sz="1600" dirty="0" smtClean="0"/>
              <a:t>Mike Canfield- Test engineer</a:t>
            </a:r>
          </a:p>
          <a:p>
            <a:pPr algn="l"/>
            <a:r>
              <a:rPr lang="en-US" sz="1600" dirty="0" smtClean="0"/>
              <a:t>Yolanda Liu – Dev engineer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Other Cisco </a:t>
            </a:r>
            <a:r>
              <a:rPr lang="en-US" dirty="0" err="1" smtClean="0"/>
              <a:t>FIPS</a:t>
            </a:r>
            <a:r>
              <a:rPr lang="en-US" dirty="0" smtClean="0"/>
              <a:t> 140-2 </a:t>
            </a:r>
            <a:r>
              <a:rPr lang="en-US" dirty="0" err="1" smtClean="0"/>
              <a:t>TOI</a:t>
            </a:r>
            <a:endParaRPr lang="en-US" dirty="0" smtClean="0"/>
          </a:p>
          <a:p>
            <a:pPr>
              <a:buNone/>
            </a:pPr>
            <a:r>
              <a:rPr lang="en-US" sz="1600" dirty="0" smtClean="0"/>
              <a:t>http://wwwin-eng.cisco.com/Eng/VTG/IPCBU/CUCM/CallManager_MontBlanc/Presentations/FIPS_TOI.pptx </a:t>
            </a:r>
          </a:p>
          <a:p>
            <a:pPr>
              <a:buNone/>
            </a:pPr>
            <a:r>
              <a:rPr lang="en-US" sz="1600" dirty="0" smtClean="0"/>
              <a:t>http://wwwin-eng.cisco.com/Eng/VTG/IPCBU/CUCM/CallManager_MontBlanc/Presentations/MontBlanc_IR2_UCR2008_FIPS_PKI-IA_IPSec_Auth_TOI.pptx</a:t>
            </a:r>
            <a:endParaRPr lang="en-US" sz="1600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FIPS</a:t>
            </a:r>
            <a:r>
              <a:rPr lang="en-US" dirty="0" smtClean="0"/>
              <a:t> 140-2 </a:t>
            </a:r>
            <a:r>
              <a:rPr lang="en-US" dirty="0"/>
              <a:t>G</a:t>
            </a:r>
            <a:r>
              <a:rPr lang="en-US" dirty="0" smtClean="0"/>
              <a:t>eneral information</a:t>
            </a:r>
          </a:p>
          <a:p>
            <a:pPr>
              <a:buNone/>
            </a:pPr>
            <a:r>
              <a:rPr lang="en-US" sz="2000" dirty="0" smtClean="0"/>
              <a:t>http://en.wikipedia.org/wiki/FIPS_140-2</a:t>
            </a:r>
          </a:p>
          <a:p>
            <a:pPr>
              <a:buNone/>
            </a:pPr>
            <a:r>
              <a:rPr lang="en-US" sz="2000" dirty="0" smtClean="0"/>
              <a:t>http://csrc.nist.gov/publications/fips/fips140-2/fips1402.pdf 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FIPS</a:t>
            </a:r>
            <a:r>
              <a:rPr lang="en-US" dirty="0" smtClean="0"/>
              <a:t> 140-2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5675" lvl="1" indent="-841375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 smtClean="0"/>
              <a:t>Federal Information Processing Standards Publication 140-2 </a:t>
            </a:r>
          </a:p>
          <a:p>
            <a:pPr marL="955675" lvl="1" indent="-841375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 smtClean="0"/>
              <a:t>Security requirements for Cryptographic Modules</a:t>
            </a:r>
          </a:p>
          <a:p>
            <a:pPr marL="955675" lvl="1" indent="-841375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 smtClean="0"/>
              <a:t>Unity Connection uses </a:t>
            </a:r>
            <a:r>
              <a:rPr lang="en-US" sz="2400" dirty="0" err="1" smtClean="0"/>
              <a:t>FIPS</a:t>
            </a:r>
            <a:r>
              <a:rPr lang="en-US" sz="2400" dirty="0" smtClean="0"/>
              <a:t> compliant crypto </a:t>
            </a:r>
            <a:r>
              <a:rPr lang="en-US" sz="2400" dirty="0" smtClean="0"/>
              <a:t>libraries</a:t>
            </a:r>
            <a:endParaRPr lang="en-US" sz="2400" dirty="0" smtClean="0"/>
          </a:p>
          <a:p>
            <a:pPr marL="1355725" lvl="2" indent="-841375">
              <a:buClr>
                <a:schemeClr val="tx2"/>
              </a:buClr>
            </a:pPr>
            <a:r>
              <a:rPr lang="en-US" sz="2000" dirty="0" smtClean="0"/>
              <a:t>Literally restricts which ciphers and algorithms can be used</a:t>
            </a:r>
          </a:p>
          <a:p>
            <a:pPr marL="1355725" lvl="2" indent="-841375">
              <a:buClr>
                <a:schemeClr val="tx2"/>
              </a:buClr>
            </a:pPr>
            <a:r>
              <a:rPr lang="en-US" sz="2000" dirty="0" smtClean="0"/>
              <a:t>Detects if libraries have been tampered with and halts system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Enabling/Disabling </a:t>
            </a:r>
            <a:r>
              <a:rPr lang="en-US" dirty="0" err="1" smtClean="0"/>
              <a:t>FIPS</a:t>
            </a:r>
            <a:r>
              <a:rPr lang="en-US" dirty="0" smtClean="0"/>
              <a:t>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/>
              <a:buChar char="•"/>
              <a:defRPr/>
            </a:pPr>
            <a:r>
              <a:rPr lang="en-US" sz="2400" u="sng" dirty="0" smtClean="0"/>
              <a:t>Enable</a:t>
            </a:r>
            <a:r>
              <a:rPr lang="en-US" sz="2400" dirty="0" smtClean="0"/>
              <a:t> </a:t>
            </a:r>
            <a:r>
              <a:rPr lang="en-US" sz="2400" dirty="0" err="1" smtClean="0"/>
              <a:t>FIPS</a:t>
            </a:r>
            <a:r>
              <a:rPr lang="en-US" sz="2400" dirty="0" smtClean="0"/>
              <a:t> in CLI with the following command:</a:t>
            </a:r>
          </a:p>
          <a:p>
            <a:pPr>
              <a:buFont typeface="Arial"/>
              <a:buChar char="•"/>
              <a:defRPr/>
            </a:pPr>
            <a:endParaRPr lang="en-US" sz="2400" dirty="0" smtClean="0"/>
          </a:p>
          <a:p>
            <a:pPr>
              <a:buFont typeface="Arial"/>
              <a:buChar char="•"/>
              <a:defRPr/>
            </a:pPr>
            <a:endParaRPr lang="en-US" sz="2400" dirty="0" smtClean="0"/>
          </a:p>
          <a:p>
            <a:pPr>
              <a:buFont typeface="Arial"/>
              <a:buChar char="•"/>
              <a:defRPr/>
            </a:pPr>
            <a:r>
              <a:rPr lang="en-US" sz="2400" u="sng" dirty="0" smtClean="0"/>
              <a:t>Disable</a:t>
            </a:r>
            <a:r>
              <a:rPr lang="en-US" sz="2400" dirty="0" smtClean="0"/>
              <a:t> </a:t>
            </a:r>
            <a:r>
              <a:rPr lang="en-US" sz="2400" dirty="0" err="1" smtClean="0"/>
              <a:t>FIPS</a:t>
            </a:r>
            <a:r>
              <a:rPr lang="en-US" sz="2400" dirty="0" smtClean="0"/>
              <a:t> in </a:t>
            </a:r>
            <a:r>
              <a:rPr lang="en-US" sz="2400" dirty="0" err="1" smtClean="0"/>
              <a:t>CLI</a:t>
            </a:r>
            <a:r>
              <a:rPr lang="en-US" sz="2400" dirty="0" smtClean="0"/>
              <a:t> with the following command:</a:t>
            </a:r>
          </a:p>
          <a:p>
            <a:pPr>
              <a:buNone/>
              <a:defRPr/>
            </a:pPr>
            <a:endParaRPr lang="en-US" sz="2400" dirty="0" smtClean="0"/>
          </a:p>
          <a:p>
            <a:pPr>
              <a:buNone/>
              <a:defRPr/>
            </a:pPr>
            <a:endParaRPr lang="en-US" sz="2400" dirty="0" smtClean="0"/>
          </a:p>
          <a:p>
            <a:pPr>
              <a:buFont typeface="Arial"/>
              <a:buChar char="•"/>
              <a:defRPr/>
            </a:pPr>
            <a:r>
              <a:rPr lang="en-US" sz="2400" dirty="0" smtClean="0"/>
              <a:t>Command only applies to the current server. To enable FIPS on all the servers in the cluster, run the CLI command on each server. </a:t>
            </a:r>
          </a:p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IMPORTANT: enable/disable FIPS on the next server only when the current server has come back up in FIPS mode.</a:t>
            </a:r>
          </a:p>
        </p:txBody>
      </p:sp>
      <p:sp>
        <p:nvSpPr>
          <p:cNvPr id="71684" name="TextBox 3"/>
          <p:cNvSpPr txBox="1">
            <a:spLocks noChangeArrowheads="1"/>
          </p:cNvSpPr>
          <p:nvPr/>
        </p:nvSpPr>
        <p:spPr bwMode="auto">
          <a:xfrm>
            <a:off x="2514600" y="2286000"/>
            <a:ext cx="3886200" cy="37465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admin:utils fips enable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2514600" y="3581400"/>
            <a:ext cx="4038600" cy="37465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admin:utils</a:t>
            </a:r>
            <a:r>
              <a:rPr lang="en-US" sz="2000" b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b="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fips</a:t>
            </a:r>
            <a:r>
              <a:rPr lang="en-US" sz="2000" b="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 disable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FIPS</a:t>
            </a:r>
            <a:r>
              <a:rPr lang="en-US" dirty="0" smtClean="0"/>
              <a:t> status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400" u="sng" dirty="0" smtClean="0"/>
              <a:t>Status</a:t>
            </a:r>
            <a:r>
              <a:rPr lang="en-US" sz="2400" dirty="0" smtClean="0"/>
              <a:t> check in </a:t>
            </a:r>
            <a:r>
              <a:rPr lang="en-US" sz="2400" dirty="0" err="1" smtClean="0"/>
              <a:t>CLI</a:t>
            </a:r>
            <a:r>
              <a:rPr lang="en-US" sz="2400" dirty="0" smtClean="0"/>
              <a:t> with the following command:</a:t>
            </a:r>
          </a:p>
          <a:p>
            <a:endParaRPr lang="en-US" sz="2400" dirty="0" smtClean="0"/>
          </a:p>
          <a:p>
            <a:pPr lvl="1">
              <a:buFont typeface="Wingdings" charset="2"/>
              <a:buNone/>
            </a:pPr>
            <a:r>
              <a:rPr lang="en-US" sz="2400" dirty="0" smtClean="0"/>
              <a:t>					</a:t>
            </a:r>
          </a:p>
          <a:p>
            <a:pPr>
              <a:buFont typeface="Arial" charset="0"/>
              <a:buChar char="•"/>
            </a:pPr>
            <a:endParaRPr lang="en-US" sz="2400" dirty="0" smtClean="0"/>
          </a:p>
          <a:p>
            <a:pPr>
              <a:buFont typeface="Arial" charset="0"/>
              <a:buChar char="•"/>
            </a:pPr>
            <a:r>
              <a:rPr lang="en-US" sz="2400" dirty="0" smtClean="0"/>
              <a:t>Returns the current </a:t>
            </a:r>
            <a:r>
              <a:rPr lang="en-US" sz="2400" dirty="0" err="1" smtClean="0"/>
              <a:t>FIPS</a:t>
            </a:r>
            <a:r>
              <a:rPr lang="en-US" sz="2400" dirty="0" smtClean="0"/>
              <a:t> mode 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If the system is in </a:t>
            </a:r>
            <a:r>
              <a:rPr lang="en-US" sz="2400" dirty="0" err="1" smtClean="0"/>
              <a:t>FIPS</a:t>
            </a:r>
            <a:r>
              <a:rPr lang="en-US" sz="2400" dirty="0" smtClean="0"/>
              <a:t> mode the status of the </a:t>
            </a:r>
            <a:r>
              <a:rPr lang="en-US" sz="2400" dirty="0" err="1" smtClean="0"/>
              <a:t>FIPS</a:t>
            </a:r>
            <a:r>
              <a:rPr lang="en-US" sz="2400" dirty="0" smtClean="0"/>
              <a:t> 140-2 components startup self-tests and integrity check.</a:t>
            </a:r>
          </a:p>
        </p:txBody>
      </p:sp>
      <p:sp>
        <p:nvSpPr>
          <p:cNvPr id="88068" name="TextBox 3"/>
          <p:cNvSpPr txBox="1">
            <a:spLocks noChangeArrowheads="1"/>
          </p:cNvSpPr>
          <p:nvPr/>
        </p:nvSpPr>
        <p:spPr bwMode="auto">
          <a:xfrm>
            <a:off x="2895600" y="2514600"/>
            <a:ext cx="4038600" cy="37465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admin:utils fips status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Fresh install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system</a:t>
            </a:r>
          </a:p>
          <a:p>
            <a:r>
              <a:rPr lang="en-US" dirty="0" smtClean="0"/>
              <a:t>Enable </a:t>
            </a:r>
            <a:r>
              <a:rPr lang="en-US" dirty="0" err="1" smtClean="0"/>
              <a:t>FIPS</a:t>
            </a:r>
            <a:endParaRPr lang="en-US" dirty="0" smtClean="0"/>
          </a:p>
          <a:p>
            <a:r>
              <a:rPr lang="en-US" dirty="0" smtClean="0"/>
              <a:t>Configure system as normal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Pre-existing telephony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dirty="0" smtClean="0"/>
              <a:t>Secure ports: </a:t>
            </a:r>
            <a:r>
              <a:rPr lang="en-US" sz="4000" dirty="0" err="1" smtClean="0"/>
              <a:t>SCCP</a:t>
            </a:r>
            <a:r>
              <a:rPr lang="en-US" sz="4000" dirty="0" smtClean="0"/>
              <a:t> or SIP</a:t>
            </a:r>
          </a:p>
          <a:p>
            <a:pPr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Edit 4/28/2011: You need to regenerate the root certificate for non-secure telephony integrations too.</a:t>
            </a:r>
            <a:endParaRPr lang="en-US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Regenerate root certificate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Upload root cert to </a:t>
            </a:r>
            <a:r>
              <a:rPr lang="en-US" sz="4000" dirty="0" err="1" smtClean="0"/>
              <a:t>CUCM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Restart </a:t>
            </a:r>
            <a:r>
              <a:rPr lang="en-US" sz="4000" dirty="0" err="1" smtClean="0"/>
              <a:t>CallManager</a:t>
            </a:r>
            <a:r>
              <a:rPr lang="en-US" sz="4000" dirty="0" smtClean="0"/>
              <a:t> service on </a:t>
            </a:r>
            <a:r>
              <a:rPr lang="en-US" sz="4000" dirty="0" err="1" smtClean="0"/>
              <a:t>CUCM</a:t>
            </a:r>
            <a:endParaRPr lang="en-US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Restart Conversation Manager service on Unity Connection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Confirm ports are registered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Relevant logs for troubleshooting:</a:t>
            </a:r>
            <a:br>
              <a:rPr lang="en-US" dirty="0" smtClean="0"/>
            </a:br>
            <a:r>
              <a:rPr lang="en-US" dirty="0" err="1" smtClean="0"/>
              <a:t>CuCsMgr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CuMixer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Tomcat</a:t>
            </a:r>
          </a:p>
          <a:p>
            <a:pPr marL="514350" indent="-514350">
              <a:buNone/>
            </a:pPr>
            <a:r>
              <a:rPr lang="en-US" dirty="0" smtClean="0"/>
              <a:t>When examining logs look for: </a:t>
            </a:r>
            <a:r>
              <a:rPr lang="en-US" dirty="0" err="1" smtClean="0"/>
              <a:t>SSL</a:t>
            </a:r>
            <a:r>
              <a:rPr lang="en-US" dirty="0" smtClean="0"/>
              <a:t>, </a:t>
            </a:r>
            <a:r>
              <a:rPr lang="en-US" dirty="0" err="1" smtClean="0"/>
              <a:t>openssl</a:t>
            </a:r>
            <a:r>
              <a:rPr lang="en-US" dirty="0" smtClean="0"/>
              <a:t>, </a:t>
            </a:r>
            <a:r>
              <a:rPr lang="en-US" dirty="0" err="1" smtClean="0"/>
              <a:t>SSH</a:t>
            </a:r>
            <a:r>
              <a:rPr lang="en-US" dirty="0" smtClean="0"/>
              <a:t>, type errors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Unified Messaging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/>
            <a:r>
              <a:rPr lang="en-US" sz="2800" dirty="0" smtClean="0"/>
              <a:t>Set Web-based Authentication Mode from "</a:t>
            </a:r>
            <a:r>
              <a:rPr lang="en-US" sz="2800" dirty="0" err="1" smtClean="0"/>
              <a:t>NTLM</a:t>
            </a:r>
            <a:r>
              <a:rPr lang="en-US" sz="2800" dirty="0" smtClean="0"/>
              <a:t>/Digest" to "Basic“</a:t>
            </a:r>
          </a:p>
          <a:p>
            <a:pPr marL="514350" indent="-514350"/>
            <a:r>
              <a:rPr lang="en-US" sz="2800" dirty="0" smtClean="0"/>
              <a:t>Use "test" button</a:t>
            </a:r>
          </a:p>
          <a:p>
            <a:pPr marL="514350" indent="-514350"/>
            <a:r>
              <a:rPr lang="en-US" sz="2800" dirty="0" smtClean="0">
                <a:solidFill>
                  <a:srgbClr val="FF0000"/>
                </a:solidFill>
              </a:rPr>
              <a:t>IMPORTANT: Because “Basic” is used, an </a:t>
            </a:r>
            <a:r>
              <a:rPr lang="en-US" sz="2800" b="1" dirty="0" err="1" smtClean="0">
                <a:solidFill>
                  <a:srgbClr val="FF0000"/>
                </a:solidFill>
              </a:rPr>
              <a:t>IPsec</a:t>
            </a:r>
            <a:r>
              <a:rPr lang="en-US" sz="2800" dirty="0" smtClean="0">
                <a:solidFill>
                  <a:srgbClr val="FF0000"/>
                </a:solidFill>
              </a:rPr>
              <a:t> policy must be configured to be secure/</a:t>
            </a:r>
            <a:r>
              <a:rPr lang="en-US" sz="2800" dirty="0" err="1" smtClean="0">
                <a:solidFill>
                  <a:srgbClr val="FF0000"/>
                </a:solidFill>
              </a:rPr>
              <a:t>FIPS</a:t>
            </a:r>
            <a:r>
              <a:rPr lang="en-US" sz="2800" dirty="0" smtClean="0">
                <a:solidFill>
                  <a:srgbClr val="FF0000"/>
                </a:solidFill>
              </a:rPr>
              <a:t> compliant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200" dirty="0" smtClean="0"/>
              <a:t>Relevant logs for troubleshooting:</a:t>
            </a:r>
            <a:br>
              <a:rPr lang="en-US" sz="2200" dirty="0" smtClean="0"/>
            </a:br>
            <a:r>
              <a:rPr lang="en-US" sz="2200" dirty="0" err="1" smtClean="0"/>
              <a:t>CuMbxSync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err="1" smtClean="0"/>
              <a:t>CuCsMgr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Tomcat</a:t>
            </a:r>
          </a:p>
          <a:p>
            <a:pPr>
              <a:buNone/>
            </a:pPr>
            <a:r>
              <a:rPr lang="en-US" sz="2400" dirty="0" smtClean="0"/>
              <a:t>When examining logs look for: </a:t>
            </a:r>
            <a:r>
              <a:rPr lang="en-US" sz="2400" dirty="0" err="1" smtClean="0"/>
              <a:t>SSL</a:t>
            </a:r>
            <a:r>
              <a:rPr lang="en-US" sz="2400" dirty="0" smtClean="0"/>
              <a:t>, </a:t>
            </a:r>
            <a:r>
              <a:rPr lang="en-US" sz="2400" dirty="0" err="1" smtClean="0"/>
              <a:t>openssl</a:t>
            </a:r>
            <a:r>
              <a:rPr lang="en-US" sz="2400" dirty="0" smtClean="0"/>
              <a:t>, </a:t>
            </a:r>
            <a:r>
              <a:rPr lang="en-US" sz="2400" dirty="0" err="1" smtClean="0"/>
              <a:t>SSH</a:t>
            </a:r>
            <a:r>
              <a:rPr lang="en-US" sz="2400" dirty="0" smtClean="0"/>
              <a:t>, type errors</a:t>
            </a:r>
          </a:p>
          <a:p>
            <a:pPr>
              <a:buNone/>
            </a:pPr>
            <a:endParaRPr lang="en-US" sz="22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IPSec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Please refer to Unity Connection 8.6 documentation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000" dirty="0" smtClean="0"/>
              <a:t>Edit 4/28/2011- As an FYI:</a:t>
            </a:r>
          </a:p>
          <a:p>
            <a:r>
              <a:rPr lang="en-US" sz="2000" dirty="0" smtClean="0"/>
              <a:t>Digital Networking</a:t>
            </a:r>
          </a:p>
          <a:p>
            <a:pPr lvl="1"/>
            <a:r>
              <a:rPr lang="en-US" sz="2000" dirty="0" smtClean="0"/>
              <a:t>Secure messaging will be protected by </a:t>
            </a:r>
            <a:r>
              <a:rPr lang="en-US" sz="2000" dirty="0" err="1" smtClean="0"/>
              <a:t>IPsec</a:t>
            </a:r>
            <a:r>
              <a:rPr lang="en-US" sz="2000" dirty="0" smtClean="0"/>
              <a:t> across </a:t>
            </a:r>
            <a:r>
              <a:rPr lang="en-US" sz="2000" dirty="0" err="1" smtClean="0"/>
              <a:t>diginet</a:t>
            </a:r>
            <a:endParaRPr lang="en-US" sz="2000" dirty="0" smtClean="0"/>
          </a:p>
          <a:p>
            <a:r>
              <a:rPr lang="en-US" sz="2000" dirty="0" smtClean="0"/>
              <a:t>UM service (unlikely </a:t>
            </a:r>
            <a:r>
              <a:rPr lang="en-US" sz="2000" dirty="0" err="1" smtClean="0"/>
              <a:t>FIPS</a:t>
            </a:r>
            <a:r>
              <a:rPr lang="en-US" sz="2000" dirty="0" smtClean="0"/>
              <a:t> systems will have this enabled)</a:t>
            </a:r>
          </a:p>
          <a:p>
            <a:r>
              <a:rPr lang="en-US" sz="2000" dirty="0" err="1" smtClean="0"/>
              <a:t>Speechview</a:t>
            </a:r>
            <a:r>
              <a:rPr lang="en-US" sz="2000" dirty="0" smtClean="0"/>
              <a:t> (unlikely </a:t>
            </a:r>
            <a:r>
              <a:rPr lang="en-US" sz="2000" dirty="0" err="1" smtClean="0"/>
              <a:t>FIPS</a:t>
            </a:r>
            <a:r>
              <a:rPr lang="en-US" sz="2000" dirty="0" smtClean="0"/>
              <a:t> systems will have this enabled)</a:t>
            </a:r>
          </a:p>
          <a:p>
            <a:pPr>
              <a:buNone/>
            </a:pPr>
            <a:endParaRPr lang="en-US" sz="28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sz="2400" dirty="0" smtClean="0"/>
              <a:t>If the </a:t>
            </a:r>
            <a:r>
              <a:rPr lang="en-US" sz="2400" dirty="0" err="1" smtClean="0"/>
              <a:t>FIPS</a:t>
            </a:r>
            <a:r>
              <a:rPr lang="en-US" sz="2400" dirty="0" smtClean="0"/>
              <a:t> integrity and self-tests testing fails during boot up, the system halts. Users can try a reboot to check if the condition is a temporary problem. If the issue persists, only option is to decommission the server or use a recovery CD.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It’s very unlikely but </a:t>
            </a:r>
            <a:r>
              <a:rPr lang="en-US" sz="2400" dirty="0" err="1" smtClean="0"/>
              <a:t>FIPS</a:t>
            </a:r>
            <a:r>
              <a:rPr lang="en-US" sz="2400" dirty="0" smtClean="0"/>
              <a:t> modules can fail </a:t>
            </a:r>
            <a:r>
              <a:rPr lang="en-US" sz="2400" dirty="0" err="1" smtClean="0"/>
              <a:t>FIPS</a:t>
            </a:r>
            <a:r>
              <a:rPr lang="en-US" sz="2400" dirty="0" smtClean="0"/>
              <a:t> checks during run time. In this case, the client application will likely core. If a restart doesn’t fix the problem, Cisco will need to take a closer look.    </a:t>
            </a:r>
          </a:p>
          <a:p>
            <a:r>
              <a:rPr lang="en-US" sz="2400" dirty="0" smtClean="0"/>
              <a:t>Anything dealing with encryption could potentially be impacted by </a:t>
            </a:r>
            <a:r>
              <a:rPr lang="en-US" sz="2400" dirty="0" err="1" smtClean="0"/>
              <a:t>FIPS</a:t>
            </a:r>
            <a:r>
              <a:rPr lang="en-US" sz="2400" dirty="0" smtClean="0"/>
              <a:t>. If this is suspected, disable </a:t>
            </a:r>
            <a:r>
              <a:rPr lang="en-US" sz="2400" dirty="0" err="1" smtClean="0"/>
              <a:t>FIPS</a:t>
            </a:r>
            <a:r>
              <a:rPr lang="en-US" sz="2400" dirty="0" smtClean="0"/>
              <a:t> mode and attempt to reproduce the issue to determine possible relationship.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447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TOI: FIPS 140-2 compliance</vt:lpstr>
      <vt:lpstr>What is FIPS 140-2</vt:lpstr>
      <vt:lpstr>Enabling/Disabling FIPS mode</vt:lpstr>
      <vt:lpstr>FIPS status</vt:lpstr>
      <vt:lpstr>Fresh install</vt:lpstr>
      <vt:lpstr>Pre-existing telephony systems</vt:lpstr>
      <vt:lpstr>Unified Messaging Service</vt:lpstr>
      <vt:lpstr>Other IPSec dependencies</vt:lpstr>
      <vt:lpstr>Troubleshooting</vt:lpstr>
      <vt:lpstr>References</vt:lpstr>
    </vt:vector>
  </TitlesOfParts>
  <Company>Cisco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FIPS 140-2 compliance</dc:title>
  <dc:creator>Information Technology</dc:creator>
  <cp:lastModifiedBy>Information Technology</cp:lastModifiedBy>
  <cp:revision>33</cp:revision>
  <dcterms:created xsi:type="dcterms:W3CDTF">2011-04-20T17:34:18Z</dcterms:created>
  <dcterms:modified xsi:type="dcterms:W3CDTF">2011-04-28T19:58:34Z</dcterms:modified>
</cp:coreProperties>
</file>