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60" r:id="rId2"/>
  </p:sldMasterIdLst>
  <p:notesMasterIdLst>
    <p:notesMasterId r:id="rId93"/>
  </p:notesMasterIdLst>
  <p:handoutMasterIdLst>
    <p:handoutMasterId r:id="rId94"/>
  </p:handoutMasterIdLst>
  <p:sldIdLst>
    <p:sldId id="539" r:id="rId3"/>
    <p:sldId id="571" r:id="rId4"/>
    <p:sldId id="576" r:id="rId5"/>
    <p:sldId id="545" r:id="rId6"/>
    <p:sldId id="546" r:id="rId7"/>
    <p:sldId id="547" r:id="rId8"/>
    <p:sldId id="548" r:id="rId9"/>
    <p:sldId id="549" r:id="rId10"/>
    <p:sldId id="574" r:id="rId11"/>
    <p:sldId id="575" r:id="rId12"/>
    <p:sldId id="550" r:id="rId13"/>
    <p:sldId id="551" r:id="rId14"/>
    <p:sldId id="572" r:id="rId15"/>
    <p:sldId id="592" r:id="rId16"/>
    <p:sldId id="619" r:id="rId17"/>
    <p:sldId id="620" r:id="rId18"/>
    <p:sldId id="621" r:id="rId19"/>
    <p:sldId id="622" r:id="rId20"/>
    <p:sldId id="623" r:id="rId21"/>
    <p:sldId id="624" r:id="rId22"/>
    <p:sldId id="625" r:id="rId23"/>
    <p:sldId id="553" r:id="rId24"/>
    <p:sldId id="557" r:id="rId25"/>
    <p:sldId id="570" r:id="rId26"/>
    <p:sldId id="555" r:id="rId27"/>
    <p:sldId id="556" r:id="rId28"/>
    <p:sldId id="569" r:id="rId29"/>
    <p:sldId id="560" r:id="rId30"/>
    <p:sldId id="561" r:id="rId31"/>
    <p:sldId id="562" r:id="rId32"/>
    <p:sldId id="563" r:id="rId33"/>
    <p:sldId id="564" r:id="rId34"/>
    <p:sldId id="565" r:id="rId35"/>
    <p:sldId id="566" r:id="rId36"/>
    <p:sldId id="573" r:id="rId37"/>
    <p:sldId id="618" r:id="rId38"/>
    <p:sldId id="577" r:id="rId39"/>
    <p:sldId id="578" r:id="rId40"/>
    <p:sldId id="579" r:id="rId41"/>
    <p:sldId id="581" r:id="rId42"/>
    <p:sldId id="582" r:id="rId43"/>
    <p:sldId id="583" r:id="rId44"/>
    <p:sldId id="584" r:id="rId45"/>
    <p:sldId id="585" r:id="rId46"/>
    <p:sldId id="586" r:id="rId47"/>
    <p:sldId id="587" r:id="rId48"/>
    <p:sldId id="588" r:id="rId49"/>
    <p:sldId id="589" r:id="rId50"/>
    <p:sldId id="590" r:id="rId51"/>
    <p:sldId id="580" r:id="rId52"/>
    <p:sldId id="591" r:id="rId53"/>
    <p:sldId id="593" r:id="rId54"/>
    <p:sldId id="635" r:id="rId55"/>
    <p:sldId id="594" r:id="rId56"/>
    <p:sldId id="595" r:id="rId57"/>
    <p:sldId id="596" r:id="rId58"/>
    <p:sldId id="598" r:id="rId59"/>
    <p:sldId id="597" r:id="rId60"/>
    <p:sldId id="599" r:id="rId61"/>
    <p:sldId id="600" r:id="rId62"/>
    <p:sldId id="601" r:id="rId63"/>
    <p:sldId id="602" r:id="rId64"/>
    <p:sldId id="603" r:id="rId65"/>
    <p:sldId id="604" r:id="rId66"/>
    <p:sldId id="636" r:id="rId67"/>
    <p:sldId id="605" r:id="rId68"/>
    <p:sldId id="606" r:id="rId69"/>
    <p:sldId id="607" r:id="rId70"/>
    <p:sldId id="608" r:id="rId71"/>
    <p:sldId id="609" r:id="rId72"/>
    <p:sldId id="610" r:id="rId73"/>
    <p:sldId id="611" r:id="rId74"/>
    <p:sldId id="612" r:id="rId75"/>
    <p:sldId id="613" r:id="rId76"/>
    <p:sldId id="614" r:id="rId77"/>
    <p:sldId id="615" r:id="rId78"/>
    <p:sldId id="616" r:id="rId79"/>
    <p:sldId id="617" r:id="rId80"/>
    <p:sldId id="568" r:id="rId81"/>
    <p:sldId id="567" r:id="rId82"/>
    <p:sldId id="559" r:id="rId83"/>
    <p:sldId id="634" r:id="rId84"/>
    <p:sldId id="626" r:id="rId85"/>
    <p:sldId id="627" r:id="rId86"/>
    <p:sldId id="628" r:id="rId87"/>
    <p:sldId id="629" r:id="rId88"/>
    <p:sldId id="630" r:id="rId89"/>
    <p:sldId id="631" r:id="rId90"/>
    <p:sldId id="632" r:id="rId91"/>
    <p:sldId id="633" r:id="rId92"/>
  </p:sldIdLst>
  <p:sldSz cx="9144000" cy="6858000" type="screen4x3"/>
  <p:notesSz cx="6997700" cy="9283700"/>
  <p:defaultTextStyle>
    <a:defPPr>
      <a:defRPr lang="en-US"/>
    </a:defPPr>
    <a:lvl1pPr algn="l" rtl="0" eaLnBrk="0" fontAlgn="base" hangingPunct="0">
      <a:lnSpc>
        <a:spcPct val="85000"/>
      </a:lnSpc>
      <a:spcBef>
        <a:spcPct val="35000"/>
      </a:spcBef>
      <a:spcAft>
        <a:spcPct val="0"/>
      </a:spcAft>
      <a:buClr>
        <a:srgbClr val="0183B7"/>
      </a:buClr>
      <a:buFont typeface="Wingdings" pitchFamily="2" charset="2"/>
      <a:buChar char="§"/>
      <a:defRPr sz="4000" kern="1200">
        <a:solidFill>
          <a:srgbClr val="000000"/>
        </a:solidFill>
        <a:latin typeface="Arial" charset="0"/>
        <a:ea typeface="+mn-ea"/>
        <a:cs typeface="+mn-cs"/>
      </a:defRPr>
    </a:lvl1pPr>
    <a:lvl2pPr marL="457200" algn="l" rtl="0" eaLnBrk="0" fontAlgn="base" hangingPunct="0">
      <a:lnSpc>
        <a:spcPct val="85000"/>
      </a:lnSpc>
      <a:spcBef>
        <a:spcPct val="35000"/>
      </a:spcBef>
      <a:spcAft>
        <a:spcPct val="0"/>
      </a:spcAft>
      <a:buClr>
        <a:srgbClr val="0183B7"/>
      </a:buClr>
      <a:buFont typeface="Wingdings" pitchFamily="2" charset="2"/>
      <a:buChar char="§"/>
      <a:defRPr sz="4000" kern="1200">
        <a:solidFill>
          <a:srgbClr val="000000"/>
        </a:solidFill>
        <a:latin typeface="Arial" charset="0"/>
        <a:ea typeface="+mn-ea"/>
        <a:cs typeface="+mn-cs"/>
      </a:defRPr>
    </a:lvl2pPr>
    <a:lvl3pPr marL="914400" algn="l" rtl="0" eaLnBrk="0" fontAlgn="base" hangingPunct="0">
      <a:lnSpc>
        <a:spcPct val="85000"/>
      </a:lnSpc>
      <a:spcBef>
        <a:spcPct val="35000"/>
      </a:spcBef>
      <a:spcAft>
        <a:spcPct val="0"/>
      </a:spcAft>
      <a:buClr>
        <a:srgbClr val="0183B7"/>
      </a:buClr>
      <a:buFont typeface="Wingdings" pitchFamily="2" charset="2"/>
      <a:buChar char="§"/>
      <a:defRPr sz="4000" kern="1200">
        <a:solidFill>
          <a:srgbClr val="000000"/>
        </a:solidFill>
        <a:latin typeface="Arial" charset="0"/>
        <a:ea typeface="+mn-ea"/>
        <a:cs typeface="+mn-cs"/>
      </a:defRPr>
    </a:lvl3pPr>
    <a:lvl4pPr marL="1371600" algn="l" rtl="0" eaLnBrk="0" fontAlgn="base" hangingPunct="0">
      <a:lnSpc>
        <a:spcPct val="85000"/>
      </a:lnSpc>
      <a:spcBef>
        <a:spcPct val="35000"/>
      </a:spcBef>
      <a:spcAft>
        <a:spcPct val="0"/>
      </a:spcAft>
      <a:buClr>
        <a:srgbClr val="0183B7"/>
      </a:buClr>
      <a:buFont typeface="Wingdings" pitchFamily="2" charset="2"/>
      <a:buChar char="§"/>
      <a:defRPr sz="4000" kern="1200">
        <a:solidFill>
          <a:srgbClr val="000000"/>
        </a:solidFill>
        <a:latin typeface="Arial" charset="0"/>
        <a:ea typeface="+mn-ea"/>
        <a:cs typeface="+mn-cs"/>
      </a:defRPr>
    </a:lvl4pPr>
    <a:lvl5pPr marL="1828800" algn="l" rtl="0" eaLnBrk="0" fontAlgn="base" hangingPunct="0">
      <a:lnSpc>
        <a:spcPct val="85000"/>
      </a:lnSpc>
      <a:spcBef>
        <a:spcPct val="35000"/>
      </a:spcBef>
      <a:spcAft>
        <a:spcPct val="0"/>
      </a:spcAft>
      <a:buClr>
        <a:srgbClr val="0183B7"/>
      </a:buClr>
      <a:buFont typeface="Wingdings" pitchFamily="2" charset="2"/>
      <a:buChar char="§"/>
      <a:defRPr sz="4000" kern="1200">
        <a:solidFill>
          <a:srgbClr val="000000"/>
        </a:solidFill>
        <a:latin typeface="Arial" charset="0"/>
        <a:ea typeface="+mn-ea"/>
        <a:cs typeface="+mn-cs"/>
      </a:defRPr>
    </a:lvl5pPr>
    <a:lvl6pPr marL="2286000" algn="l" defTabSz="914400" rtl="0" eaLnBrk="1" latinLnBrk="0" hangingPunct="1">
      <a:defRPr sz="4000" kern="1200">
        <a:solidFill>
          <a:srgbClr val="000000"/>
        </a:solidFill>
        <a:latin typeface="Arial" charset="0"/>
        <a:ea typeface="+mn-ea"/>
        <a:cs typeface="+mn-cs"/>
      </a:defRPr>
    </a:lvl6pPr>
    <a:lvl7pPr marL="2743200" algn="l" defTabSz="914400" rtl="0" eaLnBrk="1" latinLnBrk="0" hangingPunct="1">
      <a:defRPr sz="4000" kern="1200">
        <a:solidFill>
          <a:srgbClr val="000000"/>
        </a:solidFill>
        <a:latin typeface="Arial" charset="0"/>
        <a:ea typeface="+mn-ea"/>
        <a:cs typeface="+mn-cs"/>
      </a:defRPr>
    </a:lvl7pPr>
    <a:lvl8pPr marL="3200400" algn="l" defTabSz="914400" rtl="0" eaLnBrk="1" latinLnBrk="0" hangingPunct="1">
      <a:defRPr sz="4000" kern="1200">
        <a:solidFill>
          <a:srgbClr val="000000"/>
        </a:solidFill>
        <a:latin typeface="Arial" charset="0"/>
        <a:ea typeface="+mn-ea"/>
        <a:cs typeface="+mn-cs"/>
      </a:defRPr>
    </a:lvl8pPr>
    <a:lvl9pPr marL="3657600" algn="l" defTabSz="914400" rtl="0" eaLnBrk="1" latinLnBrk="0" hangingPunct="1">
      <a:defRPr sz="40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3BF2D"/>
    <a:srgbClr val="999999"/>
    <a:srgbClr val="E1E1E1"/>
    <a:srgbClr val="C9C9C9"/>
    <a:srgbClr val="9999CC"/>
    <a:srgbClr val="336599"/>
    <a:srgbClr val="3E3E5C"/>
    <a:srgbClr val="015F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773" autoAdjust="0"/>
    <p:restoredTop sz="79883" autoAdjust="0"/>
  </p:normalViewPr>
  <p:slideViewPr>
    <p:cSldViewPr>
      <p:cViewPr varScale="1">
        <p:scale>
          <a:sx n="68" d="100"/>
          <a:sy n="68" d="100"/>
        </p:scale>
        <p:origin x="-1356" y="-96"/>
      </p:cViewPr>
      <p:guideLst>
        <p:guide orient="horz" pos="2112"/>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5298"/>
    </p:cViewPr>
  </p:sorterViewPr>
  <p:notesViewPr>
    <p:cSldViewPr>
      <p:cViewPr varScale="1">
        <p:scale>
          <a:sx n="71" d="100"/>
          <a:sy n="71" d="100"/>
        </p:scale>
        <p:origin x="-1608" y="-10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8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7150" y="8956675"/>
            <a:ext cx="6850063" cy="223838"/>
          </a:xfrm>
          <a:prstGeom prst="rect">
            <a:avLst/>
          </a:prstGeom>
          <a:noFill/>
          <a:ln w="9525">
            <a:noFill/>
            <a:miter lim="800000"/>
            <a:headEnd/>
            <a:tailEnd/>
          </a:ln>
          <a:effectLst/>
        </p:spPr>
        <p:txBody>
          <a:bodyPr lIns="96959" tIns="50862" rIns="96959" bIns="50862">
            <a:spAutoFit/>
          </a:bodyPr>
          <a:lstStyle/>
          <a:p>
            <a:pPr defTabSz="619125">
              <a:lnSpc>
                <a:spcPct val="100000"/>
              </a:lnSpc>
              <a:spcBef>
                <a:spcPct val="0"/>
              </a:spcBef>
              <a:buClrTx/>
              <a:buFontTx/>
              <a:buNone/>
              <a:tabLst>
                <a:tab pos="2420938" algn="l"/>
                <a:tab pos="4897438" algn="l"/>
              </a:tabLst>
            </a:pPr>
            <a:r>
              <a:rPr lang="en-US" sz="800" b="1">
                <a:solidFill>
                  <a:schemeClr val="tx1"/>
                </a:solidFill>
              </a:rPr>
              <a:t>© 2006, Cisco Systems, Inc. All rights reserved. Printed in USA.</a:t>
            </a:r>
          </a:p>
        </p:txBody>
      </p:sp>
      <p:sp>
        <p:nvSpPr>
          <p:cNvPr id="3077" name="Line 5"/>
          <p:cNvSpPr>
            <a:spLocks noChangeShapeType="1"/>
          </p:cNvSpPr>
          <p:nvPr/>
        </p:nvSpPr>
        <p:spPr bwMode="auto">
          <a:xfrm>
            <a:off x="153988" y="8970963"/>
            <a:ext cx="6688137"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38875" y="8597900"/>
            <a:ext cx="447675" cy="211138"/>
          </a:xfrm>
          <a:prstGeom prst="rect">
            <a:avLst/>
          </a:prstGeom>
          <a:noFill/>
          <a:ln w="9525">
            <a:noFill/>
            <a:miter lim="800000"/>
            <a:headEnd/>
            <a:tailEnd/>
          </a:ln>
          <a:effectLst/>
        </p:spPr>
        <p:txBody>
          <a:bodyPr wrap="none" anchor="ctr"/>
          <a:lstStyle/>
          <a:p>
            <a:endParaRPr lang="en-US"/>
          </a:p>
        </p:txBody>
      </p:sp>
      <p:sp>
        <p:nvSpPr>
          <p:cNvPr id="183305" name="Rectangle 9"/>
          <p:cNvSpPr>
            <a:spLocks noChangeArrowheads="1"/>
          </p:cNvSpPr>
          <p:nvPr/>
        </p:nvSpPr>
        <p:spPr bwMode="auto">
          <a:xfrm>
            <a:off x="57150" y="8772525"/>
            <a:ext cx="2614613" cy="347663"/>
          </a:xfrm>
          <a:prstGeom prst="rect">
            <a:avLst/>
          </a:prstGeom>
          <a:noFill/>
          <a:ln w="9525">
            <a:noFill/>
            <a:miter lim="800000"/>
            <a:headEnd/>
            <a:tailEnd/>
          </a:ln>
          <a:effectLst/>
        </p:spPr>
        <p:txBody>
          <a:bodyPr lIns="95514" tIns="50105" rIns="95514" bIns="50105">
            <a:spAutoFit/>
          </a:bodyPr>
          <a:lstStyle/>
          <a:p>
            <a:pPr defTabSz="609600">
              <a:lnSpc>
                <a:spcPct val="100000"/>
              </a:lnSpc>
              <a:spcBef>
                <a:spcPct val="0"/>
              </a:spcBef>
              <a:buClrTx/>
              <a:buFontTx/>
              <a:buNone/>
              <a:tabLst>
                <a:tab pos="2384425" algn="l"/>
                <a:tab pos="4822825" algn="l"/>
              </a:tabLst>
            </a:pPr>
            <a:r>
              <a:rPr lang="en-US" sz="800" b="1">
                <a:solidFill>
                  <a:schemeClr val="tx1"/>
                </a:solidFill>
              </a:rPr>
              <a:t>© 2006, Cisco Systems, Inc. All rights reserved.</a:t>
            </a:r>
          </a:p>
          <a:p>
            <a:pPr defTabSz="609600">
              <a:lnSpc>
                <a:spcPct val="100000"/>
              </a:lnSpc>
              <a:spcBef>
                <a:spcPct val="0"/>
              </a:spcBef>
              <a:buClrTx/>
              <a:buFontTx/>
              <a:buNone/>
              <a:tabLst>
                <a:tab pos="2384425" algn="l"/>
                <a:tab pos="4822825" algn="l"/>
              </a:tabLst>
            </a:pPr>
            <a:r>
              <a:rPr lang="en-US" sz="800" b="1">
                <a:solidFill>
                  <a:schemeClr val="tx1"/>
                </a:solidFill>
              </a:rPr>
              <a:t>Presentation_ID.scr</a:t>
            </a:r>
          </a:p>
        </p:txBody>
      </p:sp>
      <p:sp>
        <p:nvSpPr>
          <p:cNvPr id="183306" name="Line 10"/>
          <p:cNvSpPr>
            <a:spLocks noChangeShapeType="1"/>
          </p:cNvSpPr>
          <p:nvPr/>
        </p:nvSpPr>
        <p:spPr bwMode="auto">
          <a:xfrm>
            <a:off x="152400" y="8786813"/>
            <a:ext cx="6640513"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3307" name="Rectangle 11"/>
          <p:cNvSpPr>
            <a:spLocks noGrp="1" noChangeArrowheads="1"/>
          </p:cNvSpPr>
          <p:nvPr>
            <p:ph type="sldNum" sz="quarter" idx="5"/>
          </p:nvPr>
        </p:nvSpPr>
        <p:spPr bwMode="auto">
          <a:xfrm>
            <a:off x="5918200" y="8669338"/>
            <a:ext cx="811213" cy="285750"/>
          </a:xfrm>
          <a:prstGeom prst="rect">
            <a:avLst/>
          </a:prstGeom>
          <a:noFill/>
          <a:ln w="9525">
            <a:noFill/>
            <a:miter lim="800000"/>
            <a:headEnd/>
            <a:tailEnd/>
          </a:ln>
          <a:effectLst/>
        </p:spPr>
        <p:txBody>
          <a:bodyPr vert="horz" wrap="square" lIns="18789" tIns="0" rIns="18789" bIns="0" numCol="1" anchor="b" anchorCtr="0" compatLnSpc="1">
            <a:prstTxWarp prst="textNoShape">
              <a:avLst/>
            </a:prstTxWarp>
          </a:bodyPr>
          <a:lstStyle>
            <a:lvl1pPr algn="r" defTabSz="901700">
              <a:lnSpc>
                <a:spcPct val="100000"/>
              </a:lnSpc>
              <a:spcBef>
                <a:spcPct val="0"/>
              </a:spcBef>
              <a:buClrTx/>
              <a:buFontTx/>
              <a:buNone/>
              <a:defRPr sz="800">
                <a:solidFill>
                  <a:schemeClr val="tx1"/>
                </a:solidFill>
              </a:defRPr>
            </a:lvl1pPr>
          </a:lstStyle>
          <a:p>
            <a:fld id="{C094E2A5-A380-4486-9356-FD14056CB3C9}" type="slidenum">
              <a:rPr lang="en-US"/>
              <a:pPr/>
              <a:t>‹#›</a:t>
            </a:fld>
            <a:endParaRPr lang="en-US"/>
          </a:p>
        </p:txBody>
      </p:sp>
      <p:sp>
        <p:nvSpPr>
          <p:cNvPr id="183308" name="Rectangle 12"/>
          <p:cNvSpPr>
            <a:spLocks noGrp="1" noRot="1" noChangeAspect="1" noChangeArrowheads="1" noTextEdit="1"/>
          </p:cNvSpPr>
          <p:nvPr>
            <p:ph type="sldImg" idx="2"/>
          </p:nvPr>
        </p:nvSpPr>
        <p:spPr bwMode="auto">
          <a:xfrm>
            <a:off x="871538" y="244475"/>
            <a:ext cx="5313362" cy="3984625"/>
          </a:xfrm>
          <a:prstGeom prst="rect">
            <a:avLst/>
          </a:prstGeom>
          <a:noFill/>
          <a:ln w="12700">
            <a:solidFill>
              <a:schemeClr val="tx1"/>
            </a:solidFill>
            <a:miter lim="800000"/>
            <a:headEnd/>
            <a:tailEnd/>
          </a:ln>
          <a:effectLst/>
        </p:spPr>
      </p:sp>
      <p:sp>
        <p:nvSpPr>
          <p:cNvPr id="183309" name="Rectangle 13"/>
          <p:cNvSpPr>
            <a:spLocks noGrp="1" noChangeArrowheads="1"/>
          </p:cNvSpPr>
          <p:nvPr>
            <p:ph type="body" sz="quarter" idx="3"/>
          </p:nvPr>
        </p:nvSpPr>
        <p:spPr bwMode="auto">
          <a:xfrm>
            <a:off x="404813" y="4371975"/>
            <a:ext cx="6110287" cy="4248150"/>
          </a:xfrm>
          <a:prstGeom prst="rect">
            <a:avLst/>
          </a:prstGeom>
          <a:noFill/>
          <a:ln w="9525">
            <a:noFill/>
            <a:miter lim="800000"/>
            <a:headEnd/>
            <a:tailEnd/>
          </a:ln>
          <a:effectLst/>
        </p:spPr>
        <p:txBody>
          <a:bodyPr vert="horz" wrap="square" lIns="95514" tIns="50105" rIns="95514" bIns="50105"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marL="112713" indent="-112713" algn="l" defTabSz="1020763" rtl="0" fontAlgn="base">
      <a:lnSpc>
        <a:spcPct val="90000"/>
      </a:lnSpc>
      <a:spcBef>
        <a:spcPct val="40000"/>
      </a:spcBef>
      <a:spcAft>
        <a:spcPct val="0"/>
      </a:spcAft>
      <a:buSzPct val="100000"/>
      <a:buChar char="•"/>
      <a:defRPr sz="1400" kern="1200">
        <a:solidFill>
          <a:schemeClr val="tx1"/>
        </a:solidFill>
        <a:latin typeface="Arial" charset="0"/>
        <a:ea typeface="+mn-ea"/>
        <a:cs typeface="+mn-cs"/>
      </a:defRPr>
    </a:lvl1pPr>
    <a:lvl2pPr marL="482600" indent="-120650" algn="l" defTabSz="1020763" rtl="0" fontAlgn="base">
      <a:lnSpc>
        <a:spcPct val="90000"/>
      </a:lnSpc>
      <a:spcBef>
        <a:spcPct val="40000"/>
      </a:spcBef>
      <a:spcAft>
        <a:spcPct val="0"/>
      </a:spcAft>
      <a:buSzPct val="100000"/>
      <a:buChar char="•"/>
      <a:defRPr sz="1400" kern="1200">
        <a:solidFill>
          <a:schemeClr val="tx1"/>
        </a:solidFill>
        <a:latin typeface="Arial" charset="0"/>
        <a:ea typeface="+mn-ea"/>
        <a:cs typeface="+mn-cs"/>
      </a:defRPr>
    </a:lvl2pPr>
    <a:lvl3pPr marL="966788" algn="l" defTabSz="1020763" rtl="0" fontAlgn="base">
      <a:lnSpc>
        <a:spcPct val="90000"/>
      </a:lnSpc>
      <a:spcBef>
        <a:spcPct val="40000"/>
      </a:spcBef>
      <a:spcAft>
        <a:spcPct val="0"/>
      </a:spcAft>
      <a:buSzPct val="100000"/>
      <a:buChar char="•"/>
      <a:defRPr sz="1400" kern="1200">
        <a:solidFill>
          <a:schemeClr val="tx1"/>
        </a:solidFill>
        <a:latin typeface="Arial" charset="0"/>
        <a:ea typeface="+mn-ea"/>
        <a:cs typeface="+mn-cs"/>
      </a:defRPr>
    </a:lvl3pPr>
    <a:lvl4pPr marL="1449388" algn="l" defTabSz="1020763" rtl="0" fontAlgn="base">
      <a:lnSpc>
        <a:spcPct val="90000"/>
      </a:lnSpc>
      <a:spcBef>
        <a:spcPct val="40000"/>
      </a:spcBef>
      <a:spcAft>
        <a:spcPct val="0"/>
      </a:spcAft>
      <a:buSzPct val="100000"/>
      <a:buChar char="•"/>
      <a:defRPr sz="1400" kern="1200">
        <a:solidFill>
          <a:schemeClr val="tx1"/>
        </a:solidFill>
        <a:latin typeface="Arial" charset="0"/>
        <a:ea typeface="+mn-ea"/>
        <a:cs typeface="+mn-cs"/>
      </a:defRPr>
    </a:lvl4pPr>
    <a:lvl5pPr marL="1931988" algn="l" defTabSz="1020763" rtl="0" fontAlgn="base">
      <a:lnSpc>
        <a:spcPct val="90000"/>
      </a:lnSpc>
      <a:spcBef>
        <a:spcPct val="40000"/>
      </a:spcBef>
      <a:spcAft>
        <a:spcPct val="0"/>
      </a:spcAft>
      <a:buSzPct val="100000"/>
      <a:buChar char="•"/>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3687583F-C4FC-4AAC-A37F-6BF8C21F5DA1}" type="slidenum">
              <a:rPr lang="en-US"/>
              <a:pPr/>
              <a:t>1</a:t>
            </a:fld>
            <a:endParaRPr lang="en-US"/>
          </a:p>
        </p:txBody>
      </p:sp>
      <p:sp>
        <p:nvSpPr>
          <p:cNvPr id="1031170" name="Rectangle 2"/>
          <p:cNvSpPr>
            <a:spLocks noGrp="1" noRot="1" noChangeAspect="1" noChangeArrowheads="1" noTextEdit="1"/>
          </p:cNvSpPr>
          <p:nvPr>
            <p:ph type="sldImg"/>
          </p:nvPr>
        </p:nvSpPr>
        <p:spPr>
          <a:xfrm>
            <a:off x="869950" y="244475"/>
            <a:ext cx="5314950" cy="3986213"/>
          </a:xfrm>
          <a:ln/>
        </p:spPr>
      </p:sp>
      <p:sp>
        <p:nvSpPr>
          <p:cNvPr id="1031171" name="Rectangle 3"/>
          <p:cNvSpPr>
            <a:spLocks noGrp="1" noChangeArrowheads="1"/>
          </p:cNvSpPr>
          <p:nvPr>
            <p:ph type="body" idx="1"/>
          </p:nvPr>
        </p:nvSpPr>
        <p:spPr>
          <a:xfrm>
            <a:off x="404813" y="4371975"/>
            <a:ext cx="6110287" cy="4246563"/>
          </a:xfrm>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98038313-C479-4A47-B676-6B43A602D71E}" type="slidenum">
              <a:rPr lang="en-US"/>
              <a:pPr/>
              <a:t>25</a:t>
            </a:fld>
            <a:endParaRPr lang="en-US"/>
          </a:p>
        </p:txBody>
      </p:sp>
      <p:sp>
        <p:nvSpPr>
          <p:cNvPr id="1586178" name="Rectangle 2"/>
          <p:cNvSpPr>
            <a:spLocks noGrp="1" noRot="1" noChangeAspect="1" noChangeArrowheads="1" noTextEdit="1"/>
          </p:cNvSpPr>
          <p:nvPr>
            <p:ph type="sldImg"/>
          </p:nvPr>
        </p:nvSpPr>
        <p:spPr>
          <a:ln/>
        </p:spPr>
      </p:sp>
      <p:sp>
        <p:nvSpPr>
          <p:cNvPr id="1586179" name="Rectangle 3"/>
          <p:cNvSpPr>
            <a:spLocks noGrp="1" noChangeArrowheads="1"/>
          </p:cNvSpPr>
          <p:nvPr>
            <p:ph type="body" idx="1"/>
          </p:nvPr>
        </p:nvSpPr>
        <p:spPr/>
        <p:txBody>
          <a:bodyPr/>
          <a:lstStyle/>
          <a:p>
            <a:pPr>
              <a:lnSpc>
                <a:spcPct val="70000"/>
              </a:lnSpc>
              <a:buFontTx/>
              <a:buNone/>
            </a:pPr>
            <a:r>
              <a:rPr lang="en-US" sz="800" dirty="0"/>
              <a:t>Phone View Trace : Complete</a:t>
            </a:r>
          </a:p>
          <a:p>
            <a:pPr>
              <a:lnSpc>
                <a:spcPct val="70000"/>
              </a:lnSpc>
              <a:buFontTx/>
              <a:buNone/>
            </a:pPr>
            <a:endParaRPr lang="en-US" sz="800" dirty="0"/>
          </a:p>
          <a:p>
            <a:pPr>
              <a:lnSpc>
                <a:spcPct val="70000"/>
              </a:lnSpc>
              <a:buFontTx/>
              <a:buNone/>
            </a:pPr>
            <a:r>
              <a:rPr lang="en-US" sz="800" dirty="0"/>
              <a:t>&lt;?xml version="1.0"?&gt;</a:t>
            </a:r>
          </a:p>
          <a:p>
            <a:pPr>
              <a:lnSpc>
                <a:spcPct val="70000"/>
              </a:lnSpc>
              <a:buFontTx/>
              <a:buNone/>
            </a:pPr>
            <a:endParaRPr lang="en-US" sz="800" dirty="0"/>
          </a:p>
          <a:p>
            <a:pPr>
              <a:lnSpc>
                <a:spcPct val="70000"/>
              </a:lnSpc>
              <a:buFontTx/>
              <a:buNone/>
            </a:pPr>
            <a:r>
              <a:rPr lang="en-US" sz="800" dirty="0"/>
              <a:t>&lt;GA NAME="Phone View"&gt;</a:t>
            </a:r>
          </a:p>
          <a:p>
            <a:pPr>
              <a:lnSpc>
                <a:spcPct val="70000"/>
              </a:lnSpc>
              <a:buFontTx/>
              <a:buNone/>
            </a:pPr>
            <a:r>
              <a:rPr lang="en-US" sz="800" dirty="0"/>
              <a:t>	&lt;DESCRIPTION&gt;These traces help you troubleshoot Cisco Unity Phone View Issues.&lt;/DESCRIPTION&gt;</a:t>
            </a:r>
          </a:p>
          <a:p>
            <a:pPr>
              <a:lnSpc>
                <a:spcPct val="70000"/>
              </a:lnSpc>
              <a:buFontTx/>
              <a:buNone/>
            </a:pPr>
            <a:r>
              <a:rPr lang="en-US" sz="800" dirty="0"/>
              <a:t>	&lt;TRACE NAME="For TAPI and SIP"&gt;</a:t>
            </a:r>
          </a:p>
          <a:p>
            <a:pPr>
              <a:lnSpc>
                <a:spcPct val="70000"/>
              </a:lnSpc>
              <a:buFontTx/>
              <a:buNone/>
            </a:pPr>
            <a:r>
              <a:rPr lang="en-US" sz="800" dirty="0"/>
              <a:t>		&lt;DESCRIPTION&gt;These traces help you troubleshoot Cisco Unity Phone View Issues.&lt;/DESCRIPTION&gt; </a:t>
            </a:r>
          </a:p>
          <a:p>
            <a:pPr>
              <a:lnSpc>
                <a:spcPct val="70000"/>
              </a:lnSpc>
              <a:buFontTx/>
              <a:buNone/>
            </a:pPr>
            <a:r>
              <a:rPr lang="en-US" sz="800" dirty="0"/>
              <a:t>		&lt;</a:t>
            </a:r>
            <a:r>
              <a:rPr lang="en-US" sz="800" dirty="0" err="1"/>
              <a:t>DIAG</a:t>
            </a:r>
            <a:r>
              <a:rPr lang="en-US" sz="800" dirty="0"/>
              <a:t> GROUP="</a:t>
            </a:r>
            <a:r>
              <a:rPr lang="en-US" sz="800" dirty="0" err="1"/>
              <a:t>CDE</a:t>
            </a:r>
            <a:r>
              <a:rPr lang="en-US" sz="800" dirty="0"/>
              <a:t>"&gt;</a:t>
            </a:r>
          </a:p>
          <a:p>
            <a:pPr>
              <a:lnSpc>
                <a:spcPct val="70000"/>
              </a:lnSpc>
              <a:buFontTx/>
              <a:buNone/>
            </a:pPr>
            <a:r>
              <a:rPr lang="en-US" sz="800" dirty="0"/>
              <a:t>			&lt;FLAG ID="01" /&gt;</a:t>
            </a:r>
          </a:p>
          <a:p>
            <a:pPr>
              <a:lnSpc>
                <a:spcPct val="70000"/>
              </a:lnSpc>
              <a:buFontTx/>
              <a:buNone/>
            </a:pPr>
            <a:r>
              <a:rPr lang="en-US" sz="800" dirty="0"/>
              <a:t>			&lt;FLAG ID="20" /&gt;</a:t>
            </a:r>
          </a:p>
          <a:p>
            <a:pPr>
              <a:lnSpc>
                <a:spcPct val="70000"/>
              </a:lnSpc>
              <a:buFontTx/>
              <a:buNone/>
            </a:pPr>
            <a:r>
              <a:rPr lang="en-US" sz="800" dirty="0"/>
              <a:t>			&lt;FLAG ID="21" /&gt;</a:t>
            </a:r>
          </a:p>
          <a:p>
            <a:pPr>
              <a:lnSpc>
                <a:spcPct val="70000"/>
              </a:lnSpc>
              <a:buFontTx/>
              <a:buNone/>
            </a:pPr>
            <a:r>
              <a:rPr lang="en-US" sz="800" dirty="0"/>
              <a:t>			&lt;FLAG ID="22" /&gt;</a:t>
            </a:r>
          </a:p>
          <a:p>
            <a:pPr>
              <a:lnSpc>
                <a:spcPct val="70000"/>
              </a:lnSpc>
              <a:buFontTx/>
              <a:buNone/>
            </a:pPr>
            <a:r>
              <a:rPr lang="en-US" sz="800" dirty="0"/>
              <a:t>			&lt;FLAG ID="23" /&gt;</a:t>
            </a:r>
          </a:p>
          <a:p>
            <a:pPr>
              <a:lnSpc>
                <a:spcPct val="70000"/>
              </a:lnSpc>
              <a:buFontTx/>
              <a:buNone/>
            </a:pPr>
            <a:r>
              <a:rPr lang="en-US" sz="800" dirty="0"/>
              <a:t>		&lt;/</a:t>
            </a:r>
            <a:r>
              <a:rPr lang="en-US" sz="800" dirty="0" err="1"/>
              <a:t>DIAG</a:t>
            </a:r>
            <a:r>
              <a:rPr lang="en-US" sz="800" dirty="0"/>
              <a:t>&gt;</a:t>
            </a:r>
          </a:p>
          <a:p>
            <a:pPr>
              <a:lnSpc>
                <a:spcPct val="70000"/>
              </a:lnSpc>
              <a:buFontTx/>
              <a:buNone/>
            </a:pPr>
            <a:r>
              <a:rPr lang="en-US" sz="800" dirty="0"/>
              <a:t>		&lt;</a:t>
            </a:r>
            <a:r>
              <a:rPr lang="en-US" sz="800" dirty="0" err="1"/>
              <a:t>DIAG</a:t>
            </a:r>
            <a:r>
              <a:rPr lang="en-US" sz="800" dirty="0"/>
              <a:t> GROUP="Conversation"&gt;</a:t>
            </a:r>
          </a:p>
          <a:p>
            <a:pPr>
              <a:lnSpc>
                <a:spcPct val="70000"/>
              </a:lnSpc>
              <a:buFontTx/>
              <a:buNone/>
            </a:pPr>
            <a:r>
              <a:rPr lang="en-US" sz="800" dirty="0"/>
              <a:t>			&lt;FLAG ID="10" /&gt;</a:t>
            </a:r>
          </a:p>
          <a:p>
            <a:pPr>
              <a:lnSpc>
                <a:spcPct val="70000"/>
              </a:lnSpc>
              <a:buFontTx/>
              <a:buNone/>
            </a:pPr>
            <a:r>
              <a:rPr lang="en-US" sz="800" dirty="0"/>
              <a:t>			&lt;FLAG ID="11" /&gt;</a:t>
            </a:r>
          </a:p>
          <a:p>
            <a:pPr>
              <a:lnSpc>
                <a:spcPct val="70000"/>
              </a:lnSpc>
              <a:buFontTx/>
              <a:buNone/>
            </a:pPr>
            <a:r>
              <a:rPr lang="en-US" sz="800" dirty="0"/>
              <a:t>			&lt;FLAG ID="12" /&gt;</a:t>
            </a:r>
          </a:p>
          <a:p>
            <a:pPr>
              <a:lnSpc>
                <a:spcPct val="70000"/>
              </a:lnSpc>
              <a:buFontTx/>
              <a:buNone/>
            </a:pPr>
            <a:r>
              <a:rPr lang="en-US" sz="800" dirty="0"/>
              <a:t>			&lt;FLAG ID="13" /&gt;</a:t>
            </a:r>
          </a:p>
          <a:p>
            <a:pPr>
              <a:lnSpc>
                <a:spcPct val="70000"/>
              </a:lnSpc>
              <a:buFontTx/>
              <a:buNone/>
            </a:pPr>
            <a:r>
              <a:rPr lang="en-US" sz="800" dirty="0"/>
              <a:t>			&lt;FLAG ID="14" /&gt;</a:t>
            </a:r>
          </a:p>
          <a:p>
            <a:pPr>
              <a:lnSpc>
                <a:spcPct val="70000"/>
              </a:lnSpc>
              <a:buFontTx/>
              <a:buNone/>
            </a:pPr>
            <a:r>
              <a:rPr lang="en-US" sz="800" dirty="0"/>
              <a:t>			&lt;FLAG ID="15" /&gt;</a:t>
            </a:r>
          </a:p>
          <a:p>
            <a:pPr>
              <a:lnSpc>
                <a:spcPct val="70000"/>
              </a:lnSpc>
              <a:buFontTx/>
              <a:buNone/>
            </a:pPr>
            <a:r>
              <a:rPr lang="en-US" sz="800" dirty="0"/>
              <a:t>			&lt;FLAG ID="16" /&gt;</a:t>
            </a:r>
          </a:p>
          <a:p>
            <a:pPr>
              <a:lnSpc>
                <a:spcPct val="70000"/>
              </a:lnSpc>
              <a:buFontTx/>
              <a:buNone/>
            </a:pPr>
            <a:r>
              <a:rPr lang="en-US" sz="800" dirty="0"/>
              <a:t>			&lt;FLAG ID="17" /&gt;</a:t>
            </a:r>
          </a:p>
          <a:p>
            <a:pPr>
              <a:lnSpc>
                <a:spcPct val="70000"/>
              </a:lnSpc>
              <a:buFontTx/>
              <a:buNone/>
            </a:pPr>
            <a:r>
              <a:rPr lang="en-US" sz="800" dirty="0"/>
              <a:t>			&lt;FLAG ID="18" /&gt;</a:t>
            </a:r>
          </a:p>
          <a:p>
            <a:pPr>
              <a:lnSpc>
                <a:spcPct val="70000"/>
              </a:lnSpc>
              <a:buFontTx/>
              <a:buNone/>
            </a:pPr>
            <a:r>
              <a:rPr lang="en-US" sz="800" dirty="0"/>
              <a:t>		&lt;/</a:t>
            </a:r>
            <a:r>
              <a:rPr lang="en-US" sz="800" dirty="0" err="1"/>
              <a:t>DIAG</a:t>
            </a:r>
            <a:r>
              <a:rPr lang="en-US" sz="800" dirty="0"/>
              <a:t>&gt;</a:t>
            </a:r>
          </a:p>
          <a:p>
            <a:pPr>
              <a:lnSpc>
                <a:spcPct val="70000"/>
              </a:lnSpc>
              <a:buFontTx/>
              <a:buNone/>
            </a:pPr>
            <a:r>
              <a:rPr lang="en-US" sz="800" dirty="0"/>
              <a:t>		&lt;</a:t>
            </a:r>
            <a:r>
              <a:rPr lang="en-US" sz="800" dirty="0" err="1"/>
              <a:t>DIAG</a:t>
            </a:r>
            <a:r>
              <a:rPr lang="en-US" sz="800" dirty="0"/>
              <a:t> GROUP="Conversation Utilities"&gt;</a:t>
            </a:r>
          </a:p>
          <a:p>
            <a:pPr>
              <a:lnSpc>
                <a:spcPct val="70000"/>
              </a:lnSpc>
              <a:buFontTx/>
              <a:buNone/>
            </a:pPr>
            <a:r>
              <a:rPr lang="en-US" sz="800" dirty="0"/>
              <a:t>			&lt;FLAG ID="10" /&gt;</a:t>
            </a:r>
          </a:p>
          <a:p>
            <a:pPr>
              <a:lnSpc>
                <a:spcPct val="70000"/>
              </a:lnSpc>
              <a:buFontTx/>
              <a:buNone/>
            </a:pPr>
            <a:r>
              <a:rPr lang="en-US" sz="800" dirty="0"/>
              <a:t>			&lt;FLAG ID="11" /&gt;</a:t>
            </a:r>
          </a:p>
          <a:p>
            <a:pPr>
              <a:lnSpc>
                <a:spcPct val="70000"/>
              </a:lnSpc>
              <a:buFontTx/>
              <a:buNone/>
            </a:pPr>
            <a:r>
              <a:rPr lang="en-US" sz="800" dirty="0"/>
              <a:t>			&lt;FLAG ID="12" /&gt;</a:t>
            </a:r>
          </a:p>
          <a:p>
            <a:pPr>
              <a:lnSpc>
                <a:spcPct val="70000"/>
              </a:lnSpc>
              <a:buFontTx/>
              <a:buNone/>
            </a:pPr>
            <a:r>
              <a:rPr lang="en-US" sz="800" dirty="0"/>
              <a:t>			&lt;FLAG ID="13" /&gt;</a:t>
            </a:r>
          </a:p>
          <a:p>
            <a:pPr>
              <a:lnSpc>
                <a:spcPct val="70000"/>
              </a:lnSpc>
              <a:buFontTx/>
              <a:buNone/>
            </a:pPr>
            <a:r>
              <a:rPr lang="en-US" sz="800" dirty="0"/>
              <a:t>			&lt;FLAG ID="14" /&gt;</a:t>
            </a:r>
          </a:p>
          <a:p>
            <a:pPr>
              <a:lnSpc>
                <a:spcPct val="70000"/>
              </a:lnSpc>
              <a:buFontTx/>
              <a:buNone/>
            </a:pPr>
            <a:r>
              <a:rPr lang="en-US" sz="800" dirty="0"/>
              <a:t>			&lt;FLAG ID="15" /&gt;</a:t>
            </a:r>
          </a:p>
          <a:p>
            <a:pPr>
              <a:lnSpc>
                <a:spcPct val="70000"/>
              </a:lnSpc>
              <a:buFontTx/>
              <a:buNone/>
            </a:pPr>
            <a:r>
              <a:rPr lang="en-US" sz="800" dirty="0"/>
              <a:t>			&lt;FLAG ID="16" /&gt;</a:t>
            </a:r>
          </a:p>
          <a:p>
            <a:pPr>
              <a:lnSpc>
                <a:spcPct val="70000"/>
              </a:lnSpc>
              <a:buFontTx/>
              <a:buNone/>
            </a:pPr>
            <a:r>
              <a:rPr lang="en-US" sz="800" dirty="0"/>
              <a:t>			&lt;FLAG ID="17" /&gt;</a:t>
            </a:r>
          </a:p>
          <a:p>
            <a:pPr>
              <a:lnSpc>
                <a:spcPct val="70000"/>
              </a:lnSpc>
              <a:buFontTx/>
              <a:buNone/>
            </a:pPr>
            <a:r>
              <a:rPr lang="en-US" sz="800" dirty="0"/>
              <a:t>			&lt;FLAG ID="18" /&gt;</a:t>
            </a:r>
          </a:p>
          <a:p>
            <a:pPr>
              <a:lnSpc>
                <a:spcPct val="70000"/>
              </a:lnSpc>
              <a:buFontTx/>
              <a:buNone/>
            </a:pPr>
            <a:r>
              <a:rPr lang="en-US" sz="800" dirty="0"/>
              <a:t>			&lt;FLAG ID="19" /&gt;</a:t>
            </a:r>
          </a:p>
          <a:p>
            <a:pPr>
              <a:lnSpc>
                <a:spcPct val="70000"/>
              </a:lnSpc>
              <a:buFontTx/>
              <a:buNone/>
            </a:pPr>
            <a:r>
              <a:rPr lang="en-US" sz="800" dirty="0"/>
              <a:t>			&lt;FLAG ID="20" /&gt;</a:t>
            </a:r>
          </a:p>
          <a:p>
            <a:pPr>
              <a:lnSpc>
                <a:spcPct val="70000"/>
              </a:lnSpc>
              <a:buFontTx/>
              <a:buNone/>
            </a:pPr>
            <a:r>
              <a:rPr lang="en-US" sz="800" dirty="0"/>
              <a:t>			&lt;FLAG ID="21" /&gt;</a:t>
            </a:r>
          </a:p>
          <a:p>
            <a:pPr>
              <a:lnSpc>
                <a:spcPct val="70000"/>
              </a:lnSpc>
              <a:buFontTx/>
              <a:buNone/>
            </a:pPr>
            <a:r>
              <a:rPr lang="en-US" sz="800" dirty="0"/>
              <a:t>			&lt;FLAG ID="22" /&gt;</a:t>
            </a:r>
          </a:p>
          <a:p>
            <a:pPr>
              <a:lnSpc>
                <a:spcPct val="70000"/>
              </a:lnSpc>
              <a:buFontTx/>
              <a:buNone/>
            </a:pPr>
            <a:r>
              <a:rPr lang="en-US" sz="800" dirty="0"/>
              <a:t>			&lt;FLAG ID="23" /&gt;</a:t>
            </a:r>
          </a:p>
          <a:p>
            <a:pPr>
              <a:lnSpc>
                <a:spcPct val="70000"/>
              </a:lnSpc>
              <a:buFontTx/>
              <a:buNone/>
            </a:pPr>
            <a:r>
              <a:rPr lang="en-US" sz="800" dirty="0"/>
              <a:t>			&lt;FLAG ID="24" /&gt;</a:t>
            </a:r>
          </a:p>
          <a:p>
            <a:pPr>
              <a:lnSpc>
                <a:spcPct val="70000"/>
              </a:lnSpc>
              <a:buFontTx/>
              <a:buNone/>
            </a:pPr>
            <a:r>
              <a:rPr lang="en-US" sz="800" dirty="0"/>
              <a:t>		&lt;/</a:t>
            </a:r>
            <a:r>
              <a:rPr lang="en-US" sz="800" dirty="0" err="1"/>
              <a:t>DIAG</a:t>
            </a:r>
            <a:r>
              <a:rPr lang="en-US" sz="800" dirty="0"/>
              <a:t>&gt;</a:t>
            </a:r>
          </a:p>
          <a:p>
            <a:pPr>
              <a:lnSpc>
                <a:spcPct val="70000"/>
              </a:lnSpc>
              <a:buFontTx/>
              <a:buNone/>
            </a:pPr>
            <a:r>
              <a:rPr lang="en-US" sz="800" dirty="0"/>
              <a:t>		&lt;</a:t>
            </a:r>
            <a:r>
              <a:rPr lang="en-US" sz="800" dirty="0" err="1"/>
              <a:t>DIAG</a:t>
            </a:r>
            <a:r>
              <a:rPr lang="en-US" sz="800" dirty="0"/>
              <a:t> GROUP="</a:t>
            </a:r>
            <a:r>
              <a:rPr lang="en-US" sz="800" dirty="0" err="1"/>
              <a:t>MiuCall</a:t>
            </a:r>
            <a:r>
              <a:rPr lang="en-US" sz="800" dirty="0"/>
              <a:t>"&gt;</a:t>
            </a:r>
          </a:p>
          <a:p>
            <a:pPr>
              <a:lnSpc>
                <a:spcPct val="70000"/>
              </a:lnSpc>
              <a:buFontTx/>
              <a:buNone/>
            </a:pPr>
            <a:r>
              <a:rPr lang="en-US" sz="800" dirty="0"/>
              <a:t>			&lt;FLAG ID="10" /&gt;</a:t>
            </a:r>
          </a:p>
          <a:p>
            <a:pPr>
              <a:lnSpc>
                <a:spcPct val="70000"/>
              </a:lnSpc>
              <a:buFontTx/>
              <a:buNone/>
            </a:pPr>
            <a:r>
              <a:rPr lang="en-US" sz="800" dirty="0"/>
              <a:t>			&lt;FLAG ID="11" /&gt;</a:t>
            </a:r>
          </a:p>
          <a:p>
            <a:pPr>
              <a:lnSpc>
                <a:spcPct val="70000"/>
              </a:lnSpc>
              <a:buFontTx/>
              <a:buNone/>
            </a:pPr>
            <a:r>
              <a:rPr lang="en-US" sz="800" dirty="0"/>
              <a:t>			&lt;FLAG ID="12" /&gt;</a:t>
            </a:r>
          </a:p>
          <a:p>
            <a:pPr>
              <a:lnSpc>
                <a:spcPct val="70000"/>
              </a:lnSpc>
              <a:buFontTx/>
              <a:buNone/>
            </a:pPr>
            <a:r>
              <a:rPr lang="en-US" sz="800" dirty="0"/>
              <a:t>			&lt;FLAG ID="13" /&gt;</a:t>
            </a:r>
          </a:p>
          <a:p>
            <a:pPr>
              <a:lnSpc>
                <a:spcPct val="70000"/>
              </a:lnSpc>
              <a:buFontTx/>
              <a:buNone/>
            </a:pPr>
            <a:r>
              <a:rPr lang="en-US" sz="800" dirty="0"/>
              <a:t>			&lt;FLAG ID="14" /&gt;</a:t>
            </a:r>
          </a:p>
          <a:p>
            <a:pPr>
              <a:lnSpc>
                <a:spcPct val="70000"/>
              </a:lnSpc>
              <a:buFontTx/>
              <a:buNone/>
            </a:pPr>
            <a:r>
              <a:rPr lang="en-US" sz="800" dirty="0"/>
              <a:t>			&lt;FLAG ID="15" /&gt;</a:t>
            </a:r>
          </a:p>
          <a:p>
            <a:pPr>
              <a:lnSpc>
                <a:spcPct val="70000"/>
              </a:lnSpc>
              <a:buFontTx/>
              <a:buNone/>
            </a:pPr>
            <a:r>
              <a:rPr lang="en-US" sz="800" dirty="0"/>
              <a:t>		&lt;/</a:t>
            </a:r>
            <a:r>
              <a:rPr lang="en-US" sz="800" dirty="0" err="1"/>
              <a:t>DIAG</a:t>
            </a:r>
            <a:r>
              <a:rPr lang="en-US" sz="800" dirty="0"/>
              <a:t>&gt;</a:t>
            </a:r>
          </a:p>
          <a:p>
            <a:pPr>
              <a:lnSpc>
                <a:spcPct val="70000"/>
              </a:lnSpc>
              <a:buFontTx/>
              <a:buNone/>
            </a:pPr>
            <a:r>
              <a:rPr lang="en-US" sz="800" dirty="0"/>
              <a:t>		&lt;</a:t>
            </a:r>
            <a:r>
              <a:rPr lang="en-US" sz="800" dirty="0" err="1"/>
              <a:t>DIAG</a:t>
            </a:r>
            <a:r>
              <a:rPr lang="en-US" sz="800" dirty="0"/>
              <a:t> GROUP="</a:t>
            </a:r>
            <a:r>
              <a:rPr lang="en-US" sz="800" dirty="0" err="1"/>
              <a:t>MiuGeneral</a:t>
            </a:r>
            <a:r>
              <a:rPr lang="en-US" sz="800" dirty="0"/>
              <a:t>"&gt;</a:t>
            </a:r>
          </a:p>
          <a:p>
            <a:pPr>
              <a:lnSpc>
                <a:spcPct val="70000"/>
              </a:lnSpc>
              <a:buFontTx/>
              <a:buNone/>
            </a:pPr>
            <a:r>
              <a:rPr lang="en-US" sz="800" dirty="0"/>
              <a:t>			&lt;FLAG ID="00" /&gt;</a:t>
            </a:r>
          </a:p>
          <a:p>
            <a:pPr>
              <a:lnSpc>
                <a:spcPct val="70000"/>
              </a:lnSpc>
              <a:buFontTx/>
              <a:buNone/>
            </a:pPr>
            <a:r>
              <a:rPr lang="en-US" sz="800" dirty="0"/>
              <a:t>			&lt;FLAG ID="01" /&gt;</a:t>
            </a:r>
          </a:p>
          <a:p>
            <a:pPr>
              <a:lnSpc>
                <a:spcPct val="70000"/>
              </a:lnSpc>
              <a:buFontTx/>
              <a:buNone/>
            </a:pPr>
            <a:r>
              <a:rPr lang="en-US" sz="800" dirty="0"/>
              <a:t>			&lt;FLAG ID="02" /&gt;</a:t>
            </a:r>
          </a:p>
          <a:p>
            <a:pPr>
              <a:lnSpc>
                <a:spcPct val="70000"/>
              </a:lnSpc>
              <a:buFontTx/>
              <a:buNone/>
            </a:pPr>
            <a:r>
              <a:rPr lang="en-US" sz="800" dirty="0"/>
              <a:t>			&lt;FLAG ID="04" /&gt;</a:t>
            </a:r>
          </a:p>
          <a:p>
            <a:pPr>
              <a:lnSpc>
                <a:spcPct val="70000"/>
              </a:lnSpc>
              <a:buFontTx/>
              <a:buNone/>
            </a:pPr>
            <a:r>
              <a:rPr lang="en-US" sz="800" dirty="0"/>
              <a:t>			&lt;FLAG ID="12" /&gt;</a:t>
            </a:r>
          </a:p>
          <a:p>
            <a:pPr>
              <a:lnSpc>
                <a:spcPct val="70000"/>
              </a:lnSpc>
              <a:buFontTx/>
              <a:buNone/>
            </a:pPr>
            <a:r>
              <a:rPr lang="en-US" sz="800" dirty="0"/>
              <a:t>			&lt;FLAG ID="14" /&gt;</a:t>
            </a:r>
          </a:p>
          <a:p>
            <a:pPr>
              <a:lnSpc>
                <a:spcPct val="70000"/>
              </a:lnSpc>
              <a:buFontTx/>
              <a:buNone/>
            </a:pPr>
            <a:r>
              <a:rPr lang="en-US" sz="800" dirty="0"/>
              <a:t>			&lt;FLAG ID="16" /&gt;</a:t>
            </a:r>
          </a:p>
          <a:p>
            <a:pPr>
              <a:lnSpc>
                <a:spcPct val="70000"/>
              </a:lnSpc>
              <a:buFontTx/>
              <a:buNone/>
            </a:pPr>
            <a:r>
              <a:rPr lang="en-US" sz="800" dirty="0"/>
              <a:t>			&lt;FLAG ID="20" /&gt;</a:t>
            </a:r>
          </a:p>
          <a:p>
            <a:pPr>
              <a:lnSpc>
                <a:spcPct val="70000"/>
              </a:lnSpc>
              <a:buFontTx/>
              <a:buNone/>
            </a:pPr>
            <a:r>
              <a:rPr lang="en-US" sz="800" dirty="0"/>
              <a:t>			&lt;FLAG ID="21" /&gt;</a:t>
            </a:r>
          </a:p>
          <a:p>
            <a:pPr>
              <a:lnSpc>
                <a:spcPct val="70000"/>
              </a:lnSpc>
              <a:buFontTx/>
              <a:buNone/>
            </a:pPr>
            <a:r>
              <a:rPr lang="en-US" sz="800" dirty="0"/>
              <a:t>			&lt;FLAG ID="22" /&gt;</a:t>
            </a:r>
          </a:p>
          <a:p>
            <a:pPr>
              <a:lnSpc>
                <a:spcPct val="70000"/>
              </a:lnSpc>
              <a:buFontTx/>
              <a:buNone/>
            </a:pPr>
            <a:r>
              <a:rPr lang="en-US" sz="800" dirty="0"/>
              <a:t>		&lt;/</a:t>
            </a:r>
            <a:r>
              <a:rPr lang="en-US" sz="800" dirty="0" err="1"/>
              <a:t>DIAG</a:t>
            </a:r>
            <a:r>
              <a:rPr lang="en-US" sz="800" dirty="0"/>
              <a:t>&gt; </a:t>
            </a:r>
          </a:p>
          <a:p>
            <a:pPr>
              <a:lnSpc>
                <a:spcPct val="70000"/>
              </a:lnSpc>
              <a:buFontTx/>
              <a:buNone/>
            </a:pPr>
            <a:r>
              <a:rPr lang="en-US" sz="800" dirty="0"/>
              <a:t>		&lt;</a:t>
            </a:r>
            <a:r>
              <a:rPr lang="en-US" sz="800" dirty="0" err="1"/>
              <a:t>DIAG</a:t>
            </a:r>
            <a:r>
              <a:rPr lang="en-US" sz="800" dirty="0"/>
              <a:t> GROUP="</a:t>
            </a:r>
            <a:r>
              <a:rPr lang="en-US" sz="800" dirty="0" err="1"/>
              <a:t>MiuIO</a:t>
            </a:r>
            <a:r>
              <a:rPr lang="en-US" sz="800" dirty="0"/>
              <a:t>"&gt;</a:t>
            </a:r>
          </a:p>
          <a:p>
            <a:pPr>
              <a:lnSpc>
                <a:spcPct val="70000"/>
              </a:lnSpc>
              <a:buFontTx/>
              <a:buNone/>
            </a:pPr>
            <a:r>
              <a:rPr lang="en-US" sz="800" dirty="0"/>
              <a:t>			&lt;FLAG ID="11" /&gt;</a:t>
            </a:r>
          </a:p>
          <a:p>
            <a:pPr>
              <a:lnSpc>
                <a:spcPct val="70000"/>
              </a:lnSpc>
              <a:buFontTx/>
              <a:buNone/>
            </a:pPr>
            <a:r>
              <a:rPr lang="en-US" sz="800" dirty="0"/>
              <a:t>			&lt;FLAG ID="14" /&gt;</a:t>
            </a:r>
          </a:p>
          <a:p>
            <a:pPr>
              <a:lnSpc>
                <a:spcPct val="70000"/>
              </a:lnSpc>
              <a:buFontTx/>
              <a:buNone/>
            </a:pPr>
            <a:r>
              <a:rPr lang="en-US" sz="800" dirty="0"/>
              <a:t>		&lt;/</a:t>
            </a:r>
            <a:r>
              <a:rPr lang="en-US" sz="800" dirty="0" err="1"/>
              <a:t>DIAG</a:t>
            </a:r>
            <a:r>
              <a:rPr lang="en-US" sz="800" dirty="0"/>
              <a:t>&gt;</a:t>
            </a:r>
          </a:p>
          <a:p>
            <a:pPr>
              <a:lnSpc>
                <a:spcPct val="70000"/>
              </a:lnSpc>
              <a:buFontTx/>
              <a:buNone/>
            </a:pPr>
            <a:r>
              <a:rPr lang="en-US" sz="800" dirty="0"/>
              <a:t>		&lt;</a:t>
            </a:r>
            <a:r>
              <a:rPr lang="en-US" sz="800" dirty="0" err="1"/>
              <a:t>DIAG</a:t>
            </a:r>
            <a:r>
              <a:rPr lang="en-US" sz="800" dirty="0"/>
              <a:t> GROUP="</a:t>
            </a:r>
            <a:r>
              <a:rPr lang="en-US" sz="800" dirty="0" err="1"/>
              <a:t>MiuMethods</a:t>
            </a:r>
            <a:r>
              <a:rPr lang="en-US" sz="800" dirty="0"/>
              <a:t>"&gt;</a:t>
            </a:r>
          </a:p>
          <a:p>
            <a:pPr>
              <a:lnSpc>
                <a:spcPct val="70000"/>
              </a:lnSpc>
              <a:buFontTx/>
              <a:buNone/>
            </a:pPr>
            <a:r>
              <a:rPr lang="en-US" sz="800" dirty="0"/>
              <a:t>			&lt;FLAG ID="12" /&gt;</a:t>
            </a:r>
          </a:p>
          <a:p>
            <a:pPr>
              <a:lnSpc>
                <a:spcPct val="70000"/>
              </a:lnSpc>
              <a:buFontTx/>
              <a:buNone/>
            </a:pPr>
            <a:r>
              <a:rPr lang="en-US" sz="800" dirty="0"/>
              <a:t>			&lt;FLAG ID="14" /&gt;</a:t>
            </a:r>
          </a:p>
          <a:p>
            <a:pPr>
              <a:lnSpc>
                <a:spcPct val="70000"/>
              </a:lnSpc>
              <a:buFontTx/>
              <a:buNone/>
            </a:pPr>
            <a:r>
              <a:rPr lang="en-US" sz="800" dirty="0"/>
              <a:t>			&lt;FLAG ID="16" /&gt;</a:t>
            </a:r>
          </a:p>
          <a:p>
            <a:pPr>
              <a:lnSpc>
                <a:spcPct val="70000"/>
              </a:lnSpc>
              <a:buFontTx/>
              <a:buNone/>
            </a:pPr>
            <a:r>
              <a:rPr lang="en-US" sz="800" dirty="0"/>
              <a:t>			&lt;FLAG ID="18" /&gt;</a:t>
            </a:r>
          </a:p>
          <a:p>
            <a:pPr>
              <a:lnSpc>
                <a:spcPct val="70000"/>
              </a:lnSpc>
              <a:buFontTx/>
              <a:buNone/>
            </a:pPr>
            <a:r>
              <a:rPr lang="en-US" sz="800" dirty="0"/>
              <a:t>		&lt;/</a:t>
            </a:r>
            <a:r>
              <a:rPr lang="en-US" sz="800" dirty="0" err="1"/>
              <a:t>DIAG</a:t>
            </a:r>
            <a:r>
              <a:rPr lang="en-US" sz="800" dirty="0"/>
              <a:t>&gt;</a:t>
            </a:r>
          </a:p>
          <a:p>
            <a:pPr>
              <a:lnSpc>
                <a:spcPct val="70000"/>
              </a:lnSpc>
              <a:buFontTx/>
              <a:buNone/>
            </a:pPr>
            <a:r>
              <a:rPr lang="en-US" sz="800" dirty="0"/>
              <a:t>		&lt;</a:t>
            </a:r>
            <a:r>
              <a:rPr lang="en-US" sz="800" dirty="0" err="1"/>
              <a:t>DIAG</a:t>
            </a:r>
            <a:r>
              <a:rPr lang="en-US" sz="800" dirty="0"/>
              <a:t> GROUP="</a:t>
            </a:r>
            <a:r>
              <a:rPr lang="en-US" sz="800" dirty="0" err="1"/>
              <a:t>PhraseServer</a:t>
            </a:r>
            <a:r>
              <a:rPr lang="en-US" sz="800" dirty="0"/>
              <a:t>"&gt;</a:t>
            </a:r>
          </a:p>
          <a:p>
            <a:pPr>
              <a:lnSpc>
                <a:spcPct val="70000"/>
              </a:lnSpc>
              <a:buFontTx/>
              <a:buNone/>
            </a:pPr>
            <a:r>
              <a:rPr lang="en-US" sz="800" dirty="0"/>
              <a:t>			&lt;FLAG ID="10" /&gt;</a:t>
            </a:r>
          </a:p>
          <a:p>
            <a:pPr>
              <a:lnSpc>
                <a:spcPct val="70000"/>
              </a:lnSpc>
              <a:buFontTx/>
              <a:buNone/>
            </a:pPr>
            <a:r>
              <a:rPr lang="en-US" sz="800" dirty="0"/>
              <a:t>			&lt;FLAG ID="11" /&gt;</a:t>
            </a:r>
          </a:p>
          <a:p>
            <a:pPr>
              <a:lnSpc>
                <a:spcPct val="70000"/>
              </a:lnSpc>
              <a:buFontTx/>
              <a:buNone/>
            </a:pPr>
            <a:r>
              <a:rPr lang="en-US" sz="800" dirty="0"/>
              <a:t>			&lt;FLAG ID="12" /&gt;</a:t>
            </a:r>
          </a:p>
          <a:p>
            <a:pPr>
              <a:lnSpc>
                <a:spcPct val="70000"/>
              </a:lnSpc>
              <a:buFontTx/>
              <a:buNone/>
            </a:pPr>
            <a:r>
              <a:rPr lang="en-US" sz="800" dirty="0"/>
              <a:t>			&lt;FLAG ID="13" /&gt;</a:t>
            </a:r>
          </a:p>
          <a:p>
            <a:pPr>
              <a:lnSpc>
                <a:spcPct val="70000"/>
              </a:lnSpc>
              <a:buFontTx/>
              <a:buNone/>
            </a:pPr>
            <a:r>
              <a:rPr lang="en-US" sz="800" dirty="0"/>
              <a:t>			&lt;FLAG ID="14" /&gt;</a:t>
            </a:r>
          </a:p>
          <a:p>
            <a:pPr>
              <a:lnSpc>
                <a:spcPct val="70000"/>
              </a:lnSpc>
              <a:buFontTx/>
              <a:buNone/>
            </a:pPr>
            <a:r>
              <a:rPr lang="en-US" sz="800" dirty="0"/>
              <a:t>		&lt;/</a:t>
            </a:r>
            <a:r>
              <a:rPr lang="en-US" sz="800" dirty="0" err="1"/>
              <a:t>DIAG</a:t>
            </a:r>
            <a:r>
              <a:rPr lang="en-US" sz="800" dirty="0"/>
              <a:t>&gt;</a:t>
            </a:r>
          </a:p>
          <a:p>
            <a:pPr>
              <a:lnSpc>
                <a:spcPct val="70000"/>
              </a:lnSpc>
              <a:buFontTx/>
              <a:buNone/>
            </a:pPr>
            <a:r>
              <a:rPr lang="en-US" sz="800" dirty="0"/>
              <a:t>		&lt;</a:t>
            </a:r>
            <a:r>
              <a:rPr lang="en-US" sz="800" dirty="0" err="1"/>
              <a:t>DIAG</a:t>
            </a:r>
            <a:r>
              <a:rPr lang="en-US" sz="800" dirty="0"/>
              <a:t> GROUP="</a:t>
            </a:r>
            <a:r>
              <a:rPr lang="en-US" sz="800" dirty="0" err="1"/>
              <a:t>PhraseServer</a:t>
            </a:r>
            <a:r>
              <a:rPr lang="en-US" sz="800" dirty="0"/>
              <a:t> to Monitor"&gt;</a:t>
            </a:r>
          </a:p>
          <a:p>
            <a:pPr>
              <a:lnSpc>
                <a:spcPct val="70000"/>
              </a:lnSpc>
              <a:buFontTx/>
              <a:buNone/>
            </a:pPr>
            <a:r>
              <a:rPr lang="en-US" sz="800" dirty="0"/>
              <a:t>			&lt;FLAG ID="10" /&gt;</a:t>
            </a:r>
          </a:p>
          <a:p>
            <a:pPr>
              <a:lnSpc>
                <a:spcPct val="70000"/>
              </a:lnSpc>
              <a:buFontTx/>
              <a:buNone/>
            </a:pPr>
            <a:r>
              <a:rPr lang="en-US" sz="800" dirty="0"/>
              <a:t>			&lt;FLAG ID="11" /&gt;</a:t>
            </a:r>
          </a:p>
          <a:p>
            <a:pPr>
              <a:lnSpc>
                <a:spcPct val="70000"/>
              </a:lnSpc>
              <a:buFontTx/>
              <a:buNone/>
            </a:pPr>
            <a:r>
              <a:rPr lang="en-US" sz="800" dirty="0"/>
              <a:t>			&lt;FLAG ID="12" /&gt;</a:t>
            </a:r>
          </a:p>
          <a:p>
            <a:pPr>
              <a:lnSpc>
                <a:spcPct val="70000"/>
              </a:lnSpc>
              <a:buFontTx/>
              <a:buNone/>
            </a:pPr>
            <a:r>
              <a:rPr lang="en-US" sz="800" dirty="0"/>
              <a:t>		&lt;/</a:t>
            </a:r>
            <a:r>
              <a:rPr lang="en-US" sz="800" dirty="0" err="1"/>
              <a:t>DIAG</a:t>
            </a:r>
            <a:r>
              <a:rPr lang="en-US" sz="800" dirty="0"/>
              <a:t>&gt;</a:t>
            </a:r>
          </a:p>
          <a:p>
            <a:pPr>
              <a:lnSpc>
                <a:spcPct val="70000"/>
              </a:lnSpc>
              <a:buFontTx/>
              <a:buNone/>
            </a:pPr>
            <a:r>
              <a:rPr lang="en-US" sz="800" dirty="0"/>
              <a:t>	&lt;/TRACE&gt;</a:t>
            </a:r>
          </a:p>
          <a:p>
            <a:pPr>
              <a:lnSpc>
                <a:spcPct val="70000"/>
              </a:lnSpc>
              <a:buFontTx/>
              <a:buNone/>
            </a:pPr>
            <a:r>
              <a:rPr lang="en-US" sz="800" dirty="0"/>
              <a:t>&lt;/GA&gt;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DEEEEA79-DD56-4BB5-AC75-C0268F65A392}" type="slidenum">
              <a:rPr lang="en-US"/>
              <a:pPr/>
              <a:t>36</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r>
              <a:rPr lang="en-US"/>
              <a:t>Use Find to zero in on specific strings that you might have seen elsewhere, such as an error code reported in an App log error.</a:t>
            </a:r>
          </a:p>
          <a:p>
            <a:r>
              <a:rPr lang="en-US"/>
              <a:t>Use Findstr to help filter the diag file down to a set of lines focused on something you know you want to see, such as a particular port or a particular kind of diag trace line.</a:t>
            </a:r>
          </a:p>
          <a:p>
            <a:r>
              <a:rPr lang="en-US"/>
              <a:t>Compare traces from a working Unity to the one for the non-working Unity, for the same test.</a:t>
            </a:r>
          </a:p>
          <a:p>
            <a:r>
              <a:rPr lang="en-US"/>
              <a:t>Pay close attention to timing.  Sometimes you can detect interesting timing gaps, or timeouts, between lines that way.</a:t>
            </a:r>
          </a:p>
          <a:p>
            <a:r>
              <a:rPr lang="en-US"/>
              <a:t>Unity diags are not perfect.  There are some ‘false positives’, i.e. reports of errors that are not really errors.  Be careful to not just zero in an error line, if you don’t see other associations between it and the problem.</a:t>
            </a:r>
          </a:p>
          <a:p>
            <a:r>
              <a:rPr lang="en-US"/>
              <a:t>Try, if possible, to assemble a story out of the diag lines.  For example, you might compare a trace from a non-working system to a working one, and notice that in the working trace, our code enters a particular method, then quickly exits it, while in the non-working trace, we go into the method and never seem to leave.</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CED70-E776-4E97-A339-89BBD7AFB7CF}" type="slidenum">
              <a:rPr lang="en-US"/>
              <a:pPr/>
              <a:t>53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59450886-15BB-40A8-9320-0C50D750808C}" type="slidenum">
              <a:rPr lang="en-US"/>
              <a:pPr/>
              <a:t>81</a:t>
            </a:fld>
            <a:endParaRPr lang="en-US" dirty="0"/>
          </a:p>
        </p:txBody>
      </p:sp>
      <p:sp>
        <p:nvSpPr>
          <p:cNvPr id="1590274" name="Rectangle 2"/>
          <p:cNvSpPr>
            <a:spLocks noGrp="1" noRot="1" noChangeAspect="1" noChangeArrowheads="1" noTextEdit="1"/>
          </p:cNvSpPr>
          <p:nvPr>
            <p:ph type="sldImg"/>
          </p:nvPr>
        </p:nvSpPr>
        <p:spPr>
          <a:ln/>
        </p:spPr>
      </p:sp>
      <p:sp>
        <p:nvSpPr>
          <p:cNvPr id="1590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5B63E325-8F6D-4C94-8FE9-980819B0EC54}" type="slidenum">
              <a:rPr lang="en-US"/>
              <a:pPr/>
              <a:t>83</a:t>
            </a:fld>
            <a:endParaRPr lang="en-US" dirty="0"/>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r>
              <a:rPr lang="en-US" dirty="0"/>
              <a:t>The Cisco Unity component that interfaces with Cisco CallManager (CCM) is AvSkinny.tsp.  That component presents a TAPI interface to the Miu component for Call Control and a Skinny (SCCP) interface to CCM.  In other words, the TSP translates between the Miu’s TAPI interface and CCM’s Skinny interface.</a:t>
            </a:r>
          </a:p>
          <a:p>
            <a:r>
              <a:rPr lang="en-US" dirty="0"/>
              <a:t>The WAV driver is packaged with the Skinny TSP although it is not directly depenent on Skinny (Same wav driver is used for SIP)</a:t>
            </a:r>
          </a:p>
          <a:p>
            <a:r>
              <a:rPr lang="en-US" dirty="0"/>
              <a:t>Unity does not care what call control protocol is used on the remote device (SCCP, SIP, H323, MGCP, etc)</a:t>
            </a:r>
          </a:p>
          <a:p>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A141E322-B661-4BEF-87CF-32186110849E}" type="slidenum">
              <a:rPr lang="en-US"/>
              <a:pPr/>
              <a:t>84</a:t>
            </a:fld>
            <a:endParaRPr lang="en-US" dirty="0"/>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r>
              <a:rPr lang="en-US" dirty="0"/>
              <a:t>Starting in 8.0(1) the TSP uses a well-defined state machine to handle incoming Skinny (from CCM or CME) and TAPI (from the MIU) events.  Overall architecture, design details and additional background can be found here:</a:t>
            </a:r>
          </a:p>
          <a:p>
            <a:r>
              <a:rPr lang="en-US" dirty="0"/>
              <a:t>http://wwwin-eng.cisco.com/cgi-bin/edcs/edcs_info?EDCS-396019</a:t>
            </a:r>
          </a:p>
          <a:p>
            <a:r>
              <a:rPr lang="en-US" dirty="0"/>
              <a:t>As the TSP evolves, due to bugs and features, updates to the state diagrams will be kept here:</a:t>
            </a:r>
          </a:p>
          <a:p>
            <a:r>
              <a:rPr lang="en-US" dirty="0"/>
              <a:t>http://wwwin-eng.cisco.com/cgi-bin/edcs/edcs_info?EDCS-494253</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5A0828D2-A371-4F3D-B3F1-FE486419487A}" type="slidenum">
              <a:rPr lang="en-US"/>
              <a:pPr/>
              <a:t>85</a:t>
            </a:fld>
            <a:endParaRPr lang="en-US" dirty="0"/>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r>
              <a:rPr lang="en-US" dirty="0"/>
              <a:t>Basic Call States</a:t>
            </a:r>
          </a:p>
          <a:p>
            <a:pPr lvl="1"/>
            <a:r>
              <a:rPr lang="en-US" dirty="0"/>
              <a:t>This is where it all begins.  Once a port registers with CCM, it enters the Idle state.  All roads lead to/from there.</a:t>
            </a:r>
          </a:p>
          <a:p>
            <a:pPr lvl="1"/>
            <a:r>
              <a:rPr lang="en-US" dirty="0"/>
              <a:t>Handling of both inbound and outbound calls (from Idle, through Connected and back to Idle again) is covered here.</a:t>
            </a:r>
          </a:p>
          <a:p>
            <a:pPr lvl="1"/>
            <a:r>
              <a:rPr lang="en-US" dirty="0"/>
              <a:t>Basic Call states and transitions are identical for both CCM and CME</a:t>
            </a:r>
          </a:p>
          <a:p>
            <a:r>
              <a:rPr lang="en-US" dirty="0"/>
              <a:t>Rectangles represent possible TSP states</a:t>
            </a:r>
          </a:p>
          <a:p>
            <a:r>
              <a:rPr lang="en-US" dirty="0"/>
              <a:t>Ellipses represent entry or exit points</a:t>
            </a:r>
          </a:p>
          <a:p>
            <a:r>
              <a:rPr lang="en-US" dirty="0"/>
              <a:t>SEND and RECEIVE indicated outbound and inbound Skinny messages, respectively</a:t>
            </a:r>
          </a:p>
          <a:p>
            <a:r>
              <a:rPr lang="en-US" dirty="0"/>
              <a:t>Events such as (</a:t>
            </a:r>
            <a:r>
              <a:rPr lang="en-US" dirty="0" err="1"/>
              <a:t>MakeCall</a:t>
            </a:r>
            <a:r>
              <a:rPr lang="en-US" dirty="0"/>
              <a:t> Requested) are typically TAPI signaling from the MIU</a:t>
            </a:r>
          </a:p>
          <a:p>
            <a:r>
              <a:rPr lang="en-US" dirty="0"/>
              <a:t>TAPI and Skinny messages that do not result in state transitions are not show.  For example, </a:t>
            </a:r>
            <a:r>
              <a:rPr lang="en-US" dirty="0" err="1"/>
              <a:t>StationCallInfoMessage</a:t>
            </a:r>
            <a:r>
              <a:rPr lang="en-US" dirty="0"/>
              <a:t> is normally received when answering an incoming call.  The call info from that message is processed and passed up through TAPI to the MIU.  However, this Skinny message is never used to trigger a state transition and so it is not shown here.</a:t>
            </a:r>
          </a:p>
          <a:p>
            <a:endParaRPr lang="en-US" dirty="0"/>
          </a:p>
          <a:p>
            <a:pPr>
              <a:buFontTx/>
              <a:buNone/>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1403EBDC-9A29-4102-9097-5A2D3FB43ED3}" type="slidenum">
              <a:rPr lang="en-US"/>
              <a:pPr/>
              <a:t>86</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US"/>
              <a:t>MWI requests originally were included on the Basic Call state diagram.  Recent bug fixes in how MWIs are handled with CME have added sufficient complexity to warrant giving MWIs their own diagram page.</a:t>
            </a:r>
          </a:p>
          <a:p>
            <a:pPr lvl="1"/>
            <a:r>
              <a:rPr lang="en-US"/>
              <a:t>Entry to MWI request states is always from the Basic Call Idle state</a:t>
            </a:r>
          </a:p>
          <a:p>
            <a:pPr lvl="1"/>
            <a:r>
              <a:rPr lang="en-US"/>
              <a:t>Exit from an MWI request always return to the Basic Call Idle state</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BF337B84-49A0-4B1B-A784-99E7BABC05FD}" type="slidenum">
              <a:rPr lang="en-US"/>
              <a:pPr/>
              <a:t>87</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r>
              <a:rPr lang="en-US"/>
              <a:t>Blind and Supervised transfers are notoriously complicated and states for each file there own page.</a:t>
            </a:r>
          </a:p>
          <a:p>
            <a:pPr lvl="1"/>
            <a:r>
              <a:rPr lang="en-US"/>
              <a:t>Entry to transfer states is always through the Basic Call Connected state</a:t>
            </a:r>
          </a:p>
          <a:p>
            <a:pPr lvl="1"/>
            <a:r>
              <a:rPr lang="en-US"/>
              <a:t>Exit from a transfer will lead back to the Basic Call states.  Depending on how the transfer attempted turned out, the return point could be Connected, Initiate Drop, Idle, or Wait For Close Call. </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009142A4-BA60-46A2-A3F0-A8EA66F85DF5}" type="slidenum">
              <a:rPr lang="en-US"/>
              <a:pPr/>
              <a:t>88</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pPr lvl="1"/>
            <a:r>
              <a:rPr lang="en-US" dirty="0"/>
              <a:t>CME handles transfers slight different than CCM.  This requires the TSP to have separate sets of transfer states for each phone system.  While the names of the states remain the same, the transitions between them will differ.  The selection of CME or CCM in </a:t>
            </a:r>
            <a:r>
              <a:rPr lang="en-US" dirty="0" err="1"/>
              <a:t>UTIM</a:t>
            </a:r>
            <a:r>
              <a:rPr lang="en-US" dirty="0"/>
              <a:t> controls which set of transfer state transitions will be used.</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fld id="{C094E2A5-A380-4486-9356-FD14056CB3C9}"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6A96E77E-4201-4CA1-99B4-4AAB5A583E89}" type="slidenum">
              <a:rPr lang="en-US"/>
              <a:pPr/>
              <a:t>89</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74995A34-6D37-4C9E-9A48-EFA5F8CF3690}" type="slidenum">
              <a:rPr lang="en-US"/>
              <a:pPr/>
              <a:t>90</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t>
            </a:r>
            <a:r>
              <a:rPr lang="en-US" dirty="0" err="1" smtClean="0"/>
              <a:t>EVT</a:t>
            </a:r>
            <a:r>
              <a:rPr lang="en-US" dirty="0" smtClean="0"/>
              <a:t> output is done</a:t>
            </a:r>
            <a:r>
              <a:rPr lang="en-US" baseline="0" dirty="0" smtClean="0"/>
              <a:t> in GMT, </a:t>
            </a:r>
            <a:r>
              <a:rPr lang="en-US" baseline="0" dirty="0" err="1" smtClean="0"/>
              <a:t>diags</a:t>
            </a:r>
            <a:r>
              <a:rPr lang="en-US" baseline="0" dirty="0" smtClean="0"/>
              <a:t> (local server time) / </a:t>
            </a:r>
            <a:r>
              <a:rPr lang="en-US" baseline="0" dirty="0" err="1" smtClean="0"/>
              <a:t>EVT</a:t>
            </a:r>
            <a:r>
              <a:rPr lang="en-US" baseline="0" dirty="0" smtClean="0"/>
              <a:t>  (GMT) pulled from a server in a different </a:t>
            </a:r>
            <a:r>
              <a:rPr lang="en-US" baseline="0" dirty="0" err="1" smtClean="0"/>
              <a:t>timezone</a:t>
            </a:r>
            <a:r>
              <a:rPr lang="en-US" baseline="0" dirty="0" smtClean="0"/>
              <a:t> will not match</a:t>
            </a:r>
            <a:endParaRPr lang="en-US" dirty="0"/>
          </a:p>
        </p:txBody>
      </p:sp>
      <p:sp>
        <p:nvSpPr>
          <p:cNvPr id="4" name="Slide Number Placeholder 3"/>
          <p:cNvSpPr>
            <a:spLocks noGrp="1"/>
          </p:cNvSpPr>
          <p:nvPr>
            <p:ph type="sldNum" sz="quarter" idx="10"/>
          </p:nvPr>
        </p:nvSpPr>
        <p:spPr/>
        <p:txBody>
          <a:bodyPr/>
          <a:lstStyle/>
          <a:p>
            <a:fld id="{C094E2A5-A380-4486-9356-FD14056CB3C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!analyze –v will help isolate the offending process.  Most of the time</a:t>
            </a:r>
            <a:r>
              <a:rPr lang="en-US" baseline="0" dirty="0" smtClean="0"/>
              <a:t> it is not unity related but CSA, Firewall, or 3</a:t>
            </a:r>
            <a:r>
              <a:rPr lang="en-US" baseline="30000" dirty="0" smtClean="0"/>
              <a:t>rd</a:t>
            </a:r>
            <a:r>
              <a:rPr lang="en-US" baseline="0" dirty="0" smtClean="0"/>
              <a:t> virus scanners issues.</a:t>
            </a:r>
          </a:p>
          <a:p>
            <a:r>
              <a:rPr lang="en-US" baseline="0" dirty="0" smtClean="0"/>
              <a:t>Unity symbols are NOT public</a:t>
            </a:r>
          </a:p>
          <a:p>
            <a:r>
              <a:rPr lang="en-US" baseline="0" dirty="0" smtClean="0"/>
              <a:t>Debug images can be made if needed which can included the relevant symbol information for the offending module.  Typically requires the Unity server version be at the latest ES version for that code train.</a:t>
            </a:r>
            <a:endParaRPr lang="en-US" dirty="0"/>
          </a:p>
        </p:txBody>
      </p:sp>
      <p:sp>
        <p:nvSpPr>
          <p:cNvPr id="4" name="Slide Number Placeholder 3"/>
          <p:cNvSpPr>
            <a:spLocks noGrp="1"/>
          </p:cNvSpPr>
          <p:nvPr>
            <p:ph type="sldNum" sz="quarter" idx="10"/>
          </p:nvPr>
        </p:nvSpPr>
        <p:spPr/>
        <p:txBody>
          <a:bodyPr/>
          <a:lstStyle/>
          <a:p>
            <a:fld id="{C094E2A5-A380-4486-9356-FD14056CB3C9}"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IIS</a:t>
            </a:r>
            <a:r>
              <a:rPr lang="en-US" baseline="0" dirty="0" smtClean="0"/>
              <a:t> manager can be used to check the settings of the logging components.  Some end users change it from the default locations listed above.</a:t>
            </a:r>
            <a:endParaRPr lang="en-US" dirty="0"/>
          </a:p>
        </p:txBody>
      </p:sp>
      <p:sp>
        <p:nvSpPr>
          <p:cNvPr id="4" name="Slide Number Placeholder 3"/>
          <p:cNvSpPr>
            <a:spLocks noGrp="1"/>
          </p:cNvSpPr>
          <p:nvPr>
            <p:ph type="sldNum" sz="quarter" idx="10"/>
          </p:nvPr>
        </p:nvSpPr>
        <p:spPr/>
        <p:txBody>
          <a:bodyPr/>
          <a:lstStyle/>
          <a:p>
            <a:fld id="{C094E2A5-A380-4486-9356-FD14056CB3C9}"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8E15B880-FF94-42CA-898D-4CB0AC3583A6}" type="slidenum">
              <a:rPr lang="en-US"/>
              <a:pPr/>
              <a:t>16</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pPr>
              <a:buFontTx/>
              <a:buNone/>
            </a:pPr>
            <a:r>
              <a:rPr lang="en-US"/>
              <a:t>There is a painful truth about using diags to troubleshoot Unity:  even to just gather the diags correctly, you have to understand something about Unity architecture.</a:t>
            </a:r>
          </a:p>
          <a:p>
            <a:pPr>
              <a:buFontTx/>
              <a:buNone/>
            </a:pPr>
            <a:endParaRPr lang="en-US"/>
          </a:p>
          <a:p>
            <a:pPr>
              <a:buFontTx/>
              <a:buNone/>
            </a:pPr>
            <a:r>
              <a:rPr lang="en-US"/>
              <a:t>This is because of an interesting fact.  Logs are gathered through a component called the log manager.  There are, however a number of different Unity processes, and each one runs its own copy of the log manager. </a:t>
            </a:r>
          </a:p>
          <a:p>
            <a:pPr>
              <a:buFontTx/>
              <a:buNone/>
            </a:pPr>
            <a:r>
              <a:rPr lang="en-US"/>
              <a:t> </a:t>
            </a:r>
          </a:p>
          <a:p>
            <a:pPr>
              <a:buFontTx/>
              <a:buNone/>
            </a:pPr>
            <a:r>
              <a:rPr lang="en-US"/>
              <a:t>Because there are multiple log managers, there are multiple diagnostic files created by them.  You therefore have to know under which process the component you want to diag is running.</a:t>
            </a:r>
            <a:r>
              <a:rPr lang="en-US" b="1"/>
              <a:t>  </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C4F87DDC-FCAB-457B-BE47-F2C1154F14D9}" type="slidenum">
              <a:rPr lang="en-US"/>
              <a:pPr/>
              <a:t>17</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pPr>
              <a:buFontTx/>
              <a:buNone/>
            </a:pPr>
            <a:r>
              <a:rPr lang="en-US" dirty="0"/>
              <a:t>For example, if you’re gathering MIU traces, you would gather an </a:t>
            </a:r>
            <a:r>
              <a:rPr lang="en-US" dirty="0" err="1"/>
              <a:t>AvCsMgr</a:t>
            </a:r>
            <a:r>
              <a:rPr lang="en-US" dirty="0"/>
              <a:t> </a:t>
            </a:r>
            <a:r>
              <a:rPr lang="en-US" dirty="0" err="1"/>
              <a:t>diag</a:t>
            </a:r>
            <a:r>
              <a:rPr lang="en-US" dirty="0"/>
              <a:t> file, because the MIU runs under the </a:t>
            </a:r>
            <a:r>
              <a:rPr lang="en-US" dirty="0" err="1"/>
              <a:t>AvCsMgr</a:t>
            </a:r>
            <a:r>
              <a:rPr lang="en-US" dirty="0"/>
              <a:t> process.</a:t>
            </a:r>
          </a:p>
          <a:p>
            <a:pPr>
              <a:buFontTx/>
              <a:buNone/>
            </a:pPr>
            <a:endParaRPr lang="en-US" dirty="0"/>
          </a:p>
          <a:p>
            <a:pPr>
              <a:buFontTx/>
              <a:buNone/>
            </a:pPr>
            <a:r>
              <a:rPr lang="en-US" dirty="0"/>
              <a:t>The way the Unity Diagnostic Tool works (and we’ll cover this in a little bit), you would set MIU traces, reproduce the behavior you’re troubleshooting, then gather the </a:t>
            </a:r>
            <a:r>
              <a:rPr lang="en-US" dirty="0" err="1"/>
              <a:t>AvCsMgr</a:t>
            </a:r>
            <a:r>
              <a:rPr lang="en-US" dirty="0"/>
              <a:t> </a:t>
            </a:r>
            <a:r>
              <a:rPr lang="en-US" dirty="0" err="1"/>
              <a:t>diag</a:t>
            </a:r>
            <a:r>
              <a:rPr lang="en-US" dirty="0"/>
              <a:t> file.  It’s that last step that often requires some specific knowledge about Unity architecture.</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C6F4ED2D-A613-492B-818C-A3BBD484EF9B}" type="slidenum">
              <a:rPr lang="en-US"/>
              <a:pPr/>
              <a:t>18</a:t>
            </a:fld>
            <a:endParaRPr lang="en-U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pPr>
              <a:buFontTx/>
              <a:buNone/>
            </a:pPr>
            <a:r>
              <a:rPr lang="en-US"/>
              <a:t>And it gets even more interesting. Some components run under more than one process.  </a:t>
            </a:r>
          </a:p>
          <a:p>
            <a:pPr>
              <a:buFontTx/>
              <a:buNone/>
            </a:pPr>
            <a:r>
              <a:rPr lang="en-US"/>
              <a:t>For example, the DOH can be found running under AvCsMgr, CsBridgeConnector, and AvUmrSyncSvr.</a:t>
            </a:r>
          </a:p>
          <a:p>
            <a:pPr>
              <a:buFontTx/>
              <a:buNone/>
            </a:pPr>
            <a:endParaRPr lang="en-US"/>
          </a:p>
          <a:p>
            <a:pPr>
              <a:buFontTx/>
              <a:buNone/>
            </a:pPr>
            <a:r>
              <a:rPr lang="en-US"/>
              <a:t>Because of this, you can find output from DOH traces in diag files from each of several Unity processes.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4BC8784B-D53B-4DB3-90DD-6C2722FDE1FF}" type="slidenum">
              <a:rPr lang="en-US"/>
              <a:pPr/>
              <a:t>19</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pPr>
              <a:buFontTx/>
              <a:buNone/>
            </a:pPr>
            <a:r>
              <a:rPr lang="en-US"/>
              <a:t>And here is one more wrinkle, just to make your Unity troubleshooting task even more fun.</a:t>
            </a:r>
          </a:p>
          <a:p>
            <a:pPr>
              <a:buFontTx/>
              <a:buNone/>
            </a:pPr>
            <a:r>
              <a:rPr lang="en-US"/>
              <a:t>Some useful diag files are not even gathered through the UDT, but outside of it. </a:t>
            </a:r>
          </a:p>
          <a:p>
            <a:pPr>
              <a:buFontTx/>
              <a:buNone/>
            </a:pPr>
            <a:r>
              <a:rPr lang="en-US"/>
              <a:t>For example, Unity setup diags its work in a file called tempu.log, and in other files as well, outside of the log manager and UDT.</a:t>
            </a:r>
          </a:p>
          <a:p>
            <a:pPr>
              <a:buFontTx/>
              <a:buNone/>
            </a:pPr>
            <a:r>
              <a:rPr lang="en-US"/>
              <a:t>  </a:t>
            </a:r>
          </a:p>
          <a:p>
            <a:pPr>
              <a:buFontTx/>
              <a:buNone/>
            </a:pPr>
            <a:r>
              <a:rPr lang="en-US"/>
              <a:t>If you think about it enough, this kind of makes sense.  Since the UDT gathers diags generated through the log manager, and the log manager doesn’t even exist until Unity is installed, setup needs a separate way to diag itself.</a:t>
            </a:r>
          </a:p>
          <a:p>
            <a:pPr>
              <a:buFontTx/>
              <a:buNone/>
            </a:pPr>
            <a:endParaRPr lang="en-US"/>
          </a:p>
          <a:p>
            <a:pPr>
              <a:buFontTx/>
              <a:buNone/>
            </a:pPr>
            <a:r>
              <a:rPr lang="en-US"/>
              <a:t>This does, however, add even more complexity to Unity diagnostic logging.</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9918" name="Rectangle 254"/>
          <p:cNvSpPr>
            <a:spLocks noChangeArrowheads="1"/>
          </p:cNvSpPr>
          <p:nvPr/>
        </p:nvSpPr>
        <p:spPr bwMode="auto">
          <a:xfrm>
            <a:off x="0" y="0"/>
            <a:ext cx="5257800" cy="3124200"/>
          </a:xfrm>
          <a:prstGeom prst="rect">
            <a:avLst/>
          </a:prstGeom>
          <a:solidFill>
            <a:srgbClr val="015F85"/>
          </a:solidFill>
          <a:ln w="25400" algn="ctr">
            <a:noFill/>
            <a:miter lim="800000"/>
            <a:headEnd/>
            <a:tailEnd/>
          </a:ln>
          <a:effectLst/>
        </p:spPr>
        <p:txBody>
          <a:bodyPr wrap="none" anchor="ctr"/>
          <a:lstStyle/>
          <a:p>
            <a:endParaRPr lang="en-US"/>
          </a:p>
        </p:txBody>
      </p:sp>
      <p:pic>
        <p:nvPicPr>
          <p:cNvPr id="369919" name="Picture 255" descr="MAE00784"/>
          <p:cNvPicPr preferRelativeResize="0">
            <a:picLocks noChangeAspect="1" noChangeArrowheads="1"/>
          </p:cNvPicPr>
          <p:nvPr/>
        </p:nvPicPr>
        <p:blipFill>
          <a:blip r:embed="rId2" cstate="print"/>
          <a:srcRect/>
          <a:stretch>
            <a:fillRect/>
          </a:stretch>
        </p:blipFill>
        <p:spPr bwMode="auto">
          <a:xfrm>
            <a:off x="5213350" y="0"/>
            <a:ext cx="3930650" cy="3144838"/>
          </a:xfrm>
          <a:prstGeom prst="rect">
            <a:avLst/>
          </a:prstGeom>
          <a:noFill/>
        </p:spPr>
      </p:pic>
      <p:sp>
        <p:nvSpPr>
          <p:cNvPr id="369920" name="Rectangle 256"/>
          <p:cNvSpPr>
            <a:spLocks noChangeArrowheads="1"/>
          </p:cNvSpPr>
          <p:nvPr/>
        </p:nvSpPr>
        <p:spPr bwMode="auto">
          <a:xfrm>
            <a:off x="277813"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spcBef>
                <a:spcPct val="0"/>
              </a:spcBef>
              <a:buClrTx/>
              <a:buFontTx/>
              <a:buNone/>
            </a:pPr>
            <a:r>
              <a:rPr lang="en-US" sz="700">
                <a:solidFill>
                  <a:srgbClr val="999999"/>
                </a:solidFill>
              </a:rPr>
              <a:t>© 2011 Cisco Systems, Inc. All rights reserved.</a:t>
            </a:r>
          </a:p>
        </p:txBody>
      </p:sp>
      <p:sp>
        <p:nvSpPr>
          <p:cNvPr id="369921" name="Rectangle 257"/>
          <p:cNvSpPr>
            <a:spLocks noChangeArrowheads="1"/>
          </p:cNvSpPr>
          <p:nvPr userDrawn="1"/>
        </p:nvSpPr>
        <p:spPr bwMode="auto">
          <a:xfrm>
            <a:off x="8642350" y="6672263"/>
            <a:ext cx="274638" cy="1889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spcBef>
                <a:spcPct val="0"/>
              </a:spcBef>
              <a:buClrTx/>
              <a:buFontTx/>
              <a:buNone/>
            </a:pPr>
            <a:fld id="{39E95A4B-3591-4034-AEC6-6082E9F0E057}" type="slidenum">
              <a:rPr lang="en-US" sz="700">
                <a:solidFill>
                  <a:srgbClr val="999999"/>
                </a:solidFill>
              </a:rPr>
              <a:pPr algn="r" defTabSz="814388">
                <a:lnSpc>
                  <a:spcPct val="100000"/>
                </a:lnSpc>
                <a:spcBef>
                  <a:spcPct val="0"/>
                </a:spcBef>
                <a:buClrTx/>
                <a:buFontTx/>
                <a:buNone/>
              </a:pPr>
              <a:t>‹#›</a:t>
            </a:fld>
            <a:endParaRPr lang="en-US" sz="700">
              <a:solidFill>
                <a:srgbClr val="999999"/>
              </a:solidFill>
            </a:endParaRPr>
          </a:p>
        </p:txBody>
      </p:sp>
      <p:sp>
        <p:nvSpPr>
          <p:cNvPr id="369926" name="Rectangle 262"/>
          <p:cNvSpPr>
            <a:spLocks noGrp="1" noChangeArrowheads="1"/>
          </p:cNvSpPr>
          <p:nvPr>
            <p:ph type="ctrTitle"/>
          </p:nvPr>
        </p:nvSpPr>
        <p:spPr bwMode="white">
          <a:xfrm>
            <a:off x="650875" y="3390900"/>
            <a:ext cx="6937375" cy="420688"/>
          </a:xfrm>
          <a:ln/>
        </p:spPr>
        <p:txBody>
          <a:bodyPr anchor="t"/>
          <a:lstStyle>
            <a:lvl1pPr>
              <a:defRPr sz="2000">
                <a:solidFill>
                  <a:schemeClr val="bg2"/>
                </a:solidFill>
              </a:defRPr>
            </a:lvl1pPr>
          </a:lstStyle>
          <a:p>
            <a:r>
              <a:rPr lang="en-US"/>
              <a:t>Module Title, Size 20</a:t>
            </a:r>
          </a:p>
        </p:txBody>
      </p:sp>
      <p:sp>
        <p:nvSpPr>
          <p:cNvPr id="369927" name="Rectangle 263"/>
          <p:cNvSpPr>
            <a:spLocks noGrp="1" noChangeArrowheads="1"/>
          </p:cNvSpPr>
          <p:nvPr>
            <p:ph type="subTitle" idx="1"/>
          </p:nvPr>
        </p:nvSpPr>
        <p:spPr>
          <a:xfrm>
            <a:off x="650875" y="1312863"/>
            <a:ext cx="3546475" cy="841375"/>
          </a:xfrm>
          <a:ln/>
        </p:spPr>
        <p:txBody>
          <a:bodyPr anchor="ctr"/>
          <a:lstStyle>
            <a:lvl1pPr>
              <a:lnSpc>
                <a:spcPct val="90000"/>
              </a:lnSpc>
              <a:spcBef>
                <a:spcPct val="0"/>
              </a:spcBef>
              <a:defRPr sz="3000">
                <a:solidFill>
                  <a:schemeClr val="bg1"/>
                </a:solidFill>
              </a:defRPr>
            </a:lvl1pPr>
          </a:lstStyle>
          <a:p>
            <a:r>
              <a:rPr lang="en-US"/>
              <a:t>Lesson Title,</a:t>
            </a:r>
            <a:br>
              <a:rPr lang="en-US"/>
            </a:br>
            <a:r>
              <a:rPr lang="en-US"/>
              <a:t>Size 30</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57200"/>
            <a:ext cx="206692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57200"/>
            <a:ext cx="6048375"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54000"/>
            <a:ext cx="8991600" cy="637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286000"/>
            <a:ext cx="18288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0" y="2286000"/>
            <a:ext cx="18288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74638"/>
            <a:ext cx="2095500" cy="36115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4638"/>
            <a:ext cx="6134100" cy="3611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780" name="Rectangle 6284"/>
          <p:cNvSpPr>
            <a:spLocks noGrp="1" noChangeArrowheads="1"/>
          </p:cNvSpPr>
          <p:nvPr>
            <p:ph type="title"/>
          </p:nvPr>
        </p:nvSpPr>
        <p:spPr bwMode="auto">
          <a:xfrm>
            <a:off x="533400" y="457200"/>
            <a:ext cx="8267700" cy="838200"/>
          </a:xfrm>
          <a:prstGeom prst="rect">
            <a:avLst/>
          </a:prstGeom>
          <a:noFill/>
          <a:ln w="9525" algn="ctr">
            <a:noFill/>
            <a:miter lim="800000"/>
            <a:headEnd/>
            <a:tailEnd/>
          </a:ln>
          <a:effec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82" name="Rectangle 6286"/>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endParaRPr lang="en-US"/>
          </a:p>
        </p:txBody>
      </p:sp>
      <p:sp>
        <p:nvSpPr>
          <p:cNvPr id="368783" name="Rectangle 6287"/>
          <p:cNvSpPr>
            <a:spLocks noChangeArrowheads="1"/>
          </p:cNvSpPr>
          <p:nvPr/>
        </p:nvSpPr>
        <p:spPr bwMode="auto">
          <a:xfrm>
            <a:off x="277813"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spcBef>
                <a:spcPct val="0"/>
              </a:spcBef>
              <a:buClrTx/>
              <a:buFontTx/>
              <a:buNone/>
            </a:pPr>
            <a:r>
              <a:rPr lang="en-US" sz="700">
                <a:solidFill>
                  <a:srgbClr val="999999"/>
                </a:solidFill>
              </a:rPr>
              <a:t>© 2011 Cisco Systems, Inc. All rights reserved.</a:t>
            </a:r>
          </a:p>
        </p:txBody>
      </p:sp>
      <p:sp>
        <p:nvSpPr>
          <p:cNvPr id="368784" name="Rectangle 6288"/>
          <p:cNvSpPr>
            <a:spLocks noChangeArrowheads="1"/>
          </p:cNvSpPr>
          <p:nvPr/>
        </p:nvSpPr>
        <p:spPr bwMode="auto">
          <a:xfrm>
            <a:off x="8642350" y="6672263"/>
            <a:ext cx="274638" cy="1889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spcBef>
                <a:spcPct val="0"/>
              </a:spcBef>
              <a:buClrTx/>
              <a:buFontTx/>
              <a:buNone/>
            </a:pPr>
            <a:fld id="{225D4D0D-BBD5-4707-BD11-6DB1B51AC84E}" type="slidenum">
              <a:rPr lang="en-US" sz="700">
                <a:solidFill>
                  <a:srgbClr val="999999"/>
                </a:solidFill>
              </a:rPr>
              <a:pPr algn="r" defTabSz="814388">
                <a:lnSpc>
                  <a:spcPct val="100000"/>
                </a:lnSpc>
                <a:spcBef>
                  <a:spcPct val="0"/>
                </a:spcBef>
                <a:buClrTx/>
                <a:buFontTx/>
                <a:buNone/>
              </a:pPr>
              <a:t>‹#›</a:t>
            </a:fld>
            <a:endParaRPr lang="en-US" sz="700">
              <a:solidFill>
                <a:srgbClr val="999999"/>
              </a:solidFill>
            </a:endParaRPr>
          </a:p>
        </p:txBody>
      </p:sp>
      <p:sp>
        <p:nvSpPr>
          <p:cNvPr id="368785" name="Rectangle 6289"/>
          <p:cNvSpPr>
            <a:spLocks noGrp="1" noChangeArrowheads="1"/>
          </p:cNvSpPr>
          <p:nvPr>
            <p:ph type="body" idx="1"/>
          </p:nvPr>
        </p:nvSpPr>
        <p:spPr bwMode="auto">
          <a:xfrm>
            <a:off x="533400" y="1600200"/>
            <a:ext cx="8229600" cy="5029200"/>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2"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eaLnBrk="0" fontAlgn="base" hangingPunct="0">
        <a:lnSpc>
          <a:spcPct val="90000"/>
        </a:lnSpc>
        <a:spcBef>
          <a:spcPct val="0"/>
        </a:spcBef>
        <a:spcAft>
          <a:spcPct val="0"/>
        </a:spcAft>
        <a:defRPr sz="3200" b="1">
          <a:solidFill>
            <a:schemeClr val="tx2"/>
          </a:solidFill>
          <a:latin typeface="Arial" charset="0"/>
        </a:defRPr>
      </a:lvl6pPr>
      <a:lvl7pPr marL="914400" algn="l" defTabSz="814388" rtl="0" eaLnBrk="0" fontAlgn="base" hangingPunct="0">
        <a:lnSpc>
          <a:spcPct val="90000"/>
        </a:lnSpc>
        <a:spcBef>
          <a:spcPct val="0"/>
        </a:spcBef>
        <a:spcAft>
          <a:spcPct val="0"/>
        </a:spcAft>
        <a:defRPr sz="3200" b="1">
          <a:solidFill>
            <a:schemeClr val="tx2"/>
          </a:solidFill>
          <a:latin typeface="Arial" charset="0"/>
        </a:defRPr>
      </a:lvl7pPr>
      <a:lvl8pPr marL="1371600" algn="l" defTabSz="814388" rtl="0" eaLnBrk="0" fontAlgn="base" hangingPunct="0">
        <a:lnSpc>
          <a:spcPct val="90000"/>
        </a:lnSpc>
        <a:spcBef>
          <a:spcPct val="0"/>
        </a:spcBef>
        <a:spcAft>
          <a:spcPct val="0"/>
        </a:spcAft>
        <a:defRPr sz="3200" b="1">
          <a:solidFill>
            <a:schemeClr val="tx2"/>
          </a:solidFill>
          <a:latin typeface="Arial" charset="0"/>
        </a:defRPr>
      </a:lvl8pPr>
      <a:lvl9pPr marL="1828800" algn="l" defTabSz="814388" rtl="0" eaLnBrk="0" fontAlgn="base" hangingPunct="0">
        <a:lnSpc>
          <a:spcPct val="90000"/>
        </a:lnSpc>
        <a:spcBef>
          <a:spcPct val="0"/>
        </a:spcBef>
        <a:spcAft>
          <a:spcPct val="0"/>
        </a:spcAft>
        <a:defRPr sz="3200" b="1">
          <a:solidFill>
            <a:schemeClr val="tx2"/>
          </a:solidFill>
          <a:latin typeface="Arial" charset="0"/>
        </a:defRPr>
      </a:lvl9pPr>
    </p:titleStyle>
    <p:bodyStyle>
      <a:lvl1pPr algn="l" defTabSz="814388" rtl="0" eaLnBrk="0" fontAlgn="base" hangingPunct="0">
        <a:lnSpc>
          <a:spcPct val="95000"/>
        </a:lnSpc>
        <a:spcBef>
          <a:spcPct val="35000"/>
        </a:spcBef>
        <a:spcAft>
          <a:spcPct val="0"/>
        </a:spcAft>
        <a:buClr>
          <a:schemeClr val="accent1"/>
        </a:buClr>
        <a:buSzPct val="100000"/>
        <a:buFont typeface="Arial" charset="0"/>
        <a:defRPr sz="2400">
          <a:solidFill>
            <a:srgbClr val="000000"/>
          </a:solidFill>
          <a:latin typeface="+mn-lt"/>
          <a:ea typeface="+mn-ea"/>
          <a:cs typeface="+mn-cs"/>
        </a:defRPr>
      </a:lvl1pPr>
      <a:lvl2pPr marL="342900" indent="-228600" algn="l" defTabSz="814388" rtl="0" eaLnBrk="0" fontAlgn="base" hangingPunct="0">
        <a:lnSpc>
          <a:spcPct val="95000"/>
        </a:lnSpc>
        <a:spcBef>
          <a:spcPct val="35000"/>
        </a:spcBef>
        <a:spcAft>
          <a:spcPct val="0"/>
        </a:spcAft>
        <a:buClr>
          <a:srgbClr val="0183B7"/>
        </a:buClr>
        <a:buFont typeface="Wingdings" pitchFamily="2" charset="2"/>
        <a:buChar char="§"/>
        <a:defRPr sz="2000">
          <a:solidFill>
            <a:srgbClr val="000000"/>
          </a:solidFill>
          <a:latin typeface="+mn-lt"/>
        </a:defRPr>
      </a:lvl2pPr>
      <a:lvl3pPr marL="6858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3pPr>
      <a:lvl4pPr marL="1028700" indent="-228600" algn="l" defTabSz="814388" rtl="0" eaLnBrk="0" fontAlgn="base" hangingPunct="0">
        <a:lnSpc>
          <a:spcPct val="95000"/>
        </a:lnSpc>
        <a:spcBef>
          <a:spcPct val="35000"/>
        </a:spcBef>
        <a:spcAft>
          <a:spcPct val="0"/>
        </a:spcAft>
        <a:buClr>
          <a:srgbClr val="0183B7"/>
        </a:buClr>
        <a:buFont typeface="Wingdings" pitchFamily="2" charset="2"/>
        <a:buChar char="§"/>
        <a:defRPr sz="2000">
          <a:solidFill>
            <a:srgbClr val="000000"/>
          </a:solidFill>
          <a:latin typeface="+mn-lt"/>
        </a:defRPr>
      </a:lvl4pPr>
      <a:lvl5pPr marL="13716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5pPr>
      <a:lvl6pPr marL="18288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6pPr>
      <a:lvl7pPr marL="22860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7pPr>
      <a:lvl8pPr marL="27432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8pPr>
      <a:lvl9pPr marL="32004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05607" name="Group 7"/>
          <p:cNvGrpSpPr>
            <a:grpSpLocks/>
          </p:cNvGrpSpPr>
          <p:nvPr userDrawn="1"/>
        </p:nvGrpSpPr>
        <p:grpSpPr bwMode="auto">
          <a:xfrm>
            <a:off x="0" y="1477963"/>
            <a:ext cx="9144000" cy="2743200"/>
            <a:chOff x="0" y="1027"/>
            <a:chExt cx="5760" cy="1728"/>
          </a:xfrm>
        </p:grpSpPr>
        <p:sp>
          <p:nvSpPr>
            <p:cNvPr id="1305608" name="Rectangle 8"/>
            <p:cNvSpPr>
              <a:spLocks noChangeArrowheads="1"/>
            </p:cNvSpPr>
            <p:nvPr/>
          </p:nvSpPr>
          <p:spPr bwMode="auto">
            <a:xfrm rot="16200000">
              <a:off x="2016" y="-989"/>
              <a:ext cx="1728" cy="5760"/>
            </a:xfrm>
            <a:prstGeom prst="rect">
              <a:avLst/>
            </a:prstGeom>
            <a:solidFill>
              <a:srgbClr val="015F85"/>
            </a:solidFill>
            <a:ln w="9525" algn="ctr">
              <a:noFill/>
              <a:miter lim="800000"/>
              <a:headEnd/>
              <a:tailEnd/>
            </a:ln>
            <a:effectLst/>
          </p:spPr>
          <p:txBody>
            <a:bodyPr wrap="none" lIns="73025" tIns="36512" rIns="73025" bIns="36512" anchor="ctr"/>
            <a:lstStyle/>
            <a:p>
              <a:endParaRPr lang="en-US"/>
            </a:p>
          </p:txBody>
        </p:sp>
        <p:pic>
          <p:nvPicPr>
            <p:cNvPr id="1305609" name="Picture 9" descr="MAE17639"/>
            <p:cNvPicPr>
              <a:picLocks noChangeAspect="1" noChangeArrowheads="1"/>
            </p:cNvPicPr>
            <p:nvPr/>
          </p:nvPicPr>
          <p:blipFill>
            <a:blip r:embed="rId13" cstate="print"/>
            <a:srcRect/>
            <a:stretch>
              <a:fillRect/>
            </a:stretch>
          </p:blipFill>
          <p:spPr bwMode="auto">
            <a:xfrm>
              <a:off x="2881" y="1027"/>
              <a:ext cx="2879" cy="1728"/>
            </a:xfrm>
            <a:prstGeom prst="rect">
              <a:avLst/>
            </a:prstGeom>
            <a:noFill/>
          </p:spPr>
        </p:pic>
      </p:grpSp>
      <p:grpSp>
        <p:nvGrpSpPr>
          <p:cNvPr id="1305617" name="Group 17"/>
          <p:cNvGrpSpPr>
            <a:grpSpLocks/>
          </p:cNvGrpSpPr>
          <p:nvPr userDrawn="1"/>
        </p:nvGrpSpPr>
        <p:grpSpPr bwMode="auto">
          <a:xfrm>
            <a:off x="609600" y="373063"/>
            <a:ext cx="1447800" cy="769937"/>
            <a:chOff x="3272" y="1316"/>
            <a:chExt cx="1889" cy="1002"/>
          </a:xfrm>
        </p:grpSpPr>
        <p:sp>
          <p:nvSpPr>
            <p:cNvPr id="1305618" name="AutoShape 18"/>
            <p:cNvSpPr>
              <a:spLocks noChangeAspect="1" noChangeArrowheads="1" noTextEdit="1"/>
            </p:cNvSpPr>
            <p:nvPr userDrawn="1"/>
          </p:nvSpPr>
          <p:spPr bwMode="auto">
            <a:xfrm>
              <a:off x="3272" y="1316"/>
              <a:ext cx="1889" cy="1002"/>
            </a:xfrm>
            <a:prstGeom prst="rect">
              <a:avLst/>
            </a:prstGeom>
            <a:noFill/>
            <a:ln w="9525">
              <a:noFill/>
              <a:miter lim="800000"/>
              <a:headEnd/>
              <a:tailEnd/>
            </a:ln>
          </p:spPr>
          <p:txBody>
            <a:bodyPr/>
            <a:lstStyle/>
            <a:p>
              <a:endParaRPr lang="en-US"/>
            </a:p>
          </p:txBody>
        </p:sp>
        <p:sp>
          <p:nvSpPr>
            <p:cNvPr id="1305619" name="Rectangle 19"/>
            <p:cNvSpPr>
              <a:spLocks noChangeArrowheads="1"/>
            </p:cNvSpPr>
            <p:nvPr userDrawn="1"/>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1305620" name="Freeform 20"/>
            <p:cNvSpPr>
              <a:spLocks/>
            </p:cNvSpPr>
            <p:nvPr userDrawn="1"/>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305621" name="Freeform 21"/>
            <p:cNvSpPr>
              <a:spLocks/>
            </p:cNvSpPr>
            <p:nvPr userDrawn="1"/>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05622" name="Freeform 22"/>
            <p:cNvSpPr>
              <a:spLocks noEditPoints="1"/>
            </p:cNvSpPr>
            <p:nvPr userDrawn="1"/>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305623" name="Freeform 23"/>
            <p:cNvSpPr>
              <a:spLocks/>
            </p:cNvSpPr>
            <p:nvPr userDrawn="1"/>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305624" name="Freeform 24"/>
            <p:cNvSpPr>
              <a:spLocks/>
            </p:cNvSpPr>
            <p:nvPr userDrawn="1"/>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305625" name="Freeform 25"/>
            <p:cNvSpPr>
              <a:spLocks/>
            </p:cNvSpPr>
            <p:nvPr userDrawn="1"/>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305626" name="Freeform 26"/>
            <p:cNvSpPr>
              <a:spLocks/>
            </p:cNvSpPr>
            <p:nvPr userDrawn="1"/>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305627" name="Freeform 27"/>
            <p:cNvSpPr>
              <a:spLocks/>
            </p:cNvSpPr>
            <p:nvPr userDrawn="1"/>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305628" name="Freeform 28"/>
            <p:cNvSpPr>
              <a:spLocks/>
            </p:cNvSpPr>
            <p:nvPr userDrawn="1"/>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1305629" name="Freeform 29"/>
            <p:cNvSpPr>
              <a:spLocks/>
            </p:cNvSpPr>
            <p:nvPr userDrawn="1"/>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305630" name="Freeform 30"/>
            <p:cNvSpPr>
              <a:spLocks/>
            </p:cNvSpPr>
            <p:nvPr userDrawn="1"/>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305631" name="Freeform 31"/>
            <p:cNvSpPr>
              <a:spLocks/>
            </p:cNvSpPr>
            <p:nvPr userDrawn="1"/>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305632" name="Freeform 32"/>
            <p:cNvSpPr>
              <a:spLocks/>
            </p:cNvSpPr>
            <p:nvPr userDrawn="1"/>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1305633" name="Rectangle 33"/>
          <p:cNvSpPr>
            <a:spLocks noChangeArrowheads="1"/>
          </p:cNvSpPr>
          <p:nvPr userDrawn="1"/>
        </p:nvSpPr>
        <p:spPr bwMode="auto">
          <a:xfrm>
            <a:off x="277813" y="6592888"/>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spcBef>
                <a:spcPct val="0"/>
              </a:spcBef>
              <a:buClrTx/>
              <a:buFontTx/>
              <a:buNone/>
            </a:pPr>
            <a:r>
              <a:rPr lang="en-US" sz="700">
                <a:solidFill>
                  <a:srgbClr val="999999"/>
                </a:solidFill>
              </a:rPr>
              <a:t>© 2011 Cisco Systems, Inc. All rights reserved.</a:t>
            </a:r>
          </a:p>
        </p:txBody>
      </p:sp>
      <p:sp>
        <p:nvSpPr>
          <p:cNvPr id="1305634" name="Rectangle 34"/>
          <p:cNvSpPr>
            <a:spLocks noChangeArrowheads="1"/>
          </p:cNvSpPr>
          <p:nvPr userDrawn="1"/>
        </p:nvSpPr>
        <p:spPr bwMode="auto">
          <a:xfrm>
            <a:off x="8642350" y="6592888"/>
            <a:ext cx="274638" cy="1889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spcBef>
                <a:spcPct val="0"/>
              </a:spcBef>
              <a:buClrTx/>
              <a:buFontTx/>
              <a:buNone/>
            </a:pPr>
            <a:fld id="{2A99F290-ACC7-49AA-9A62-C4684C29367A}" type="slidenum">
              <a:rPr lang="en-US" sz="700">
                <a:solidFill>
                  <a:srgbClr val="999999"/>
                </a:solidFill>
              </a:rPr>
              <a:pPr algn="r" defTabSz="814388">
                <a:lnSpc>
                  <a:spcPct val="100000"/>
                </a:lnSpc>
                <a:spcBef>
                  <a:spcPct val="0"/>
                </a:spcBef>
                <a:buClrTx/>
                <a:buFontTx/>
                <a:buNone/>
              </a:pPr>
              <a:t>‹#›</a:t>
            </a:fld>
            <a:endParaRPr lang="en-US" sz="700">
              <a:solidFill>
                <a:srgbClr val="999999"/>
              </a:solidFill>
            </a:endParaRPr>
          </a:p>
        </p:txBody>
      </p:sp>
      <p:sp>
        <p:nvSpPr>
          <p:cNvPr id="1305603" name="Rectangle 3"/>
          <p:cNvSpPr>
            <a:spLocks noGrp="1" noChangeArrowheads="1"/>
          </p:cNvSpPr>
          <p:nvPr>
            <p:ph type="body" idx="1"/>
          </p:nvPr>
        </p:nvSpPr>
        <p:spPr bwMode="auto">
          <a:xfrm>
            <a:off x="304800" y="2286000"/>
            <a:ext cx="3810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Course Title,</a:t>
            </a:r>
            <a:br>
              <a:rPr lang="en-US" smtClean="0"/>
            </a:br>
            <a:r>
              <a:rPr lang="en-US" smtClean="0"/>
              <a:t>Size 30</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000" b="1">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iscounitytools.com/Applications/Unity/GUSI/Help/GatherUnitySystemInfo.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iscopress.com/bookstore/product.asp?isbn=1587051184&amp;rl=1" TargetMode="External"/><Relationship Id="rId2" Type="http://schemas.openxmlformats.org/officeDocument/2006/relationships/hyperlink" Target="http://www.ciscounitytools.com/Documents/UnityArchitectureOverview40(3).do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4.xml.rels><?xml version="1.0" encoding="UTF-8" standalone="yes"?>
<Relationships xmlns="http://schemas.openxmlformats.org/package/2006/relationships"><Relationship Id="rId3" Type="http://schemas.openxmlformats.org/officeDocument/2006/relationships/hyperlink" Target="http://wwwin-edcs.cisco.com/cgi-bin/edcs/edcs_info?EDCS-39601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in-eng.cisco.com/cgi-bin/edcs/edcs_info?1185976"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30146" name="Group 2"/>
          <p:cNvGrpSpPr>
            <a:grpSpLocks/>
          </p:cNvGrpSpPr>
          <p:nvPr/>
        </p:nvGrpSpPr>
        <p:grpSpPr bwMode="auto">
          <a:xfrm>
            <a:off x="0" y="1630363"/>
            <a:ext cx="9144000" cy="2743200"/>
            <a:chOff x="0" y="1027"/>
            <a:chExt cx="5760" cy="1728"/>
          </a:xfrm>
        </p:grpSpPr>
        <p:sp>
          <p:nvSpPr>
            <p:cNvPr id="1030147" name="Rectangle 3"/>
            <p:cNvSpPr>
              <a:spLocks noChangeArrowheads="1"/>
            </p:cNvSpPr>
            <p:nvPr/>
          </p:nvSpPr>
          <p:spPr bwMode="auto">
            <a:xfrm rot="16200000">
              <a:off x="2016" y="-989"/>
              <a:ext cx="1728" cy="5760"/>
            </a:xfrm>
            <a:prstGeom prst="rect">
              <a:avLst/>
            </a:prstGeom>
            <a:solidFill>
              <a:srgbClr val="015F85"/>
            </a:solidFill>
            <a:ln w="9525" algn="ctr">
              <a:noFill/>
              <a:miter lim="800000"/>
              <a:headEnd/>
              <a:tailEnd/>
            </a:ln>
            <a:effectLst/>
          </p:spPr>
          <p:txBody>
            <a:bodyPr wrap="none" lIns="73025" tIns="36512" rIns="73025" bIns="36512" anchor="ctr"/>
            <a:lstStyle/>
            <a:p>
              <a:endParaRPr lang="en-US" dirty="0"/>
            </a:p>
          </p:txBody>
        </p:sp>
        <p:pic>
          <p:nvPicPr>
            <p:cNvPr id="1030148" name="Picture 4" descr="MAE17639"/>
            <p:cNvPicPr>
              <a:picLocks noChangeAspect="1" noChangeArrowheads="1"/>
            </p:cNvPicPr>
            <p:nvPr/>
          </p:nvPicPr>
          <p:blipFill>
            <a:blip r:embed="rId3" cstate="print"/>
            <a:srcRect/>
            <a:stretch>
              <a:fillRect/>
            </a:stretch>
          </p:blipFill>
          <p:spPr bwMode="auto">
            <a:xfrm>
              <a:off x="2881" y="1027"/>
              <a:ext cx="2879" cy="1728"/>
            </a:xfrm>
            <a:prstGeom prst="rect">
              <a:avLst/>
            </a:prstGeom>
            <a:noFill/>
          </p:spPr>
        </p:pic>
      </p:grpSp>
      <p:grpSp>
        <p:nvGrpSpPr>
          <p:cNvPr id="1030157" name="Group 13"/>
          <p:cNvGrpSpPr>
            <a:grpSpLocks/>
          </p:cNvGrpSpPr>
          <p:nvPr/>
        </p:nvGrpSpPr>
        <p:grpSpPr bwMode="auto">
          <a:xfrm>
            <a:off x="609600" y="525463"/>
            <a:ext cx="1447800" cy="769937"/>
            <a:chOff x="3272" y="1316"/>
            <a:chExt cx="1889" cy="1002"/>
          </a:xfrm>
        </p:grpSpPr>
        <p:sp>
          <p:nvSpPr>
            <p:cNvPr id="1030158" name="AutoShape 1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dirty="0"/>
            </a:p>
          </p:txBody>
        </p:sp>
        <p:sp>
          <p:nvSpPr>
            <p:cNvPr id="1030159" name="Rectangle 15"/>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dirty="0"/>
            </a:p>
          </p:txBody>
        </p:sp>
        <p:sp>
          <p:nvSpPr>
            <p:cNvPr id="1030160" name="Freeform 16"/>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030161" name="Freeform 17"/>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030162" name="Freeform 18"/>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p>
          </p:txBody>
        </p:sp>
        <p:sp>
          <p:nvSpPr>
            <p:cNvPr id="1030163" name="Freeform 19"/>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p>
          </p:txBody>
        </p:sp>
        <p:sp>
          <p:nvSpPr>
            <p:cNvPr id="1030164" name="Freeform 20"/>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sp>
          <p:nvSpPr>
            <p:cNvPr id="1030165" name="Freeform 21"/>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030166" name="Freeform 22"/>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030167" name="Freeform 23"/>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030168" name="Freeform 24"/>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p>
          </p:txBody>
        </p:sp>
        <p:sp>
          <p:nvSpPr>
            <p:cNvPr id="1030169" name="Freeform 25"/>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030170" name="Freeform 26"/>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030171" name="Freeform 27"/>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030172" name="Freeform 28"/>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grpSp>
      <p:sp>
        <p:nvSpPr>
          <p:cNvPr id="1030175" name="Text Box 31"/>
          <p:cNvSpPr txBox="1">
            <a:spLocks noChangeArrowheads="1"/>
          </p:cNvSpPr>
          <p:nvPr/>
        </p:nvSpPr>
        <p:spPr bwMode="auto">
          <a:xfrm>
            <a:off x="152400" y="2057400"/>
            <a:ext cx="4267200" cy="1905000"/>
          </a:xfrm>
          <a:prstGeom prst="rect">
            <a:avLst/>
          </a:prstGeom>
          <a:noFill/>
          <a:ln w="28575" algn="ctr">
            <a:noFill/>
            <a:miter lim="800000"/>
            <a:headEnd/>
            <a:tailEnd/>
          </a:ln>
          <a:effectLst/>
        </p:spPr>
        <p:txBody>
          <a:bodyPr lIns="82124" tIns="41061" rIns="82124" bIns="41061"/>
          <a:lstStyle/>
          <a:p>
            <a:pPr algn="ctr" defTabSz="814388">
              <a:lnSpc>
                <a:spcPct val="90000"/>
              </a:lnSpc>
              <a:spcBef>
                <a:spcPct val="0"/>
              </a:spcBef>
              <a:buClrTx/>
              <a:buFontTx/>
              <a:buNone/>
            </a:pPr>
            <a:r>
              <a:rPr lang="en-US" sz="3000" dirty="0">
                <a:solidFill>
                  <a:schemeClr val="bg1"/>
                </a:solidFill>
              </a:rPr>
              <a:t>Unity Traces &amp; Troubleshooting</a:t>
            </a:r>
          </a:p>
          <a:p>
            <a:pPr algn="ctr" defTabSz="814388">
              <a:lnSpc>
                <a:spcPct val="90000"/>
              </a:lnSpc>
              <a:spcBef>
                <a:spcPct val="0"/>
              </a:spcBef>
              <a:buClrTx/>
              <a:buFontTx/>
              <a:buNone/>
            </a:pPr>
            <a:endParaRPr lang="en-US" sz="3000" dirty="0">
              <a:solidFill>
                <a:schemeClr val="bg1"/>
              </a:solidFill>
            </a:endParaRPr>
          </a:p>
        </p:txBody>
      </p:sp>
      <p:sp>
        <p:nvSpPr>
          <p:cNvPr id="1030177" name="Text Box 33"/>
          <p:cNvSpPr txBox="1">
            <a:spLocks noChangeArrowheads="1"/>
          </p:cNvSpPr>
          <p:nvPr/>
        </p:nvSpPr>
        <p:spPr bwMode="auto">
          <a:xfrm>
            <a:off x="228600" y="3886200"/>
            <a:ext cx="4114800" cy="831850"/>
          </a:xfrm>
          <a:prstGeom prst="rect">
            <a:avLst/>
          </a:prstGeom>
          <a:noFill/>
          <a:ln w="28575" algn="ctr">
            <a:noFill/>
            <a:miter lim="800000"/>
            <a:headEnd/>
            <a:tailEnd/>
          </a:ln>
          <a:effectLst/>
        </p:spPr>
        <p:txBody>
          <a:bodyPr wrap="none" lIns="82124" tIns="41061" rIns="82124" bIns="41061"/>
          <a:lstStyle/>
          <a:p>
            <a:pPr algn="ctr" defTabSz="814388">
              <a:lnSpc>
                <a:spcPct val="90000"/>
              </a:lnSpc>
              <a:spcBef>
                <a:spcPct val="0"/>
              </a:spcBef>
              <a:buClrTx/>
              <a:buFontTx/>
              <a:buNone/>
            </a:pPr>
            <a:endParaRPr lang="en-US" sz="2000" dirty="0">
              <a:solidFill>
                <a:schemeClr val="bg1"/>
              </a:solidFill>
            </a:endParaRPr>
          </a:p>
        </p:txBody>
      </p:sp>
      <p:sp>
        <p:nvSpPr>
          <p:cNvPr id="1030178" name="Text Box 34"/>
          <p:cNvSpPr txBox="1">
            <a:spLocks noChangeArrowheads="1"/>
          </p:cNvSpPr>
          <p:nvPr/>
        </p:nvSpPr>
        <p:spPr bwMode="auto">
          <a:xfrm>
            <a:off x="2286000" y="5297488"/>
            <a:ext cx="4495800" cy="1106281"/>
          </a:xfrm>
          <a:prstGeom prst="rect">
            <a:avLst/>
          </a:prstGeom>
          <a:noFill/>
          <a:ln w="9525" algn="ctr">
            <a:noFill/>
            <a:miter lim="800000"/>
            <a:headEnd/>
            <a:tailEnd/>
          </a:ln>
          <a:effectLst/>
        </p:spPr>
        <p:txBody>
          <a:bodyPr lIns="82124" tIns="41061" rIns="82124" bIns="41061">
            <a:spAutoFit/>
          </a:bodyPr>
          <a:lstStyle/>
          <a:p>
            <a:pPr marL="342900" indent="-228600" algn="ctr" defTabSz="814388">
              <a:buFont typeface="Wingdings" pitchFamily="2" charset="2"/>
              <a:buNone/>
            </a:pPr>
            <a:r>
              <a:rPr lang="en-US" sz="2000" dirty="0"/>
              <a:t>Michael </a:t>
            </a:r>
            <a:r>
              <a:rPr lang="en-US" sz="2000" dirty="0" err="1"/>
              <a:t>Hollowell</a:t>
            </a:r>
            <a:r>
              <a:rPr lang="en-US" sz="2000" dirty="0"/>
              <a:t/>
            </a:r>
            <a:br>
              <a:rPr lang="en-US" sz="2000" dirty="0"/>
            </a:br>
            <a:r>
              <a:rPr lang="en-US" sz="2000" dirty="0" err="1"/>
              <a:t>CCIE</a:t>
            </a:r>
            <a:r>
              <a:rPr lang="en-US" sz="2000" dirty="0"/>
              <a:t> #4114 (Oct 4, 1998)</a:t>
            </a:r>
          </a:p>
          <a:p>
            <a:pPr marL="342900" indent="-228600" algn="ctr" defTabSz="814388">
              <a:buFont typeface="Wingdings" pitchFamily="2" charset="2"/>
              <a:buNone/>
            </a:pPr>
            <a:r>
              <a:rPr lang="en-US" sz="2000" dirty="0" err="1"/>
              <a:t>UCBU</a:t>
            </a:r>
            <a:r>
              <a:rPr lang="en-US" sz="2000" dirty="0"/>
              <a:t> – Senior Escalation Engineer</a:t>
            </a:r>
            <a:br>
              <a:rPr lang="en-US" sz="2000" dirty="0"/>
            </a:br>
            <a:r>
              <a:rPr lang="en-US" sz="1000" dirty="0"/>
              <a:t>rev:  </a:t>
            </a:r>
            <a:r>
              <a:rPr lang="en-US" sz="1000" dirty="0" smtClean="0"/>
              <a:t>06/06/11</a:t>
            </a:r>
            <a:endParaRPr lang="en-US"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ChangeArrowheads="1"/>
          </p:cNvSpPr>
          <p:nvPr>
            <p:ph type="title"/>
          </p:nvPr>
        </p:nvSpPr>
        <p:spPr/>
        <p:txBody>
          <a:bodyPr/>
          <a:lstStyle/>
          <a:p>
            <a:r>
              <a:rPr lang="en-US"/>
              <a:t>GUSI (2.0 +)</a:t>
            </a:r>
          </a:p>
        </p:txBody>
      </p:sp>
      <p:sp>
        <p:nvSpPr>
          <p:cNvPr id="1609731" name="Rectangle 3"/>
          <p:cNvSpPr>
            <a:spLocks noGrp="1" noChangeArrowheads="1"/>
          </p:cNvSpPr>
          <p:nvPr>
            <p:ph type="body" idx="1"/>
          </p:nvPr>
        </p:nvSpPr>
        <p:spPr>
          <a:xfrm>
            <a:off x="228600" y="1600200"/>
            <a:ext cx="8763000" cy="5029200"/>
          </a:xfrm>
        </p:spPr>
        <p:txBody>
          <a:bodyPr/>
          <a:lstStyle/>
          <a:p>
            <a:pPr>
              <a:buFont typeface="Arial" charset="0"/>
              <a:buChar char="•"/>
            </a:pPr>
            <a:r>
              <a:rPr lang="en-US"/>
              <a:t>  Gather Unity System Information</a:t>
            </a:r>
          </a:p>
          <a:p>
            <a:pPr>
              <a:buFont typeface="Arial" charset="0"/>
              <a:buChar char="•"/>
            </a:pPr>
            <a:r>
              <a:rPr lang="en-US"/>
              <a:t>  Current Version 2.0.4</a:t>
            </a:r>
          </a:p>
          <a:p>
            <a:pPr>
              <a:buFont typeface="Arial" charset="0"/>
              <a:buChar char="•"/>
            </a:pPr>
            <a:r>
              <a:rPr lang="en-US"/>
              <a:t>  Key New Feature within 2.x </a:t>
            </a:r>
            <a:br>
              <a:rPr lang="en-US"/>
            </a:br>
            <a:r>
              <a:rPr lang="en-US"/>
              <a:t>	- Configuration Conformance Checking</a:t>
            </a:r>
          </a:p>
          <a:p>
            <a:pPr>
              <a:buFont typeface="Arial" charset="0"/>
              <a:buChar char="•"/>
            </a:pPr>
            <a:r>
              <a:rPr lang="en-US"/>
              <a:t>  Always check with ciscounitytools.com for latest version</a:t>
            </a:r>
          </a:p>
          <a:p>
            <a:pPr>
              <a:buFont typeface="Arial" charset="0"/>
              <a:buChar char="•"/>
            </a:pPr>
            <a:r>
              <a:rPr lang="en-US"/>
              <a:t>  Online help file:</a:t>
            </a:r>
          </a:p>
          <a:p>
            <a:r>
              <a:rPr lang="en-US" sz="1600" b="1">
                <a:solidFill>
                  <a:schemeClr val="folHlink"/>
                </a:solidFill>
                <a:hlinkClick r:id="rId2"/>
              </a:rPr>
              <a:t>http://ciscounitytools.com/Applications/Unity/GUSI/Help/GatherUnitySystemInfo.htm</a:t>
            </a:r>
            <a:endParaRPr lang="en-US" sz="1600" b="1">
              <a:solidFill>
                <a:schemeClr val="folHlink"/>
              </a:solidFill>
            </a:endParaRPr>
          </a:p>
          <a:p>
            <a:r>
              <a:rPr lang="en-US"/>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title"/>
          </p:nvPr>
        </p:nvSpPr>
        <p:spPr/>
        <p:txBody>
          <a:bodyPr/>
          <a:lstStyle/>
          <a:p>
            <a:r>
              <a:rPr lang="en-US"/>
              <a:t>Debugging</a:t>
            </a:r>
          </a:p>
        </p:txBody>
      </p:sp>
      <p:sp>
        <p:nvSpPr>
          <p:cNvPr id="1577987" name="Rectangle 3"/>
          <p:cNvSpPr>
            <a:spLocks noGrp="1" noChangeArrowheads="1"/>
          </p:cNvSpPr>
          <p:nvPr>
            <p:ph type="body" idx="1"/>
          </p:nvPr>
        </p:nvSpPr>
        <p:spPr>
          <a:xfrm>
            <a:off x="533400" y="1295400"/>
            <a:ext cx="8229600" cy="5029200"/>
          </a:xfrm>
        </p:spPr>
        <p:txBody>
          <a:bodyPr/>
          <a:lstStyle/>
          <a:p>
            <a:r>
              <a:rPr lang="en-US" sz="3600" dirty="0"/>
              <a:t>Advanced Use Only</a:t>
            </a:r>
          </a:p>
          <a:p>
            <a:pPr>
              <a:buFont typeface="Wingdings" pitchFamily="2" charset="2"/>
              <a:buChar char="§"/>
            </a:pPr>
            <a:r>
              <a:rPr lang="en-US" sz="3600" dirty="0" smtClean="0"/>
              <a:t> </a:t>
            </a:r>
            <a:r>
              <a:rPr lang="en-US" sz="3600" dirty="0" smtClean="0"/>
              <a:t>Windbg.exe</a:t>
            </a:r>
          </a:p>
          <a:p>
            <a:r>
              <a:rPr lang="en-US" sz="3600" dirty="0" smtClean="0"/>
              <a:t>	</a:t>
            </a:r>
            <a:r>
              <a:rPr lang="en-US" sz="3600" dirty="0" smtClean="0"/>
              <a:t>- May require Unity, Microsoft, or 	other 3</a:t>
            </a:r>
            <a:r>
              <a:rPr lang="en-US" sz="3600" baseline="30000" dirty="0" smtClean="0"/>
              <a:t>rd</a:t>
            </a:r>
            <a:r>
              <a:rPr lang="en-US" sz="3600" dirty="0" smtClean="0"/>
              <a:t> party Symbols</a:t>
            </a:r>
          </a:p>
          <a:p>
            <a:r>
              <a:rPr lang="en-US" sz="3600" dirty="0" smtClean="0"/>
              <a:t>	</a:t>
            </a:r>
            <a:r>
              <a:rPr lang="en-US" sz="3600" dirty="0" smtClean="0"/>
              <a:t>- Best to get a memory dump</a:t>
            </a:r>
          </a:p>
          <a:p>
            <a:r>
              <a:rPr lang="en-US" sz="3600" dirty="0" smtClean="0"/>
              <a:t>	</a:t>
            </a:r>
            <a:r>
              <a:rPr lang="en-US" sz="3600" dirty="0" smtClean="0"/>
              <a:t>	Use “!analyze –v” </a:t>
            </a:r>
            <a:endParaRPr lang="en-US" sz="3600" dirty="0" smtClean="0"/>
          </a:p>
          <a:p>
            <a:pPr>
              <a:buFont typeface="Wingdings" pitchFamily="2" charset="2"/>
              <a:buChar char="§"/>
            </a:pPr>
            <a:r>
              <a:rPr lang="en-US" sz="3600" dirty="0" smtClean="0"/>
              <a:t> dbgview.exe</a:t>
            </a:r>
          </a:p>
          <a:p>
            <a:r>
              <a:rPr lang="en-US" sz="3600" dirty="0" smtClean="0"/>
              <a:t>	</a:t>
            </a:r>
            <a:r>
              <a:rPr lang="en-US" sz="3600" dirty="0" smtClean="0"/>
              <a:t>- </a:t>
            </a:r>
            <a:r>
              <a:rPr lang="en-US" sz="3600" dirty="0" err="1" smtClean="0"/>
              <a:t>VMO</a:t>
            </a:r>
            <a:r>
              <a:rPr lang="en-US" sz="3600" dirty="0" smtClean="0"/>
              <a:t> client issues</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p:txBody>
          <a:bodyPr/>
          <a:lstStyle/>
          <a:p>
            <a:r>
              <a:rPr lang="en-US"/>
              <a:t>Miscellaneous Logs</a:t>
            </a:r>
          </a:p>
        </p:txBody>
      </p:sp>
      <p:sp>
        <p:nvSpPr>
          <p:cNvPr id="1579011" name="Rectangle 3"/>
          <p:cNvSpPr>
            <a:spLocks noGrp="1" noChangeArrowheads="1"/>
          </p:cNvSpPr>
          <p:nvPr>
            <p:ph type="body" idx="1"/>
          </p:nvPr>
        </p:nvSpPr>
        <p:spPr/>
        <p:txBody>
          <a:bodyPr/>
          <a:lstStyle/>
          <a:p>
            <a:r>
              <a:rPr lang="en-US"/>
              <a:t>\&lt;os install&gt;\system32\logfiles\...</a:t>
            </a:r>
          </a:p>
          <a:p>
            <a:r>
              <a:rPr lang="en-US"/>
              <a:t>	…\w3svc1\ex&lt;#&gt;.log</a:t>
            </a:r>
            <a:br>
              <a:rPr lang="en-US"/>
            </a:br>
            <a:r>
              <a:rPr lang="en-US"/>
              <a:t>	…\HTTPERR\httperr1.log</a:t>
            </a:r>
          </a:p>
          <a:p>
            <a:r>
              <a:rPr lang="en-US"/>
              <a:t>	(www logs enable by default :  PCA, SAweb)</a:t>
            </a:r>
          </a:p>
          <a:p>
            <a:endParaRPr lang="en-US"/>
          </a:p>
          <a:p>
            <a:r>
              <a:rPr lang="en-US"/>
              <a:t>	…\smtpsvc1 (VPIM, Bridge, Text Paging, etc.)</a:t>
            </a:r>
          </a:p>
          <a:p>
            <a:r>
              <a:rPr lang="en-US"/>
              <a:t>		(must enable first on the protocol)</a:t>
            </a:r>
          </a:p>
          <a:p>
            <a:endParaRPr lang="en-US"/>
          </a:p>
          <a:p>
            <a:r>
              <a:rPr lang="en-US"/>
              <a:t>\&lt;os install&gt;\KB*.log (list of all KBs installed on the system)</a:t>
            </a:r>
          </a:p>
          <a:p>
            <a:r>
              <a:rPr lang="en-US"/>
              <a:t>	(can also use add/remove programs)</a:t>
            </a:r>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ChangeArrowheads="1"/>
          </p:cNvSpPr>
          <p:nvPr>
            <p:ph type="title"/>
          </p:nvPr>
        </p:nvSpPr>
        <p:spPr/>
        <p:txBody>
          <a:bodyPr/>
          <a:lstStyle/>
          <a:p>
            <a:r>
              <a:rPr lang="en-US"/>
              <a:t>Agenda</a:t>
            </a:r>
          </a:p>
        </p:txBody>
      </p:sp>
      <p:sp>
        <p:nvSpPr>
          <p:cNvPr id="1606659" name="Rectangle 3"/>
          <p:cNvSpPr>
            <a:spLocks noGrp="1" noChangeArrowheads="1"/>
          </p:cNvSpPr>
          <p:nvPr>
            <p:ph type="body" idx="1"/>
          </p:nvPr>
        </p:nvSpPr>
        <p:spPr/>
        <p:txBody>
          <a:bodyPr/>
          <a:lstStyle/>
          <a:p>
            <a:pPr>
              <a:buFont typeface="Arial" charset="0"/>
              <a:buChar char="•"/>
            </a:pPr>
            <a:r>
              <a:rPr lang="en-US" sz="4000"/>
              <a:t>  </a:t>
            </a:r>
            <a:r>
              <a:rPr lang="en-US" sz="4000">
                <a:solidFill>
                  <a:schemeClr val="tx1"/>
                </a:solidFill>
              </a:rPr>
              <a:t>The playing field.</a:t>
            </a:r>
          </a:p>
          <a:p>
            <a:pPr>
              <a:buFont typeface="Arial" charset="0"/>
              <a:buChar char="•"/>
            </a:pPr>
            <a:r>
              <a:rPr lang="en-US" sz="4000"/>
              <a:t>  </a:t>
            </a:r>
            <a:r>
              <a:rPr lang="en-US" sz="4000">
                <a:solidFill>
                  <a:schemeClr val="accent2"/>
                </a:solidFill>
              </a:rPr>
              <a:t>Setting the traces.</a:t>
            </a:r>
          </a:p>
          <a:p>
            <a:pPr>
              <a:buFont typeface="Arial" charset="0"/>
              <a:buChar char="•"/>
            </a:pPr>
            <a:r>
              <a:rPr lang="en-US" sz="4000"/>
              <a:t>  </a:t>
            </a:r>
            <a:r>
              <a:rPr lang="en-US" sz="4000">
                <a:solidFill>
                  <a:schemeClr val="tx1"/>
                </a:solidFill>
              </a:rPr>
              <a:t>Customizing the traces.</a:t>
            </a:r>
          </a:p>
          <a:p>
            <a:pPr>
              <a:buFont typeface="Arial" charset="0"/>
              <a:buChar char="•"/>
            </a:pPr>
            <a:r>
              <a:rPr lang="en-US" sz="4000"/>
              <a:t>  </a:t>
            </a:r>
            <a:r>
              <a:rPr lang="en-US" sz="4000">
                <a:solidFill>
                  <a:schemeClr val="tx1"/>
                </a:solidFill>
              </a:rPr>
              <a:t>Gathering everything up.</a:t>
            </a:r>
          </a:p>
          <a:p>
            <a:pPr>
              <a:buFont typeface="Arial" charset="0"/>
              <a:buChar char="•"/>
            </a:pPr>
            <a:r>
              <a:rPr lang="en-US" sz="4000">
                <a:solidFill>
                  <a:schemeClr val="tx1"/>
                </a:solidFill>
              </a:rPr>
              <a:t>  Diagnotistic Examples</a:t>
            </a:r>
          </a:p>
          <a:p>
            <a:pPr>
              <a:buFont typeface="Arial" charset="0"/>
              <a:buChar char="•"/>
            </a:pPr>
            <a:r>
              <a:rPr lang="en-US" sz="4000">
                <a:solidFill>
                  <a:schemeClr val="accent2"/>
                </a:solidFill>
              </a:rPr>
              <a:t>  </a:t>
            </a:r>
            <a:r>
              <a:rPr lang="en-US" sz="4000">
                <a:solidFill>
                  <a:schemeClr val="tx1"/>
                </a:solidFill>
              </a:rPr>
              <a:t>Q&amp;A.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p:nvPr>
        </p:nvSpPr>
        <p:spPr/>
        <p:txBody>
          <a:bodyPr/>
          <a:lstStyle/>
          <a:p>
            <a:r>
              <a:rPr lang="en-US"/>
              <a:t>Unity Architecture</a:t>
            </a:r>
          </a:p>
        </p:txBody>
      </p:sp>
      <p:pic>
        <p:nvPicPr>
          <p:cNvPr id="1637380" name="Picture 4" descr="Unity403architecture"/>
          <p:cNvPicPr>
            <a:picLocks noChangeAspect="1" noChangeArrowheads="1"/>
          </p:cNvPicPr>
          <p:nvPr/>
        </p:nvPicPr>
        <p:blipFill>
          <a:blip r:embed="rId2" cstate="print"/>
          <a:srcRect/>
          <a:stretch>
            <a:fillRect/>
          </a:stretch>
        </p:blipFill>
        <p:spPr bwMode="auto">
          <a:xfrm>
            <a:off x="1828800" y="1524000"/>
            <a:ext cx="5362575" cy="50736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sz="2800"/>
              <a:t>Unity Architecture</a:t>
            </a:r>
            <a:br>
              <a:rPr lang="en-US" sz="2800"/>
            </a:br>
            <a:r>
              <a:rPr lang="en-US" sz="2800"/>
              <a:t>For More Information …</a:t>
            </a:r>
          </a:p>
        </p:txBody>
      </p:sp>
      <p:sp>
        <p:nvSpPr>
          <p:cNvPr id="584707" name="Rectangle 3"/>
          <p:cNvSpPr>
            <a:spLocks noGrp="1" noChangeArrowheads="1"/>
          </p:cNvSpPr>
          <p:nvPr>
            <p:ph type="body" idx="1"/>
          </p:nvPr>
        </p:nvSpPr>
        <p:spPr/>
        <p:txBody>
          <a:bodyPr/>
          <a:lstStyle/>
          <a:p>
            <a:pPr>
              <a:lnSpc>
                <a:spcPct val="75000"/>
              </a:lnSpc>
              <a:buFont typeface="Arial" charset="0"/>
              <a:buNone/>
            </a:pPr>
            <a:r>
              <a:rPr lang="en-US" sz="2100" b="0"/>
              <a:t>A lot more detail about the architecture diagram, with information about the Unity components and processes in it, can be found in these resources:</a:t>
            </a:r>
          </a:p>
          <a:p>
            <a:pPr>
              <a:lnSpc>
                <a:spcPct val="75000"/>
              </a:lnSpc>
              <a:buFont typeface="Arial" charset="0"/>
              <a:buNone/>
            </a:pPr>
            <a:endParaRPr lang="en-US" sz="2100" b="0"/>
          </a:p>
          <a:p>
            <a:pPr>
              <a:lnSpc>
                <a:spcPct val="75000"/>
              </a:lnSpc>
            </a:pPr>
            <a:r>
              <a:rPr lang="en-US" sz="2100">
                <a:hlinkClick r:id="rId2"/>
              </a:rPr>
              <a:t>Unity Architecture Overview 4.0(3)</a:t>
            </a:r>
            <a:endParaRPr lang="en-US" sz="2100"/>
          </a:p>
          <a:p>
            <a:pPr>
              <a:lnSpc>
                <a:spcPct val="75000"/>
              </a:lnSpc>
            </a:pPr>
            <a:r>
              <a:rPr lang="en-US" sz="2100">
                <a:hlinkClick r:id="rId3"/>
              </a:rPr>
              <a:t>Cisco Unity Deployment and Solutions Guide</a:t>
            </a:r>
            <a:endParaRPr lang="en-US" sz="2100"/>
          </a:p>
          <a:p>
            <a:pPr>
              <a:lnSpc>
                <a:spcPct val="75000"/>
              </a:lnSpc>
            </a:pPr>
            <a:endParaRPr lang="en-US" sz="2100"/>
          </a:p>
          <a:p>
            <a:pPr>
              <a:lnSpc>
                <a:spcPct val="75000"/>
              </a:lnSpc>
              <a:buFont typeface="Arial" charset="0"/>
              <a:buNone/>
            </a:pPr>
            <a:r>
              <a:rPr lang="en-US" sz="2100" b="0"/>
              <a:t>We’re not going to go into quite that level of detail in this presentation, but we’ll do a couple of process walkthroughs to get an idea of how to understand and apply the architecture diagram.</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sz="2800"/>
              <a:t>The Complexity of Unity Diags</a:t>
            </a:r>
            <a:br>
              <a:rPr lang="en-US" sz="2800"/>
            </a:br>
            <a:r>
              <a:rPr lang="en-US" sz="2800"/>
              <a:t>Multiple Log Managers</a:t>
            </a:r>
          </a:p>
        </p:txBody>
      </p:sp>
      <p:sp>
        <p:nvSpPr>
          <p:cNvPr id="543748" name="Rectangle 4"/>
          <p:cNvSpPr>
            <a:spLocks noChangeArrowheads="1"/>
          </p:cNvSpPr>
          <p:nvPr/>
        </p:nvSpPr>
        <p:spPr bwMode="auto">
          <a:xfrm>
            <a:off x="609600" y="1752600"/>
            <a:ext cx="2438400" cy="1295400"/>
          </a:xfrm>
          <a:prstGeom prst="rect">
            <a:avLst/>
          </a:prstGeom>
          <a:noFill/>
          <a:ln w="9525">
            <a:solidFill>
              <a:schemeClr val="tx1"/>
            </a:solidFill>
            <a:miter lim="800000"/>
            <a:headEnd/>
            <a:tailEnd/>
          </a:ln>
          <a:effectLst/>
        </p:spPr>
        <p:txBody>
          <a:bodyPr lIns="73025" tIns="36512" rIns="73025" bIns="36512" anchor="ctr">
            <a:spAutoFit/>
          </a:bodyPr>
          <a:lstStyle/>
          <a:p>
            <a:endParaRPr lang="en-US"/>
          </a:p>
        </p:txBody>
      </p:sp>
      <p:sp>
        <p:nvSpPr>
          <p:cNvPr id="543749" name="Text Box 5"/>
          <p:cNvSpPr txBox="1">
            <a:spLocks noChangeArrowheads="1"/>
          </p:cNvSpPr>
          <p:nvPr/>
        </p:nvSpPr>
        <p:spPr bwMode="auto">
          <a:xfrm>
            <a:off x="685800" y="1828800"/>
            <a:ext cx="22098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AvCsMgr</a:t>
            </a:r>
            <a:r>
              <a:rPr lang="en-US" sz="1800" dirty="0"/>
              <a:t> process</a:t>
            </a:r>
          </a:p>
        </p:txBody>
      </p:sp>
      <p:sp>
        <p:nvSpPr>
          <p:cNvPr id="543750" name="Text Box 6"/>
          <p:cNvSpPr txBox="1">
            <a:spLocks noChangeArrowheads="1"/>
          </p:cNvSpPr>
          <p:nvPr/>
        </p:nvSpPr>
        <p:spPr bwMode="auto">
          <a:xfrm>
            <a:off x="838200" y="2514600"/>
            <a:ext cx="1752600" cy="309186"/>
          </a:xfrm>
          <a:prstGeom prst="rect">
            <a:avLst/>
          </a:prstGeom>
          <a:solidFill>
            <a:srgbClr val="FFCC66"/>
          </a:solidFill>
          <a:ln w="9525">
            <a:solidFill>
              <a:schemeClr val="tx1"/>
            </a:solidFill>
            <a:miter lim="800000"/>
            <a:headEnd/>
            <a:tailEnd/>
          </a:ln>
          <a:effectLst/>
        </p:spPr>
        <p:txBody>
          <a:bodyPr lIns="73025" tIns="36512" rIns="73025" bIns="36512">
            <a:spAutoFit/>
          </a:bodyPr>
          <a:lstStyle/>
          <a:p>
            <a:pPr>
              <a:buNone/>
            </a:pPr>
            <a:r>
              <a:rPr lang="en-US" sz="1800" dirty="0"/>
              <a:t>Log Manager</a:t>
            </a:r>
          </a:p>
        </p:txBody>
      </p:sp>
      <p:sp>
        <p:nvSpPr>
          <p:cNvPr id="543753" name="Line 9"/>
          <p:cNvSpPr>
            <a:spLocks noChangeShapeType="1"/>
          </p:cNvSpPr>
          <p:nvPr/>
        </p:nvSpPr>
        <p:spPr bwMode="auto">
          <a:xfrm>
            <a:off x="2819400" y="2667000"/>
            <a:ext cx="1447800" cy="0"/>
          </a:xfrm>
          <a:prstGeom prst="line">
            <a:avLst/>
          </a:prstGeom>
          <a:noFill/>
          <a:ln w="9525">
            <a:solidFill>
              <a:schemeClr val="tx1"/>
            </a:solidFill>
            <a:round/>
            <a:headEnd/>
            <a:tailEnd type="triangle" w="med" len="med"/>
          </a:ln>
          <a:effectLst/>
        </p:spPr>
        <p:txBody>
          <a:bodyPr lIns="73025" tIns="36512" rIns="73025" bIns="36512">
            <a:spAutoFit/>
          </a:bodyPr>
          <a:lstStyle/>
          <a:p>
            <a:endParaRPr lang="en-US"/>
          </a:p>
        </p:txBody>
      </p:sp>
      <p:sp>
        <p:nvSpPr>
          <p:cNvPr id="543754" name="Text Box 10"/>
          <p:cNvSpPr txBox="1">
            <a:spLocks noChangeArrowheads="1"/>
          </p:cNvSpPr>
          <p:nvPr/>
        </p:nvSpPr>
        <p:spPr bwMode="auto">
          <a:xfrm>
            <a:off x="4343400" y="2514600"/>
            <a:ext cx="4267200" cy="309186"/>
          </a:xfrm>
          <a:prstGeom prst="rect">
            <a:avLst/>
          </a:prstGeom>
          <a:noFill/>
          <a:ln w="9525">
            <a:noFill/>
            <a:miter lim="800000"/>
            <a:headEnd/>
            <a:tailEnd/>
          </a:ln>
          <a:effectLst/>
        </p:spPr>
        <p:txBody>
          <a:bodyPr lIns="73025" tIns="36512" rIns="73025" bIns="36512">
            <a:spAutoFit/>
          </a:bodyPr>
          <a:lstStyle/>
          <a:p>
            <a:pPr>
              <a:buNone/>
            </a:pPr>
            <a:r>
              <a:rPr lang="en-US" sz="1800" dirty="0"/>
              <a:t>diag_AvCsMgr_20060126_220003.txt</a:t>
            </a:r>
          </a:p>
        </p:txBody>
      </p:sp>
      <p:sp>
        <p:nvSpPr>
          <p:cNvPr id="543755" name="Rectangle 11"/>
          <p:cNvSpPr>
            <a:spLocks noChangeArrowheads="1"/>
          </p:cNvSpPr>
          <p:nvPr/>
        </p:nvSpPr>
        <p:spPr bwMode="auto">
          <a:xfrm>
            <a:off x="609600" y="3429000"/>
            <a:ext cx="2514600" cy="1295400"/>
          </a:xfrm>
          <a:prstGeom prst="rect">
            <a:avLst/>
          </a:prstGeom>
          <a:noFill/>
          <a:ln w="9525">
            <a:solidFill>
              <a:schemeClr val="tx1"/>
            </a:solidFill>
            <a:miter lim="800000"/>
            <a:headEnd/>
            <a:tailEnd/>
          </a:ln>
          <a:effectLst/>
        </p:spPr>
        <p:txBody>
          <a:bodyPr wrap="none" lIns="73025" tIns="36512" rIns="73025" bIns="36512" anchor="ctr">
            <a:spAutoFit/>
          </a:bodyPr>
          <a:lstStyle/>
          <a:p>
            <a:endParaRPr lang="en-US"/>
          </a:p>
        </p:txBody>
      </p:sp>
      <p:sp>
        <p:nvSpPr>
          <p:cNvPr id="543756" name="Text Box 12"/>
          <p:cNvSpPr txBox="1">
            <a:spLocks noChangeArrowheads="1"/>
          </p:cNvSpPr>
          <p:nvPr/>
        </p:nvSpPr>
        <p:spPr bwMode="auto">
          <a:xfrm>
            <a:off x="838200" y="4191000"/>
            <a:ext cx="1752600" cy="309186"/>
          </a:xfrm>
          <a:prstGeom prst="rect">
            <a:avLst/>
          </a:prstGeom>
          <a:solidFill>
            <a:srgbClr val="FFCC66"/>
          </a:solidFill>
          <a:ln w="9525">
            <a:solidFill>
              <a:schemeClr val="tx1"/>
            </a:solidFill>
            <a:miter lim="800000"/>
            <a:headEnd/>
            <a:tailEnd/>
          </a:ln>
          <a:effectLst/>
        </p:spPr>
        <p:txBody>
          <a:bodyPr lIns="73025" tIns="36512" rIns="73025" bIns="36512">
            <a:spAutoFit/>
          </a:bodyPr>
          <a:lstStyle/>
          <a:p>
            <a:pPr>
              <a:buNone/>
            </a:pPr>
            <a:r>
              <a:rPr lang="en-US" sz="1800" dirty="0"/>
              <a:t>Log Manager</a:t>
            </a:r>
          </a:p>
        </p:txBody>
      </p:sp>
      <p:sp>
        <p:nvSpPr>
          <p:cNvPr id="543757" name="Text Box 13"/>
          <p:cNvSpPr txBox="1">
            <a:spLocks noChangeArrowheads="1"/>
          </p:cNvSpPr>
          <p:nvPr/>
        </p:nvSpPr>
        <p:spPr bwMode="auto">
          <a:xfrm>
            <a:off x="762000" y="3581400"/>
            <a:ext cx="19812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AvDSAD</a:t>
            </a:r>
            <a:r>
              <a:rPr lang="en-US" sz="1800" dirty="0"/>
              <a:t> process</a:t>
            </a:r>
          </a:p>
        </p:txBody>
      </p:sp>
      <p:sp>
        <p:nvSpPr>
          <p:cNvPr id="543758" name="Line 14"/>
          <p:cNvSpPr>
            <a:spLocks noChangeShapeType="1"/>
          </p:cNvSpPr>
          <p:nvPr/>
        </p:nvSpPr>
        <p:spPr bwMode="auto">
          <a:xfrm>
            <a:off x="2819400" y="4419600"/>
            <a:ext cx="1447800" cy="0"/>
          </a:xfrm>
          <a:prstGeom prst="line">
            <a:avLst/>
          </a:prstGeom>
          <a:noFill/>
          <a:ln w="9525">
            <a:solidFill>
              <a:schemeClr val="tx1"/>
            </a:solidFill>
            <a:round/>
            <a:headEnd/>
            <a:tailEnd type="triangle" w="med" len="med"/>
          </a:ln>
          <a:effectLst/>
        </p:spPr>
        <p:txBody>
          <a:bodyPr lIns="73025" tIns="36512" rIns="73025" bIns="36512">
            <a:spAutoFit/>
          </a:bodyPr>
          <a:lstStyle/>
          <a:p>
            <a:endParaRPr lang="en-US"/>
          </a:p>
        </p:txBody>
      </p:sp>
      <p:sp>
        <p:nvSpPr>
          <p:cNvPr id="543759" name="Text Box 15"/>
          <p:cNvSpPr txBox="1">
            <a:spLocks noChangeArrowheads="1"/>
          </p:cNvSpPr>
          <p:nvPr/>
        </p:nvSpPr>
        <p:spPr bwMode="auto">
          <a:xfrm>
            <a:off x="4343400" y="4267200"/>
            <a:ext cx="4267200" cy="309186"/>
          </a:xfrm>
          <a:prstGeom prst="rect">
            <a:avLst/>
          </a:prstGeom>
          <a:noFill/>
          <a:ln w="9525">
            <a:noFill/>
            <a:miter lim="800000"/>
            <a:headEnd/>
            <a:tailEnd/>
          </a:ln>
          <a:effectLst/>
        </p:spPr>
        <p:txBody>
          <a:bodyPr lIns="73025" tIns="36512" rIns="73025" bIns="36512">
            <a:spAutoFit/>
          </a:bodyPr>
          <a:lstStyle/>
          <a:p>
            <a:pPr>
              <a:buNone/>
            </a:pPr>
            <a:r>
              <a:rPr lang="en-US" sz="1800" dirty="0"/>
              <a:t>diag_AvDSAD_20060126_220003.txt</a:t>
            </a:r>
          </a:p>
        </p:txBody>
      </p:sp>
      <p:sp>
        <p:nvSpPr>
          <p:cNvPr id="543760" name="Text Box 16"/>
          <p:cNvSpPr txBox="1">
            <a:spLocks noChangeArrowheads="1"/>
          </p:cNvSpPr>
          <p:nvPr/>
        </p:nvSpPr>
        <p:spPr bwMode="auto">
          <a:xfrm>
            <a:off x="609600" y="5257800"/>
            <a:ext cx="7620000" cy="1172499"/>
          </a:xfrm>
          <a:prstGeom prst="rect">
            <a:avLst/>
          </a:prstGeom>
          <a:noFill/>
          <a:ln w="9525">
            <a:noFill/>
            <a:miter lim="800000"/>
            <a:headEnd/>
            <a:tailEnd/>
          </a:ln>
          <a:effectLst/>
        </p:spPr>
        <p:txBody>
          <a:bodyPr lIns="73025" tIns="36512" rIns="73025" bIns="36512">
            <a:spAutoFit/>
          </a:bodyPr>
          <a:lstStyle/>
          <a:p>
            <a:r>
              <a:rPr lang="en-US" sz="2800" dirty="0" smtClean="0"/>
              <a:t>  Each </a:t>
            </a:r>
            <a:r>
              <a:rPr lang="en-US" sz="2800" dirty="0"/>
              <a:t>Unity process runs its own copy of the log manager, and creates its own diagnostic file.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2800"/>
              <a:t>The Complexity of Unity Diags</a:t>
            </a:r>
            <a:br>
              <a:rPr lang="en-US" sz="2800"/>
            </a:br>
            <a:r>
              <a:rPr lang="en-US" sz="2800"/>
              <a:t>Component vs. Process Example</a:t>
            </a:r>
          </a:p>
        </p:txBody>
      </p:sp>
      <p:sp>
        <p:nvSpPr>
          <p:cNvPr id="544773" name="Rectangle 5"/>
          <p:cNvSpPr>
            <a:spLocks noChangeArrowheads="1"/>
          </p:cNvSpPr>
          <p:nvPr/>
        </p:nvSpPr>
        <p:spPr bwMode="auto">
          <a:xfrm>
            <a:off x="533400" y="1828800"/>
            <a:ext cx="2971800" cy="1524000"/>
          </a:xfrm>
          <a:prstGeom prst="rect">
            <a:avLst/>
          </a:prstGeom>
          <a:noFill/>
          <a:ln w="9525">
            <a:solidFill>
              <a:schemeClr val="tx1"/>
            </a:solidFill>
            <a:miter lim="800000"/>
            <a:headEnd/>
            <a:tailEnd/>
          </a:ln>
          <a:effectLst/>
        </p:spPr>
        <p:txBody>
          <a:bodyPr lIns="73025" tIns="36512" rIns="73025" bIns="36512" anchor="ctr">
            <a:spAutoFit/>
          </a:bodyPr>
          <a:lstStyle/>
          <a:p>
            <a:endParaRPr lang="en-US"/>
          </a:p>
        </p:txBody>
      </p:sp>
      <p:sp>
        <p:nvSpPr>
          <p:cNvPr id="544774" name="Text Box 6"/>
          <p:cNvSpPr txBox="1">
            <a:spLocks noChangeArrowheads="1"/>
          </p:cNvSpPr>
          <p:nvPr/>
        </p:nvSpPr>
        <p:spPr bwMode="auto">
          <a:xfrm>
            <a:off x="609600" y="1828800"/>
            <a:ext cx="25908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AvCsMgr</a:t>
            </a:r>
            <a:r>
              <a:rPr lang="en-US" sz="1800" dirty="0"/>
              <a:t> process</a:t>
            </a:r>
          </a:p>
        </p:txBody>
      </p:sp>
      <p:sp>
        <p:nvSpPr>
          <p:cNvPr id="544776" name="Rectangle 8"/>
          <p:cNvSpPr>
            <a:spLocks noChangeArrowheads="1"/>
          </p:cNvSpPr>
          <p:nvPr/>
        </p:nvSpPr>
        <p:spPr bwMode="auto">
          <a:xfrm>
            <a:off x="762000" y="2286000"/>
            <a:ext cx="2438400" cy="457200"/>
          </a:xfrm>
          <a:prstGeom prst="rect">
            <a:avLst/>
          </a:prstGeom>
          <a:solidFill>
            <a:srgbClr val="FFCC66"/>
          </a:solidFill>
          <a:ln w="9525">
            <a:solidFill>
              <a:schemeClr val="tx1"/>
            </a:solidFill>
            <a:miter lim="800000"/>
            <a:headEnd/>
            <a:tailEnd/>
          </a:ln>
          <a:effectLst/>
        </p:spPr>
        <p:txBody>
          <a:bodyPr lIns="73025" tIns="36512" rIns="73025" bIns="36512" anchor="ctr">
            <a:spAutoFit/>
          </a:bodyPr>
          <a:lstStyle/>
          <a:p>
            <a:endParaRPr lang="en-US"/>
          </a:p>
        </p:txBody>
      </p:sp>
      <p:sp>
        <p:nvSpPr>
          <p:cNvPr id="544777" name="Text Box 9"/>
          <p:cNvSpPr txBox="1">
            <a:spLocks noChangeArrowheads="1"/>
          </p:cNvSpPr>
          <p:nvPr/>
        </p:nvSpPr>
        <p:spPr bwMode="auto">
          <a:xfrm>
            <a:off x="838200" y="2362200"/>
            <a:ext cx="2362200" cy="309186"/>
          </a:xfrm>
          <a:prstGeom prst="rect">
            <a:avLst/>
          </a:prstGeom>
          <a:noFill/>
          <a:ln w="9525">
            <a:noFill/>
            <a:miter lim="800000"/>
            <a:headEnd/>
            <a:tailEnd/>
          </a:ln>
          <a:effectLst/>
        </p:spPr>
        <p:txBody>
          <a:bodyPr lIns="73025" tIns="36512" rIns="73025" bIns="36512">
            <a:spAutoFit/>
          </a:bodyPr>
          <a:lstStyle/>
          <a:p>
            <a:pPr>
              <a:buNone/>
            </a:pPr>
            <a:r>
              <a:rPr lang="en-US" sz="1800" dirty="0"/>
              <a:t>MIU Component</a:t>
            </a:r>
          </a:p>
        </p:txBody>
      </p:sp>
      <p:sp>
        <p:nvSpPr>
          <p:cNvPr id="544778" name="Text Box 10"/>
          <p:cNvSpPr txBox="1">
            <a:spLocks noChangeArrowheads="1"/>
          </p:cNvSpPr>
          <p:nvPr/>
        </p:nvSpPr>
        <p:spPr bwMode="auto">
          <a:xfrm>
            <a:off x="762000" y="2895600"/>
            <a:ext cx="1752600" cy="309186"/>
          </a:xfrm>
          <a:prstGeom prst="rect">
            <a:avLst/>
          </a:prstGeom>
          <a:solidFill>
            <a:srgbClr val="FFCC66"/>
          </a:solidFill>
          <a:ln w="9525">
            <a:solidFill>
              <a:schemeClr val="tx1"/>
            </a:solidFill>
            <a:miter lim="800000"/>
            <a:headEnd/>
            <a:tailEnd/>
          </a:ln>
          <a:effectLst/>
        </p:spPr>
        <p:txBody>
          <a:bodyPr lIns="73025" tIns="36512" rIns="73025" bIns="36512">
            <a:spAutoFit/>
          </a:bodyPr>
          <a:lstStyle/>
          <a:p>
            <a:pPr>
              <a:buNone/>
            </a:pPr>
            <a:r>
              <a:rPr lang="en-US" sz="1800" dirty="0"/>
              <a:t>Log Manager</a:t>
            </a:r>
          </a:p>
        </p:txBody>
      </p:sp>
      <p:sp>
        <p:nvSpPr>
          <p:cNvPr id="544779" name="Line 11"/>
          <p:cNvSpPr>
            <a:spLocks noChangeShapeType="1"/>
          </p:cNvSpPr>
          <p:nvPr/>
        </p:nvSpPr>
        <p:spPr bwMode="auto">
          <a:xfrm>
            <a:off x="2819400" y="3124200"/>
            <a:ext cx="1752600" cy="0"/>
          </a:xfrm>
          <a:prstGeom prst="line">
            <a:avLst/>
          </a:prstGeom>
          <a:noFill/>
          <a:ln w="9525">
            <a:solidFill>
              <a:schemeClr val="tx1"/>
            </a:solidFill>
            <a:round/>
            <a:headEnd/>
            <a:tailEnd type="triangle" w="med" len="med"/>
          </a:ln>
          <a:effectLst/>
        </p:spPr>
        <p:txBody>
          <a:bodyPr lIns="73025" tIns="36512" rIns="73025" bIns="36512">
            <a:spAutoFit/>
          </a:bodyPr>
          <a:lstStyle/>
          <a:p>
            <a:endParaRPr lang="en-US"/>
          </a:p>
        </p:txBody>
      </p:sp>
      <p:sp>
        <p:nvSpPr>
          <p:cNvPr id="544780" name="Text Box 12"/>
          <p:cNvSpPr txBox="1">
            <a:spLocks noChangeArrowheads="1"/>
          </p:cNvSpPr>
          <p:nvPr/>
        </p:nvSpPr>
        <p:spPr bwMode="auto">
          <a:xfrm>
            <a:off x="4572000" y="2971800"/>
            <a:ext cx="4267200" cy="309186"/>
          </a:xfrm>
          <a:prstGeom prst="rect">
            <a:avLst/>
          </a:prstGeom>
          <a:noFill/>
          <a:ln w="9525">
            <a:noFill/>
            <a:miter lim="800000"/>
            <a:headEnd/>
            <a:tailEnd/>
          </a:ln>
          <a:effectLst/>
        </p:spPr>
        <p:txBody>
          <a:bodyPr lIns="73025" tIns="36512" rIns="73025" bIns="36512">
            <a:spAutoFit/>
          </a:bodyPr>
          <a:lstStyle/>
          <a:p>
            <a:pPr>
              <a:buNone/>
            </a:pPr>
            <a:r>
              <a:rPr lang="en-US" sz="1800" dirty="0"/>
              <a:t>diag_AvCsMgr_20060126_220003.txt</a:t>
            </a:r>
          </a:p>
        </p:txBody>
      </p:sp>
      <p:sp>
        <p:nvSpPr>
          <p:cNvPr id="544781" name="Text Box 13"/>
          <p:cNvSpPr txBox="1">
            <a:spLocks noChangeArrowheads="1"/>
          </p:cNvSpPr>
          <p:nvPr/>
        </p:nvSpPr>
        <p:spPr bwMode="auto">
          <a:xfrm>
            <a:off x="533400" y="3886200"/>
            <a:ext cx="8001000" cy="2723693"/>
          </a:xfrm>
          <a:prstGeom prst="rect">
            <a:avLst/>
          </a:prstGeom>
          <a:noFill/>
          <a:ln w="9525">
            <a:noFill/>
            <a:miter lim="800000"/>
            <a:headEnd/>
            <a:tailEnd/>
          </a:ln>
          <a:effectLst/>
        </p:spPr>
        <p:txBody>
          <a:bodyPr lIns="73025" tIns="36512" rIns="73025" bIns="36512">
            <a:spAutoFit/>
          </a:bodyPr>
          <a:lstStyle/>
          <a:p>
            <a:pPr marL="457200" indent="-457200">
              <a:buNone/>
            </a:pPr>
            <a:r>
              <a:rPr lang="en-US" sz="2800" dirty="0"/>
              <a:t>Example:  Gathering MIU Traces</a:t>
            </a:r>
          </a:p>
          <a:p>
            <a:pPr marL="457200" indent="-457200">
              <a:buFontTx/>
              <a:buAutoNum type="arabicPeriod"/>
            </a:pPr>
            <a:r>
              <a:rPr lang="en-US" sz="2800" dirty="0"/>
              <a:t>Set MIU Traces in Unity Diagnostic Tool</a:t>
            </a:r>
          </a:p>
          <a:p>
            <a:pPr marL="457200" indent="-457200">
              <a:buFontTx/>
              <a:buAutoNum type="arabicPeriod"/>
            </a:pPr>
            <a:r>
              <a:rPr lang="en-US" sz="2800" dirty="0"/>
              <a:t>Reproduce Behavior</a:t>
            </a:r>
          </a:p>
          <a:p>
            <a:pPr marL="457200" indent="-457200">
              <a:buFontTx/>
              <a:buAutoNum type="arabicPeriod"/>
            </a:pPr>
            <a:r>
              <a:rPr lang="en-US" sz="2800" dirty="0"/>
              <a:t>Use </a:t>
            </a:r>
            <a:r>
              <a:rPr lang="en-US" sz="2800" dirty="0" err="1"/>
              <a:t>UDT</a:t>
            </a:r>
            <a:r>
              <a:rPr lang="en-US" sz="2800" dirty="0"/>
              <a:t> to gather </a:t>
            </a:r>
            <a:r>
              <a:rPr lang="en-US" sz="2800" dirty="0" err="1"/>
              <a:t>AvCsMgr</a:t>
            </a:r>
            <a:r>
              <a:rPr lang="en-US" sz="2800" dirty="0"/>
              <a:t> </a:t>
            </a:r>
            <a:r>
              <a:rPr lang="en-US" sz="2800" dirty="0" err="1"/>
              <a:t>diag</a:t>
            </a:r>
            <a:r>
              <a:rPr lang="en-US" sz="2800" dirty="0"/>
              <a:t> file, because the MIU component lives in the </a:t>
            </a:r>
            <a:r>
              <a:rPr lang="en-US" sz="2800" dirty="0" err="1"/>
              <a:t>AvCsMgr</a:t>
            </a:r>
            <a:r>
              <a:rPr lang="en-US" sz="2800" dirty="0"/>
              <a:t> process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sz="2800"/>
              <a:t>The Complexity of Unity Diags</a:t>
            </a:r>
            <a:br>
              <a:rPr lang="en-US" sz="2800"/>
            </a:br>
            <a:r>
              <a:rPr lang="en-US" sz="2800"/>
              <a:t>Same Component, Different Processes	</a:t>
            </a:r>
          </a:p>
        </p:txBody>
      </p:sp>
      <p:sp>
        <p:nvSpPr>
          <p:cNvPr id="545796" name="Rectangle 4"/>
          <p:cNvSpPr>
            <a:spLocks noChangeArrowheads="1"/>
          </p:cNvSpPr>
          <p:nvPr/>
        </p:nvSpPr>
        <p:spPr bwMode="auto">
          <a:xfrm>
            <a:off x="533400" y="1600200"/>
            <a:ext cx="3124200" cy="1219200"/>
          </a:xfrm>
          <a:prstGeom prst="rect">
            <a:avLst/>
          </a:prstGeom>
          <a:noFill/>
          <a:ln w="9525">
            <a:solidFill>
              <a:schemeClr val="tx1"/>
            </a:solidFill>
            <a:miter lim="800000"/>
            <a:headEnd/>
            <a:tailEnd/>
          </a:ln>
          <a:effectLst/>
        </p:spPr>
        <p:txBody>
          <a:bodyPr lIns="73025" tIns="36512" rIns="73025" bIns="36512" anchor="ctr">
            <a:spAutoFit/>
          </a:bodyPr>
          <a:lstStyle/>
          <a:p>
            <a:endParaRPr lang="en-US"/>
          </a:p>
        </p:txBody>
      </p:sp>
      <p:sp>
        <p:nvSpPr>
          <p:cNvPr id="545797" name="Rectangle 5"/>
          <p:cNvSpPr>
            <a:spLocks noChangeArrowheads="1"/>
          </p:cNvSpPr>
          <p:nvPr/>
        </p:nvSpPr>
        <p:spPr bwMode="auto">
          <a:xfrm>
            <a:off x="533400" y="3048000"/>
            <a:ext cx="3124200" cy="1219200"/>
          </a:xfrm>
          <a:prstGeom prst="rect">
            <a:avLst/>
          </a:prstGeom>
          <a:noFill/>
          <a:ln w="9525">
            <a:solidFill>
              <a:schemeClr val="tx1"/>
            </a:solidFill>
            <a:miter lim="800000"/>
            <a:headEnd/>
            <a:tailEnd/>
          </a:ln>
          <a:effectLst/>
        </p:spPr>
        <p:txBody>
          <a:bodyPr lIns="73025" tIns="36512" rIns="73025" bIns="36512" anchor="ctr">
            <a:spAutoFit/>
          </a:bodyPr>
          <a:lstStyle/>
          <a:p>
            <a:endParaRPr lang="en-US"/>
          </a:p>
        </p:txBody>
      </p:sp>
      <p:sp>
        <p:nvSpPr>
          <p:cNvPr id="545798" name="Rectangle 6"/>
          <p:cNvSpPr>
            <a:spLocks noChangeArrowheads="1"/>
          </p:cNvSpPr>
          <p:nvPr/>
        </p:nvSpPr>
        <p:spPr bwMode="auto">
          <a:xfrm>
            <a:off x="533400" y="4495800"/>
            <a:ext cx="3124200" cy="1219200"/>
          </a:xfrm>
          <a:prstGeom prst="rect">
            <a:avLst/>
          </a:prstGeom>
          <a:noFill/>
          <a:ln w="9525">
            <a:solidFill>
              <a:schemeClr val="tx1"/>
            </a:solidFill>
            <a:miter lim="800000"/>
            <a:headEnd/>
            <a:tailEnd/>
          </a:ln>
          <a:effectLst/>
        </p:spPr>
        <p:txBody>
          <a:bodyPr lIns="73025" tIns="36512" rIns="73025" bIns="36512" anchor="ctr">
            <a:spAutoFit/>
          </a:bodyPr>
          <a:lstStyle/>
          <a:p>
            <a:endParaRPr lang="en-US"/>
          </a:p>
        </p:txBody>
      </p:sp>
      <p:sp>
        <p:nvSpPr>
          <p:cNvPr id="545799" name="Text Box 7"/>
          <p:cNvSpPr txBox="1">
            <a:spLocks noChangeArrowheads="1"/>
          </p:cNvSpPr>
          <p:nvPr/>
        </p:nvSpPr>
        <p:spPr bwMode="auto">
          <a:xfrm>
            <a:off x="533400" y="1600200"/>
            <a:ext cx="22098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AvCsMgr</a:t>
            </a:r>
            <a:r>
              <a:rPr lang="en-US" sz="1800" dirty="0"/>
              <a:t> process</a:t>
            </a:r>
          </a:p>
        </p:txBody>
      </p:sp>
      <p:sp>
        <p:nvSpPr>
          <p:cNvPr id="545800" name="Text Box 8"/>
          <p:cNvSpPr txBox="1">
            <a:spLocks noChangeArrowheads="1"/>
          </p:cNvSpPr>
          <p:nvPr/>
        </p:nvSpPr>
        <p:spPr bwMode="auto">
          <a:xfrm>
            <a:off x="533400" y="3048000"/>
            <a:ext cx="30480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CsBridgeConnector</a:t>
            </a:r>
            <a:r>
              <a:rPr lang="en-US" sz="1800" dirty="0"/>
              <a:t> process</a:t>
            </a:r>
          </a:p>
        </p:txBody>
      </p:sp>
      <p:sp>
        <p:nvSpPr>
          <p:cNvPr id="545801" name="Text Box 9"/>
          <p:cNvSpPr txBox="1">
            <a:spLocks noChangeArrowheads="1"/>
          </p:cNvSpPr>
          <p:nvPr/>
        </p:nvSpPr>
        <p:spPr bwMode="auto">
          <a:xfrm>
            <a:off x="533400" y="4495800"/>
            <a:ext cx="30480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AvUmrSyncSvr</a:t>
            </a:r>
            <a:r>
              <a:rPr lang="en-US" sz="1800" dirty="0"/>
              <a:t> process</a:t>
            </a:r>
          </a:p>
        </p:txBody>
      </p:sp>
      <p:sp>
        <p:nvSpPr>
          <p:cNvPr id="545802" name="Rectangle 10"/>
          <p:cNvSpPr>
            <a:spLocks noChangeArrowheads="1"/>
          </p:cNvSpPr>
          <p:nvPr/>
        </p:nvSpPr>
        <p:spPr bwMode="auto">
          <a:xfrm>
            <a:off x="762000" y="2133600"/>
            <a:ext cx="2438400" cy="457200"/>
          </a:xfrm>
          <a:prstGeom prst="rect">
            <a:avLst/>
          </a:prstGeom>
          <a:solidFill>
            <a:srgbClr val="FFCC66"/>
          </a:solidFill>
          <a:ln w="9525">
            <a:solidFill>
              <a:schemeClr val="tx1"/>
            </a:solidFill>
            <a:miter lim="800000"/>
            <a:headEnd/>
            <a:tailEnd/>
          </a:ln>
          <a:effectLst/>
        </p:spPr>
        <p:txBody>
          <a:bodyPr lIns="73025" tIns="36512" rIns="73025" bIns="36512" anchor="ctr">
            <a:spAutoFit/>
          </a:bodyPr>
          <a:lstStyle/>
          <a:p>
            <a:endParaRPr lang="en-US"/>
          </a:p>
        </p:txBody>
      </p:sp>
      <p:sp>
        <p:nvSpPr>
          <p:cNvPr id="545803" name="Text Box 11"/>
          <p:cNvSpPr txBox="1">
            <a:spLocks noChangeArrowheads="1"/>
          </p:cNvSpPr>
          <p:nvPr/>
        </p:nvSpPr>
        <p:spPr bwMode="auto">
          <a:xfrm>
            <a:off x="838200" y="2209800"/>
            <a:ext cx="22860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DOH</a:t>
            </a:r>
            <a:r>
              <a:rPr lang="en-US" sz="1800" dirty="0"/>
              <a:t> component</a:t>
            </a:r>
          </a:p>
        </p:txBody>
      </p:sp>
      <p:sp>
        <p:nvSpPr>
          <p:cNvPr id="545805" name="Rectangle 13"/>
          <p:cNvSpPr>
            <a:spLocks noChangeArrowheads="1"/>
          </p:cNvSpPr>
          <p:nvPr/>
        </p:nvSpPr>
        <p:spPr bwMode="auto">
          <a:xfrm>
            <a:off x="762000" y="3505200"/>
            <a:ext cx="2438400" cy="457200"/>
          </a:xfrm>
          <a:prstGeom prst="rect">
            <a:avLst/>
          </a:prstGeom>
          <a:solidFill>
            <a:srgbClr val="FFCC66"/>
          </a:solidFill>
          <a:ln w="9525">
            <a:solidFill>
              <a:schemeClr val="tx1"/>
            </a:solidFill>
            <a:miter lim="800000"/>
            <a:headEnd/>
            <a:tailEnd/>
          </a:ln>
          <a:effectLst/>
        </p:spPr>
        <p:txBody>
          <a:bodyPr lIns="73025" tIns="36512" rIns="73025" bIns="36512" anchor="ctr">
            <a:spAutoFit/>
          </a:bodyPr>
          <a:lstStyle/>
          <a:p>
            <a:endParaRPr lang="en-US"/>
          </a:p>
        </p:txBody>
      </p:sp>
      <p:sp>
        <p:nvSpPr>
          <p:cNvPr id="545806" name="Rectangle 14"/>
          <p:cNvSpPr>
            <a:spLocks noChangeArrowheads="1"/>
          </p:cNvSpPr>
          <p:nvPr/>
        </p:nvSpPr>
        <p:spPr bwMode="auto">
          <a:xfrm>
            <a:off x="762000" y="4953000"/>
            <a:ext cx="2438400" cy="457200"/>
          </a:xfrm>
          <a:prstGeom prst="rect">
            <a:avLst/>
          </a:prstGeom>
          <a:solidFill>
            <a:srgbClr val="FFCC66"/>
          </a:solidFill>
          <a:ln w="9525">
            <a:solidFill>
              <a:schemeClr val="tx1"/>
            </a:solidFill>
            <a:miter lim="800000"/>
            <a:headEnd/>
            <a:tailEnd/>
          </a:ln>
          <a:effectLst/>
        </p:spPr>
        <p:txBody>
          <a:bodyPr lIns="73025" tIns="36512" rIns="73025" bIns="36512" anchor="ctr">
            <a:spAutoFit/>
          </a:bodyPr>
          <a:lstStyle/>
          <a:p>
            <a:endParaRPr lang="en-US"/>
          </a:p>
        </p:txBody>
      </p:sp>
      <p:sp>
        <p:nvSpPr>
          <p:cNvPr id="545807" name="Text Box 15"/>
          <p:cNvSpPr txBox="1">
            <a:spLocks noChangeArrowheads="1"/>
          </p:cNvSpPr>
          <p:nvPr/>
        </p:nvSpPr>
        <p:spPr bwMode="auto">
          <a:xfrm>
            <a:off x="838200" y="3581400"/>
            <a:ext cx="22860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DOH</a:t>
            </a:r>
            <a:r>
              <a:rPr lang="en-US" sz="1800" dirty="0"/>
              <a:t> component</a:t>
            </a:r>
          </a:p>
        </p:txBody>
      </p:sp>
      <p:sp>
        <p:nvSpPr>
          <p:cNvPr id="545808" name="Text Box 16"/>
          <p:cNvSpPr txBox="1">
            <a:spLocks noChangeArrowheads="1"/>
          </p:cNvSpPr>
          <p:nvPr/>
        </p:nvSpPr>
        <p:spPr bwMode="auto">
          <a:xfrm>
            <a:off x="838200" y="5029200"/>
            <a:ext cx="22860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DOH</a:t>
            </a:r>
            <a:r>
              <a:rPr lang="en-US" sz="1800" dirty="0"/>
              <a:t> component</a:t>
            </a:r>
          </a:p>
        </p:txBody>
      </p:sp>
      <p:sp>
        <p:nvSpPr>
          <p:cNvPr id="545809" name="Text Box 17"/>
          <p:cNvSpPr txBox="1">
            <a:spLocks noChangeArrowheads="1"/>
          </p:cNvSpPr>
          <p:nvPr/>
        </p:nvSpPr>
        <p:spPr bwMode="auto">
          <a:xfrm>
            <a:off x="4038600" y="1676400"/>
            <a:ext cx="4572000" cy="4505720"/>
          </a:xfrm>
          <a:prstGeom prst="rect">
            <a:avLst/>
          </a:prstGeom>
          <a:noFill/>
          <a:ln w="9525">
            <a:noFill/>
            <a:miter lim="800000"/>
            <a:headEnd/>
            <a:tailEnd/>
          </a:ln>
          <a:effectLst/>
        </p:spPr>
        <p:txBody>
          <a:bodyPr lIns="73025" tIns="36512" rIns="73025" bIns="36512">
            <a:spAutoFit/>
          </a:bodyPr>
          <a:lstStyle/>
          <a:p>
            <a:r>
              <a:rPr lang="en-US" sz="3600" dirty="0" smtClean="0"/>
              <a:t>  Some </a:t>
            </a:r>
            <a:r>
              <a:rPr lang="en-US" sz="3600" dirty="0"/>
              <a:t>components run under more than one process.</a:t>
            </a:r>
          </a:p>
          <a:p>
            <a:r>
              <a:rPr lang="en-US" sz="3600" dirty="0" smtClean="0"/>
              <a:t>  For </a:t>
            </a:r>
            <a:r>
              <a:rPr lang="en-US" sz="3600" dirty="0"/>
              <a:t>example, you can find output from </a:t>
            </a:r>
            <a:r>
              <a:rPr lang="en-US" sz="3600" dirty="0" err="1"/>
              <a:t>DOH</a:t>
            </a:r>
            <a:r>
              <a:rPr lang="en-US" sz="3600" dirty="0"/>
              <a:t> traces in </a:t>
            </a:r>
            <a:r>
              <a:rPr lang="en-US" sz="3600" dirty="0" err="1"/>
              <a:t>diag</a:t>
            </a:r>
            <a:r>
              <a:rPr lang="en-US" sz="3600" dirty="0"/>
              <a:t> files from each of several Unity processes.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sz="2800"/>
              <a:t>The Complexity of Unity Diags</a:t>
            </a:r>
            <a:br>
              <a:rPr lang="en-US" sz="2800"/>
            </a:br>
            <a:r>
              <a:rPr lang="en-US" sz="2800"/>
              <a:t>Some Diag Files Are Outside the UDT	</a:t>
            </a:r>
          </a:p>
        </p:txBody>
      </p:sp>
      <p:sp>
        <p:nvSpPr>
          <p:cNvPr id="547844" name="Rectangle 4"/>
          <p:cNvSpPr>
            <a:spLocks noChangeArrowheads="1"/>
          </p:cNvSpPr>
          <p:nvPr/>
        </p:nvSpPr>
        <p:spPr bwMode="auto">
          <a:xfrm>
            <a:off x="609600" y="1752600"/>
            <a:ext cx="2438400" cy="1295400"/>
          </a:xfrm>
          <a:prstGeom prst="rect">
            <a:avLst/>
          </a:prstGeom>
          <a:noFill/>
          <a:ln w="9525">
            <a:solidFill>
              <a:schemeClr val="tx1"/>
            </a:solidFill>
            <a:miter lim="800000"/>
            <a:headEnd/>
            <a:tailEnd/>
          </a:ln>
          <a:effectLst/>
        </p:spPr>
        <p:txBody>
          <a:bodyPr lIns="73025" tIns="36512" rIns="73025" bIns="36512" anchor="ctr">
            <a:spAutoFit/>
          </a:bodyPr>
          <a:lstStyle/>
          <a:p>
            <a:endParaRPr lang="en-US"/>
          </a:p>
        </p:txBody>
      </p:sp>
      <p:sp>
        <p:nvSpPr>
          <p:cNvPr id="547845" name="Text Box 5"/>
          <p:cNvSpPr txBox="1">
            <a:spLocks noChangeArrowheads="1"/>
          </p:cNvSpPr>
          <p:nvPr/>
        </p:nvSpPr>
        <p:spPr bwMode="auto">
          <a:xfrm>
            <a:off x="685800" y="1828800"/>
            <a:ext cx="2209800" cy="309186"/>
          </a:xfrm>
          <a:prstGeom prst="rect">
            <a:avLst/>
          </a:prstGeom>
          <a:noFill/>
          <a:ln w="9525">
            <a:noFill/>
            <a:miter lim="800000"/>
            <a:headEnd/>
            <a:tailEnd/>
          </a:ln>
          <a:effectLst/>
        </p:spPr>
        <p:txBody>
          <a:bodyPr lIns="73025" tIns="36512" rIns="73025" bIns="36512">
            <a:spAutoFit/>
          </a:bodyPr>
          <a:lstStyle/>
          <a:p>
            <a:pPr>
              <a:buNone/>
            </a:pPr>
            <a:r>
              <a:rPr lang="en-US" sz="1800" dirty="0" err="1"/>
              <a:t>AvCsMgr</a:t>
            </a:r>
            <a:r>
              <a:rPr lang="en-US" sz="1800" dirty="0"/>
              <a:t> process</a:t>
            </a:r>
          </a:p>
        </p:txBody>
      </p:sp>
      <p:sp>
        <p:nvSpPr>
          <p:cNvPr id="547846" name="Text Box 6"/>
          <p:cNvSpPr txBox="1">
            <a:spLocks noChangeArrowheads="1"/>
          </p:cNvSpPr>
          <p:nvPr/>
        </p:nvSpPr>
        <p:spPr bwMode="auto">
          <a:xfrm>
            <a:off x="838200" y="2514600"/>
            <a:ext cx="1752600" cy="309186"/>
          </a:xfrm>
          <a:prstGeom prst="rect">
            <a:avLst/>
          </a:prstGeom>
          <a:solidFill>
            <a:srgbClr val="FFCC66"/>
          </a:solidFill>
          <a:ln w="9525">
            <a:solidFill>
              <a:schemeClr val="tx1"/>
            </a:solidFill>
            <a:miter lim="800000"/>
            <a:headEnd/>
            <a:tailEnd/>
          </a:ln>
          <a:effectLst/>
        </p:spPr>
        <p:txBody>
          <a:bodyPr lIns="73025" tIns="36512" rIns="73025" bIns="36512">
            <a:spAutoFit/>
          </a:bodyPr>
          <a:lstStyle/>
          <a:p>
            <a:pPr>
              <a:buNone/>
            </a:pPr>
            <a:r>
              <a:rPr lang="en-US" sz="1800" dirty="0"/>
              <a:t>Log Manager</a:t>
            </a:r>
          </a:p>
        </p:txBody>
      </p:sp>
      <p:sp>
        <p:nvSpPr>
          <p:cNvPr id="547847" name="Line 7"/>
          <p:cNvSpPr>
            <a:spLocks noChangeShapeType="1"/>
          </p:cNvSpPr>
          <p:nvPr/>
        </p:nvSpPr>
        <p:spPr bwMode="auto">
          <a:xfrm>
            <a:off x="2819400" y="2667000"/>
            <a:ext cx="838200" cy="0"/>
          </a:xfrm>
          <a:prstGeom prst="line">
            <a:avLst/>
          </a:prstGeom>
          <a:noFill/>
          <a:ln w="9525">
            <a:solidFill>
              <a:schemeClr val="tx1"/>
            </a:solidFill>
            <a:round/>
            <a:headEnd/>
            <a:tailEnd type="triangle" w="med" len="med"/>
          </a:ln>
          <a:effectLst/>
        </p:spPr>
        <p:txBody>
          <a:bodyPr lIns="73025" tIns="36512" rIns="73025" bIns="36512">
            <a:spAutoFit/>
          </a:bodyPr>
          <a:lstStyle/>
          <a:p>
            <a:endParaRPr lang="en-US"/>
          </a:p>
        </p:txBody>
      </p:sp>
      <p:sp>
        <p:nvSpPr>
          <p:cNvPr id="547848" name="Text Box 8"/>
          <p:cNvSpPr txBox="1">
            <a:spLocks noChangeArrowheads="1"/>
          </p:cNvSpPr>
          <p:nvPr/>
        </p:nvSpPr>
        <p:spPr bwMode="auto">
          <a:xfrm>
            <a:off x="3657600" y="2514600"/>
            <a:ext cx="5257800" cy="335347"/>
          </a:xfrm>
          <a:prstGeom prst="rect">
            <a:avLst/>
          </a:prstGeom>
          <a:noFill/>
          <a:ln w="9525">
            <a:noFill/>
            <a:miter lim="800000"/>
            <a:headEnd/>
            <a:tailEnd/>
          </a:ln>
          <a:effectLst/>
        </p:spPr>
        <p:txBody>
          <a:bodyPr wrap="square" lIns="73025" tIns="36512" rIns="73025" bIns="36512">
            <a:spAutoFit/>
          </a:bodyPr>
          <a:lstStyle/>
          <a:p>
            <a:pPr>
              <a:buNone/>
            </a:pPr>
            <a:r>
              <a:rPr lang="en-US" sz="2000" dirty="0"/>
              <a:t>diag_AvCsMgr_20060126_220003.txt</a:t>
            </a:r>
          </a:p>
        </p:txBody>
      </p:sp>
      <p:sp>
        <p:nvSpPr>
          <p:cNvPr id="547849" name="Rectangle 9"/>
          <p:cNvSpPr>
            <a:spLocks noChangeArrowheads="1"/>
          </p:cNvSpPr>
          <p:nvPr/>
        </p:nvSpPr>
        <p:spPr bwMode="auto">
          <a:xfrm>
            <a:off x="5638800" y="1676400"/>
            <a:ext cx="762000" cy="457200"/>
          </a:xfrm>
          <a:prstGeom prst="rect">
            <a:avLst/>
          </a:prstGeom>
          <a:noFill/>
          <a:ln w="9525">
            <a:solidFill>
              <a:schemeClr val="tx1"/>
            </a:solidFill>
            <a:miter lim="800000"/>
            <a:headEnd/>
            <a:tailEnd/>
          </a:ln>
          <a:effectLst/>
        </p:spPr>
        <p:txBody>
          <a:bodyPr lIns="73025" tIns="36512" rIns="73025" bIns="36512" anchor="ctr">
            <a:spAutoFit/>
          </a:bodyPr>
          <a:lstStyle/>
          <a:p>
            <a:endParaRPr lang="en-US"/>
          </a:p>
        </p:txBody>
      </p:sp>
      <p:sp>
        <p:nvSpPr>
          <p:cNvPr id="547850" name="Text Box 10"/>
          <p:cNvSpPr txBox="1">
            <a:spLocks noChangeArrowheads="1"/>
          </p:cNvSpPr>
          <p:nvPr/>
        </p:nvSpPr>
        <p:spPr bwMode="auto">
          <a:xfrm>
            <a:off x="5715000" y="1752600"/>
            <a:ext cx="762000" cy="309186"/>
          </a:xfrm>
          <a:prstGeom prst="rect">
            <a:avLst/>
          </a:prstGeom>
          <a:noFill/>
          <a:ln w="9525">
            <a:noFill/>
            <a:miter lim="800000"/>
            <a:headEnd/>
            <a:tailEnd/>
          </a:ln>
          <a:effectLst/>
        </p:spPr>
        <p:txBody>
          <a:bodyPr wrap="square" lIns="73025" tIns="36512" rIns="73025" bIns="36512">
            <a:spAutoFit/>
          </a:bodyPr>
          <a:lstStyle/>
          <a:p>
            <a:pPr>
              <a:buNone/>
            </a:pPr>
            <a:r>
              <a:rPr lang="en-US" sz="1800" dirty="0" err="1" smtClean="0"/>
              <a:t>UDT</a:t>
            </a:r>
            <a:endParaRPr lang="en-US" sz="1800" dirty="0"/>
          </a:p>
        </p:txBody>
      </p:sp>
      <p:sp>
        <p:nvSpPr>
          <p:cNvPr id="547851" name="Line 11"/>
          <p:cNvSpPr>
            <a:spLocks noChangeShapeType="1"/>
          </p:cNvSpPr>
          <p:nvPr/>
        </p:nvSpPr>
        <p:spPr bwMode="auto">
          <a:xfrm flipV="1">
            <a:off x="6019800" y="2209800"/>
            <a:ext cx="0" cy="304800"/>
          </a:xfrm>
          <a:prstGeom prst="line">
            <a:avLst/>
          </a:prstGeom>
          <a:noFill/>
          <a:ln w="9525">
            <a:solidFill>
              <a:schemeClr val="tx1"/>
            </a:solidFill>
            <a:round/>
            <a:headEnd/>
            <a:tailEnd type="triangle" w="med" len="med"/>
          </a:ln>
          <a:effectLst/>
        </p:spPr>
        <p:txBody>
          <a:bodyPr lIns="73025" tIns="36512" rIns="73025" bIns="36512">
            <a:spAutoFit/>
          </a:bodyPr>
          <a:lstStyle/>
          <a:p>
            <a:endParaRPr lang="en-US"/>
          </a:p>
        </p:txBody>
      </p:sp>
      <p:sp>
        <p:nvSpPr>
          <p:cNvPr id="547852" name="Text Box 12"/>
          <p:cNvSpPr txBox="1">
            <a:spLocks noChangeArrowheads="1"/>
          </p:cNvSpPr>
          <p:nvPr/>
        </p:nvSpPr>
        <p:spPr bwMode="auto">
          <a:xfrm>
            <a:off x="609600" y="3733800"/>
            <a:ext cx="2438400" cy="309186"/>
          </a:xfrm>
          <a:prstGeom prst="rect">
            <a:avLst/>
          </a:prstGeom>
          <a:noFill/>
          <a:ln w="9525">
            <a:solidFill>
              <a:schemeClr val="tx1"/>
            </a:solidFill>
            <a:miter lim="800000"/>
            <a:headEnd/>
            <a:tailEnd/>
          </a:ln>
          <a:effectLst/>
        </p:spPr>
        <p:txBody>
          <a:bodyPr lIns="73025" tIns="36512" rIns="73025" bIns="36512">
            <a:spAutoFit/>
          </a:bodyPr>
          <a:lstStyle/>
          <a:p>
            <a:pPr>
              <a:buNone/>
            </a:pPr>
            <a:r>
              <a:rPr lang="en-US" sz="1800" dirty="0"/>
              <a:t>Unity Setup</a:t>
            </a:r>
          </a:p>
        </p:txBody>
      </p:sp>
      <p:sp>
        <p:nvSpPr>
          <p:cNvPr id="547853" name="Line 13"/>
          <p:cNvSpPr>
            <a:spLocks noChangeShapeType="1"/>
          </p:cNvSpPr>
          <p:nvPr/>
        </p:nvSpPr>
        <p:spPr bwMode="auto">
          <a:xfrm>
            <a:off x="2743200" y="3886200"/>
            <a:ext cx="914400" cy="0"/>
          </a:xfrm>
          <a:prstGeom prst="line">
            <a:avLst/>
          </a:prstGeom>
          <a:noFill/>
          <a:ln w="9525">
            <a:solidFill>
              <a:schemeClr val="tx1"/>
            </a:solidFill>
            <a:round/>
            <a:headEnd/>
            <a:tailEnd type="triangle" w="med" len="med"/>
          </a:ln>
          <a:effectLst/>
        </p:spPr>
        <p:txBody>
          <a:bodyPr lIns="73025" tIns="36512" rIns="73025" bIns="36512">
            <a:spAutoFit/>
          </a:bodyPr>
          <a:lstStyle/>
          <a:p>
            <a:endParaRPr lang="en-US"/>
          </a:p>
        </p:txBody>
      </p:sp>
      <p:sp>
        <p:nvSpPr>
          <p:cNvPr id="547854" name="Text Box 14"/>
          <p:cNvSpPr txBox="1">
            <a:spLocks noChangeArrowheads="1"/>
          </p:cNvSpPr>
          <p:nvPr/>
        </p:nvSpPr>
        <p:spPr bwMode="auto">
          <a:xfrm>
            <a:off x="3657600" y="3733800"/>
            <a:ext cx="3733800" cy="1074011"/>
          </a:xfrm>
          <a:prstGeom prst="rect">
            <a:avLst/>
          </a:prstGeom>
          <a:noFill/>
          <a:ln w="9525">
            <a:noFill/>
            <a:miter lim="800000"/>
            <a:headEnd/>
            <a:tailEnd/>
          </a:ln>
          <a:effectLst/>
        </p:spPr>
        <p:txBody>
          <a:bodyPr lIns="73025" tIns="36512" rIns="73025" bIns="36512">
            <a:spAutoFit/>
          </a:bodyPr>
          <a:lstStyle/>
          <a:p>
            <a:pPr>
              <a:buNone/>
            </a:pPr>
            <a:r>
              <a:rPr lang="en-US" sz="2000" dirty="0"/>
              <a:t>tempu.log</a:t>
            </a:r>
          </a:p>
          <a:p>
            <a:pPr>
              <a:buNone/>
            </a:pPr>
            <a:r>
              <a:rPr lang="en-US" sz="2000" dirty="0"/>
              <a:t>PWResults.html</a:t>
            </a:r>
          </a:p>
          <a:p>
            <a:pPr>
              <a:buNone/>
            </a:pPr>
            <a:r>
              <a:rPr lang="en-US" sz="2000" dirty="0" err="1"/>
              <a:t>OsqlDump</a:t>
            </a:r>
            <a:r>
              <a:rPr lang="en-US" sz="2000" dirty="0"/>
              <a:t>_</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title"/>
          </p:nvPr>
        </p:nvSpPr>
        <p:spPr/>
        <p:txBody>
          <a:bodyPr/>
          <a:lstStyle/>
          <a:p>
            <a:r>
              <a:rPr lang="en-US"/>
              <a:t>Agenda</a:t>
            </a:r>
          </a:p>
        </p:txBody>
      </p:sp>
      <p:sp>
        <p:nvSpPr>
          <p:cNvPr id="1605635" name="Rectangle 3"/>
          <p:cNvSpPr>
            <a:spLocks noGrp="1" noChangeArrowheads="1"/>
          </p:cNvSpPr>
          <p:nvPr>
            <p:ph type="body" idx="1"/>
          </p:nvPr>
        </p:nvSpPr>
        <p:spPr/>
        <p:txBody>
          <a:bodyPr/>
          <a:lstStyle/>
          <a:p>
            <a:pPr>
              <a:buFont typeface="Arial" charset="0"/>
              <a:buChar char="•"/>
            </a:pPr>
            <a:r>
              <a:rPr lang="en-US" sz="4000"/>
              <a:t>  </a:t>
            </a:r>
            <a:r>
              <a:rPr lang="en-US" sz="4000">
                <a:solidFill>
                  <a:schemeClr val="accent2"/>
                </a:solidFill>
              </a:rPr>
              <a:t>The playing field.</a:t>
            </a:r>
          </a:p>
          <a:p>
            <a:pPr>
              <a:buFont typeface="Arial" charset="0"/>
              <a:buChar char="•"/>
            </a:pPr>
            <a:r>
              <a:rPr lang="en-US" sz="4000"/>
              <a:t>  </a:t>
            </a:r>
            <a:r>
              <a:rPr lang="en-US" sz="4000">
                <a:solidFill>
                  <a:schemeClr val="tx1"/>
                </a:solidFill>
              </a:rPr>
              <a:t>Setting the traces.</a:t>
            </a:r>
          </a:p>
          <a:p>
            <a:pPr>
              <a:buFont typeface="Arial" charset="0"/>
              <a:buChar char="•"/>
            </a:pPr>
            <a:r>
              <a:rPr lang="en-US" sz="4000"/>
              <a:t>  </a:t>
            </a:r>
            <a:r>
              <a:rPr lang="en-US" sz="4000">
                <a:solidFill>
                  <a:schemeClr val="tx1"/>
                </a:solidFill>
              </a:rPr>
              <a:t>Customizing the traces.</a:t>
            </a:r>
          </a:p>
          <a:p>
            <a:pPr>
              <a:buFont typeface="Arial" charset="0"/>
              <a:buChar char="•"/>
            </a:pPr>
            <a:r>
              <a:rPr lang="en-US" sz="4000"/>
              <a:t>  </a:t>
            </a:r>
            <a:r>
              <a:rPr lang="en-US" sz="4000">
                <a:solidFill>
                  <a:schemeClr val="tx1"/>
                </a:solidFill>
              </a:rPr>
              <a:t>Gathering everything up.</a:t>
            </a:r>
          </a:p>
          <a:p>
            <a:pPr>
              <a:buFont typeface="Arial" charset="0"/>
              <a:buChar char="•"/>
            </a:pPr>
            <a:r>
              <a:rPr lang="en-US" sz="4000">
                <a:solidFill>
                  <a:schemeClr val="tx1"/>
                </a:solidFill>
              </a:rPr>
              <a:t>  Diagnotistic Examples</a:t>
            </a:r>
          </a:p>
          <a:p>
            <a:pPr>
              <a:buFont typeface="Arial" charset="0"/>
              <a:buChar char="•"/>
            </a:pPr>
            <a:r>
              <a:rPr lang="en-US" sz="4000">
                <a:solidFill>
                  <a:schemeClr val="accent2"/>
                </a:solidFill>
              </a:rPr>
              <a:t>  </a:t>
            </a:r>
            <a:r>
              <a:rPr lang="en-US" sz="4000">
                <a:solidFill>
                  <a:schemeClr val="tx1"/>
                </a:solidFill>
              </a:rPr>
              <a:t>Q&amp;A.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Commserver</a:t>
            </a:r>
            <a:r>
              <a:rPr lang="en-US" dirty="0" smtClean="0"/>
              <a:t>\Log </a:t>
            </a:r>
            <a:br>
              <a:rPr lang="en-US" dirty="0" smtClean="0"/>
            </a:br>
            <a:r>
              <a:rPr lang="en-US" dirty="0" smtClean="0"/>
              <a:t>File Naming Convention</a:t>
            </a:r>
            <a:endParaRPr lang="en-US" dirty="0"/>
          </a:p>
        </p:txBody>
      </p:sp>
      <p:sp>
        <p:nvSpPr>
          <p:cNvPr id="3" name="Content Placeholder 2"/>
          <p:cNvSpPr>
            <a:spLocks noGrp="1"/>
          </p:cNvSpPr>
          <p:nvPr>
            <p:ph idx="1"/>
          </p:nvPr>
        </p:nvSpPr>
        <p:spPr/>
        <p:txBody>
          <a:bodyPr/>
          <a:lstStyle/>
          <a:p>
            <a:pPr>
              <a:buNone/>
            </a:pPr>
            <a:r>
              <a:rPr lang="en-US" b="1" dirty="0" smtClean="0"/>
              <a:t>diag_AvCsMgr_20060126_220003.txt</a:t>
            </a:r>
          </a:p>
          <a:p>
            <a:pPr>
              <a:buNone/>
            </a:pPr>
            <a:endParaRPr lang="en-US" b="1" dirty="0"/>
          </a:p>
          <a:p>
            <a:pPr>
              <a:buNone/>
            </a:pPr>
            <a:r>
              <a:rPr lang="en-US" b="1" dirty="0" err="1" smtClean="0"/>
              <a:t>Diag</a:t>
            </a:r>
            <a:r>
              <a:rPr lang="en-US" b="1" dirty="0" smtClean="0"/>
              <a:t> = Diagnostic type</a:t>
            </a:r>
          </a:p>
          <a:p>
            <a:pPr>
              <a:buNone/>
            </a:pPr>
            <a:r>
              <a:rPr lang="en-US" b="1" dirty="0" err="1" smtClean="0"/>
              <a:t>AvCsMgr</a:t>
            </a:r>
            <a:r>
              <a:rPr lang="en-US" b="1" dirty="0" smtClean="0"/>
              <a:t> = </a:t>
            </a:r>
            <a:r>
              <a:rPr lang="en-US" b="1" dirty="0" err="1" smtClean="0"/>
              <a:t>LogMgr</a:t>
            </a:r>
            <a:r>
              <a:rPr lang="en-US" b="1" dirty="0" smtClean="0"/>
              <a:t> owning Process</a:t>
            </a:r>
          </a:p>
          <a:p>
            <a:pPr>
              <a:buNone/>
            </a:pPr>
            <a:r>
              <a:rPr lang="en-US" b="1" dirty="0" smtClean="0"/>
              <a:t>20060126 =  Date using </a:t>
            </a:r>
            <a:r>
              <a:rPr lang="en-US" b="1" dirty="0" err="1" smtClean="0"/>
              <a:t>YYYYMMDD</a:t>
            </a:r>
            <a:endParaRPr lang="en-US" b="1" dirty="0" smtClean="0"/>
          </a:p>
          <a:p>
            <a:pPr>
              <a:buNone/>
            </a:pPr>
            <a:r>
              <a:rPr lang="en-US" b="1" dirty="0" smtClean="0"/>
              <a:t>220003 = Time using </a:t>
            </a:r>
            <a:r>
              <a:rPr lang="en-US" b="1" dirty="0" err="1" smtClean="0"/>
              <a:t>HHMMSS</a:t>
            </a:r>
            <a:endParaRPr lang="en-US" b="1" dirty="0" smtClean="0"/>
          </a:p>
          <a:p>
            <a:pPr>
              <a:buNone/>
            </a:pPr>
            <a:endParaRPr lang="en-US" b="1" dirty="0"/>
          </a:p>
          <a:p>
            <a:pPr>
              <a:buNone/>
            </a:pPr>
            <a:r>
              <a:rPr lang="en-US" b="1" dirty="0" smtClean="0"/>
              <a:t>Where the Date/Time is when the log file was </a:t>
            </a:r>
            <a:r>
              <a:rPr lang="en-US" b="1" dirty="0" smtClean="0">
                <a:solidFill>
                  <a:srgbClr val="FF0000"/>
                </a:solidFill>
              </a:rPr>
              <a:t>CREATED</a:t>
            </a:r>
            <a:r>
              <a:rPr lang="en-US" b="1" dirty="0" smtClean="0"/>
              <a:t>.</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en-US" sz="2800" dirty="0" smtClean="0"/>
              <a:t>\</a:t>
            </a:r>
            <a:r>
              <a:rPr lang="en-US" sz="2800" dirty="0" err="1" smtClean="0"/>
              <a:t>commserver</a:t>
            </a:r>
            <a:r>
              <a:rPr lang="en-US" sz="2800" dirty="0" smtClean="0"/>
              <a:t>\log</a:t>
            </a:r>
            <a:r>
              <a:rPr lang="en-US" sz="2800" dirty="0"/>
              <a:t/>
            </a:r>
            <a:br>
              <a:rPr lang="en-US" sz="2800" dirty="0"/>
            </a:br>
            <a:r>
              <a:rPr lang="en-US" sz="2800" dirty="0"/>
              <a:t>Data Files</a:t>
            </a:r>
          </a:p>
        </p:txBody>
      </p:sp>
      <p:sp>
        <p:nvSpPr>
          <p:cNvPr id="604164" name="Text Box 4"/>
          <p:cNvSpPr txBox="1">
            <a:spLocks noChangeArrowheads="1"/>
          </p:cNvSpPr>
          <p:nvPr/>
        </p:nvSpPr>
        <p:spPr bwMode="auto">
          <a:xfrm>
            <a:off x="533400" y="1600200"/>
            <a:ext cx="8229600" cy="596957"/>
          </a:xfrm>
          <a:prstGeom prst="rect">
            <a:avLst/>
          </a:prstGeom>
          <a:noFill/>
          <a:ln w="9525">
            <a:noFill/>
            <a:miter lim="800000"/>
            <a:headEnd/>
            <a:tailEnd/>
          </a:ln>
          <a:effectLst/>
        </p:spPr>
        <p:txBody>
          <a:bodyPr lIns="73025" tIns="36512" rIns="73025" bIns="36512">
            <a:spAutoFit/>
          </a:bodyPr>
          <a:lstStyle/>
          <a:p>
            <a:pPr>
              <a:buNone/>
            </a:pPr>
            <a:r>
              <a:rPr lang="en-US" sz="2000" dirty="0" smtClean="0"/>
              <a:t>Take </a:t>
            </a:r>
            <a:r>
              <a:rPr lang="en-US" sz="2000" dirty="0"/>
              <a:t>a good look at the </a:t>
            </a:r>
            <a:r>
              <a:rPr lang="en-US" sz="2000" dirty="0" err="1"/>
              <a:t>Commserver</a:t>
            </a:r>
            <a:r>
              <a:rPr lang="en-US" sz="2000" dirty="0"/>
              <a:t>\Logs directory, and you’ll notice some files obviously related to Unity components, that start with “data.”</a:t>
            </a:r>
          </a:p>
        </p:txBody>
      </p:sp>
      <p:pic>
        <p:nvPicPr>
          <p:cNvPr id="604165" name="Picture 5" descr="datafiles2"/>
          <p:cNvPicPr>
            <a:picLocks noChangeAspect="1" noChangeArrowheads="1"/>
          </p:cNvPicPr>
          <p:nvPr/>
        </p:nvPicPr>
        <p:blipFill>
          <a:blip r:embed="rId2" cstate="print"/>
          <a:srcRect/>
          <a:stretch>
            <a:fillRect/>
          </a:stretch>
        </p:blipFill>
        <p:spPr bwMode="auto">
          <a:xfrm>
            <a:off x="685800" y="2438400"/>
            <a:ext cx="6096000" cy="2533650"/>
          </a:xfrm>
          <a:prstGeom prst="rect">
            <a:avLst/>
          </a:prstGeom>
          <a:noFill/>
        </p:spPr>
      </p:pic>
      <p:sp>
        <p:nvSpPr>
          <p:cNvPr id="604166" name="Text Box 6"/>
          <p:cNvSpPr txBox="1">
            <a:spLocks noChangeArrowheads="1"/>
          </p:cNvSpPr>
          <p:nvPr/>
        </p:nvSpPr>
        <p:spPr bwMode="auto">
          <a:xfrm>
            <a:off x="609600" y="5181600"/>
            <a:ext cx="7620000" cy="1381788"/>
          </a:xfrm>
          <a:prstGeom prst="rect">
            <a:avLst/>
          </a:prstGeom>
          <a:noFill/>
          <a:ln w="9525">
            <a:noFill/>
            <a:miter lim="800000"/>
            <a:headEnd/>
            <a:tailEnd/>
          </a:ln>
          <a:effectLst/>
        </p:spPr>
        <p:txBody>
          <a:bodyPr lIns="73025" tIns="36512" rIns="73025" bIns="36512">
            <a:spAutoFit/>
          </a:bodyPr>
          <a:lstStyle/>
          <a:p>
            <a:pPr>
              <a:buNone/>
            </a:pPr>
            <a:r>
              <a:rPr lang="en-US" sz="2000" dirty="0"/>
              <a:t>These files are actually used to generate Unity reports, and are not a core part of the Unity </a:t>
            </a:r>
            <a:r>
              <a:rPr lang="en-US" sz="2000" dirty="0" err="1"/>
              <a:t>diag</a:t>
            </a:r>
            <a:r>
              <a:rPr lang="en-US" sz="2000" dirty="0"/>
              <a:t> functionality.  They’re worth mentioning here, because people sometimes mistakenly gather them directly from the </a:t>
            </a:r>
            <a:r>
              <a:rPr lang="en-US" sz="2000" dirty="0" err="1"/>
              <a:t>Commserver</a:t>
            </a:r>
            <a:r>
              <a:rPr lang="en-US" sz="2000" dirty="0"/>
              <a:t>\Logs directory, thinking they are Unity </a:t>
            </a:r>
            <a:r>
              <a:rPr lang="en-US" sz="2000" dirty="0" err="1"/>
              <a:t>diags</a:t>
            </a:r>
            <a:r>
              <a:rPr lang="en-US" sz="2000" dirty="0"/>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title"/>
          </p:nvPr>
        </p:nvSpPr>
        <p:spPr/>
        <p:txBody>
          <a:bodyPr/>
          <a:lstStyle/>
          <a:p>
            <a:r>
              <a:rPr lang="en-US"/>
              <a:t>UDT – MACRO / MICRO</a:t>
            </a:r>
          </a:p>
        </p:txBody>
      </p:sp>
      <p:sp>
        <p:nvSpPr>
          <p:cNvPr id="1581059" name="Rectangle 3"/>
          <p:cNvSpPr>
            <a:spLocks noGrp="1" noChangeArrowheads="1"/>
          </p:cNvSpPr>
          <p:nvPr>
            <p:ph type="body" idx="1"/>
          </p:nvPr>
        </p:nvSpPr>
        <p:spPr>
          <a:xfrm>
            <a:off x="457200" y="1447800"/>
            <a:ext cx="8229600" cy="5029200"/>
          </a:xfrm>
        </p:spPr>
        <p:txBody>
          <a:bodyPr/>
          <a:lstStyle/>
          <a:p>
            <a:r>
              <a:rPr lang="en-US"/>
              <a:t>MACRO (as of 5.0.1)</a:t>
            </a:r>
          </a:p>
          <a:p>
            <a:endParaRPr lang="en-US"/>
          </a:p>
          <a:p>
            <a:endParaRPr lang="en-US"/>
          </a:p>
          <a:p>
            <a:endParaRPr lang="en-US"/>
          </a:p>
          <a:p>
            <a:endParaRPr lang="en-US"/>
          </a:p>
          <a:p>
            <a:endParaRPr lang="en-US"/>
          </a:p>
          <a:p>
            <a:endParaRPr lang="en-US"/>
          </a:p>
          <a:p>
            <a:endParaRPr lang="en-US"/>
          </a:p>
          <a:p>
            <a:r>
              <a:rPr lang="en-US"/>
              <a:t>MICRO (most components broken out)</a:t>
            </a:r>
          </a:p>
        </p:txBody>
      </p:sp>
      <p:sp>
        <p:nvSpPr>
          <p:cNvPr id="1581060" name="Text Box 4"/>
          <p:cNvSpPr txBox="1">
            <a:spLocks noChangeArrowheads="1"/>
          </p:cNvSpPr>
          <p:nvPr/>
        </p:nvSpPr>
        <p:spPr bwMode="auto">
          <a:xfrm>
            <a:off x="381000" y="1905000"/>
            <a:ext cx="4191000" cy="2957513"/>
          </a:xfrm>
          <a:prstGeom prst="rect">
            <a:avLst/>
          </a:prstGeom>
          <a:noFill/>
          <a:ln w="9525" algn="ctr">
            <a:noFill/>
            <a:miter lim="800000"/>
            <a:headEnd/>
            <a:tailEnd/>
          </a:ln>
          <a:effectLst/>
        </p:spPr>
        <p:txBody>
          <a:bodyPr lIns="82124" tIns="41061" rIns="82124" bIns="41061">
            <a:spAutoFit/>
          </a:bodyPr>
          <a:lstStyle/>
          <a:p>
            <a:pPr marL="342900" indent="-228600" defTabSz="814388"/>
            <a:r>
              <a:rPr lang="en-US" sz="1800" dirty="0"/>
              <a:t>AMIS Problems</a:t>
            </a:r>
          </a:p>
          <a:p>
            <a:pPr marL="342900" indent="-228600" defTabSz="814388"/>
            <a:r>
              <a:rPr lang="en-US" sz="1800" dirty="0"/>
              <a:t>AMIS Message Traces</a:t>
            </a:r>
          </a:p>
          <a:p>
            <a:pPr marL="342900" indent="-228600" defTabSz="814388"/>
            <a:r>
              <a:rPr lang="en-US" sz="1800" dirty="0"/>
              <a:t>Delays in Answering Calls</a:t>
            </a:r>
          </a:p>
          <a:p>
            <a:pPr marL="342900" indent="-228600" defTabSz="814388"/>
            <a:r>
              <a:rPr lang="en-US" sz="1800" dirty="0"/>
              <a:t>Call Flow Diagnostics</a:t>
            </a:r>
          </a:p>
          <a:p>
            <a:pPr marL="342900" indent="-228600" defTabSz="814388"/>
            <a:r>
              <a:rPr lang="en-US" sz="1800" dirty="0"/>
              <a:t>Conversation State Traces</a:t>
            </a:r>
          </a:p>
          <a:p>
            <a:pPr marL="342900" indent="-228600" defTabSz="814388"/>
            <a:r>
              <a:rPr lang="en-US" sz="1800" dirty="0"/>
              <a:t>Bridge Directory Sync Traces</a:t>
            </a:r>
          </a:p>
          <a:p>
            <a:pPr marL="342900" indent="-228600" defTabSz="814388"/>
            <a:r>
              <a:rPr lang="en-US" sz="1800" dirty="0" err="1"/>
              <a:t>VPIM</a:t>
            </a:r>
            <a:r>
              <a:rPr lang="en-US" sz="1800" dirty="0"/>
              <a:t> Directory Sync Traces</a:t>
            </a:r>
          </a:p>
          <a:p>
            <a:pPr marL="342900" indent="-228600" defTabSz="814388"/>
            <a:r>
              <a:rPr lang="en-US" sz="1800" dirty="0"/>
              <a:t>Directory Monitor Traces</a:t>
            </a:r>
          </a:p>
          <a:p>
            <a:pPr marL="342900" indent="-228600" defTabSz="814388"/>
            <a:r>
              <a:rPr lang="en-US" sz="1800" dirty="0"/>
              <a:t>Call Control (Miu) Traces</a:t>
            </a:r>
          </a:p>
        </p:txBody>
      </p:sp>
      <p:sp>
        <p:nvSpPr>
          <p:cNvPr id="1581061" name="Text Box 5"/>
          <p:cNvSpPr txBox="1">
            <a:spLocks noChangeArrowheads="1"/>
          </p:cNvSpPr>
          <p:nvPr/>
        </p:nvSpPr>
        <p:spPr bwMode="auto">
          <a:xfrm>
            <a:off x="4267200" y="1919288"/>
            <a:ext cx="4495800" cy="2957512"/>
          </a:xfrm>
          <a:prstGeom prst="rect">
            <a:avLst/>
          </a:prstGeom>
          <a:noFill/>
          <a:ln w="9525" algn="ctr">
            <a:noFill/>
            <a:miter lim="800000"/>
            <a:headEnd/>
            <a:tailEnd/>
          </a:ln>
          <a:effectLst/>
        </p:spPr>
        <p:txBody>
          <a:bodyPr lIns="82124" tIns="41061" rIns="82124" bIns="41061">
            <a:spAutoFit/>
          </a:bodyPr>
          <a:lstStyle/>
          <a:p>
            <a:pPr marL="342900" indent="-228600" defTabSz="814388"/>
            <a:r>
              <a:rPr lang="en-US" sz="1800"/>
              <a:t>Traces for MWI Problems</a:t>
            </a:r>
          </a:p>
          <a:p>
            <a:pPr marL="342900" indent="-228600" defTabSz="814388"/>
            <a:r>
              <a:rPr lang="en-US" sz="1800"/>
              <a:t>Traces for other notification problems</a:t>
            </a:r>
          </a:p>
          <a:p>
            <a:pPr marL="342900" indent="-228600" defTabSz="814388"/>
            <a:r>
              <a:rPr lang="en-US" sz="1800"/>
              <a:t>Skinny TSP traces</a:t>
            </a:r>
          </a:p>
          <a:p>
            <a:pPr marL="342900" indent="-228600" defTabSz="814388"/>
            <a:r>
              <a:rPr lang="en-US" sz="1800"/>
              <a:t>Unity Startup</a:t>
            </a:r>
          </a:p>
          <a:p>
            <a:pPr marL="342900" indent="-228600" defTabSz="814388"/>
            <a:r>
              <a:rPr lang="en-US" sz="1800"/>
              <a:t>Media (Wave) Traces 1 - High</a:t>
            </a:r>
          </a:p>
          <a:p>
            <a:pPr marL="342900" indent="-228600" defTabSz="814388"/>
            <a:r>
              <a:rPr lang="en-US" sz="1800"/>
              <a:t>Media (Wave) Traces 2 - Medium</a:t>
            </a:r>
          </a:p>
          <a:p>
            <a:pPr marL="342900" indent="-228600" defTabSz="814388"/>
            <a:r>
              <a:rPr lang="en-US" sz="1800"/>
              <a:t>Media (Wave) Traces 3 - Low</a:t>
            </a:r>
          </a:p>
          <a:p>
            <a:pPr marL="342900" indent="-228600" defTabSz="814388"/>
            <a:r>
              <a:rPr lang="en-US" sz="1800"/>
              <a:t>Secure Messaging Traces</a:t>
            </a:r>
          </a:p>
          <a:p>
            <a:pPr marL="342900" indent="-228600" defTabSz="814388"/>
            <a:r>
              <a:rPr lang="en-US" sz="1800"/>
              <a:t>Text to Speech (TTS) Traces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title"/>
          </p:nvPr>
        </p:nvSpPr>
        <p:spPr/>
        <p:txBody>
          <a:bodyPr/>
          <a:lstStyle/>
          <a:p>
            <a:r>
              <a:rPr lang="en-US" sz="2800"/>
              <a:t>Setting the Traces : Default Recommendations</a:t>
            </a:r>
          </a:p>
        </p:txBody>
      </p:sp>
      <p:sp>
        <p:nvSpPr>
          <p:cNvPr id="1587203" name="Rectangle 3"/>
          <p:cNvSpPr>
            <a:spLocks noGrp="1" noChangeArrowheads="1"/>
          </p:cNvSpPr>
          <p:nvPr>
            <p:ph type="body" idx="1"/>
          </p:nvPr>
        </p:nvSpPr>
        <p:spPr>
          <a:xfrm>
            <a:off x="228600" y="1600200"/>
            <a:ext cx="8763000" cy="5029200"/>
          </a:xfrm>
        </p:spPr>
        <p:txBody>
          <a:bodyPr/>
          <a:lstStyle/>
          <a:p>
            <a:pPr>
              <a:buFont typeface="Arial" charset="0"/>
              <a:buChar char="•"/>
            </a:pPr>
            <a:r>
              <a:rPr lang="en-US" sz="2000"/>
              <a:t>  Look for a relevant MACRO trace</a:t>
            </a:r>
          </a:p>
          <a:p>
            <a:pPr>
              <a:buFont typeface="Arial" charset="0"/>
              <a:buChar char="•"/>
            </a:pPr>
            <a:r>
              <a:rPr lang="en-US" sz="2000"/>
              <a:t>  Always include :</a:t>
            </a:r>
          </a:p>
          <a:p>
            <a:r>
              <a:rPr lang="en-US" sz="2000"/>
              <a:t>	-  Conversation State Traces</a:t>
            </a:r>
          </a:p>
          <a:p>
            <a:r>
              <a:rPr lang="en-US" sz="2000"/>
              <a:t>	-  Call Flow Diagnostics</a:t>
            </a:r>
          </a:p>
          <a:p>
            <a:pPr>
              <a:buFont typeface="Arial" charset="0"/>
              <a:buChar char="•"/>
            </a:pPr>
            <a:r>
              <a:rPr lang="en-US" sz="2000"/>
              <a:t> Additional Traces to focus on specific problem :</a:t>
            </a:r>
          </a:p>
          <a:p>
            <a:r>
              <a:rPr lang="en-US" sz="2000"/>
              <a:t>	-  AvRdbSvr 11 (SQL query Generation)</a:t>
            </a:r>
          </a:p>
          <a:p>
            <a:r>
              <a:rPr lang="en-US" sz="2000"/>
              <a:t>	-  DOH 10+ &amp; MALEx 10+ (Exchange Mailbox issues)</a:t>
            </a:r>
          </a:p>
          <a:p>
            <a:r>
              <a:rPr lang="en-US" sz="2000"/>
              <a:t>	-  notescommon 10+ &amp; MALLn 10+ (Domino Issues)</a:t>
            </a:r>
          </a:p>
          <a:p>
            <a:r>
              <a:rPr lang="en-US" sz="2000"/>
              <a:t>	-  AvSaDbConn 10+ (SAWeb add/modify/delete issues)</a:t>
            </a:r>
          </a:p>
          <a:p>
            <a:r>
              <a:rPr lang="en-US" sz="2000"/>
              <a:t>	-  NodeMgr 10+ (Failover issues)</a:t>
            </a:r>
            <a:br>
              <a:rPr lang="en-US" sz="2000"/>
            </a:br>
            <a:r>
              <a:rPr lang="en-US" sz="2000"/>
              <a:t>	-  DSAD 10+ (Local Unity Objects to/from AD Sync)</a:t>
            </a:r>
            <a:br>
              <a:rPr lang="en-US" sz="2000"/>
            </a:br>
            <a:r>
              <a:rPr lang="en-US" sz="2000"/>
              <a:t> 	-  DSGlobalCatalog 10+ (Object not local to Unity to/from AD sync)</a:t>
            </a:r>
            <a:br>
              <a:rPr lang="en-US" sz="2000"/>
            </a:br>
            <a:r>
              <a:rPr lang="en-US" sz="2000"/>
              <a:t>	-  DSDomino 10+ (Unity/from to Domino Sync)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nvPr>
        </p:nvSpPr>
        <p:spPr/>
        <p:txBody>
          <a:bodyPr/>
          <a:lstStyle/>
          <a:p>
            <a:r>
              <a:rPr lang="en-US"/>
              <a:t>Agenda</a:t>
            </a:r>
          </a:p>
        </p:txBody>
      </p:sp>
      <p:sp>
        <p:nvSpPr>
          <p:cNvPr id="1604611" name="Rectangle 3"/>
          <p:cNvSpPr>
            <a:spLocks noGrp="1" noChangeArrowheads="1"/>
          </p:cNvSpPr>
          <p:nvPr>
            <p:ph type="body" idx="1"/>
          </p:nvPr>
        </p:nvSpPr>
        <p:spPr/>
        <p:txBody>
          <a:bodyPr/>
          <a:lstStyle/>
          <a:p>
            <a:pPr>
              <a:buFont typeface="Arial" charset="0"/>
              <a:buChar char="•"/>
            </a:pPr>
            <a:r>
              <a:rPr lang="en-US" sz="4000"/>
              <a:t>  </a:t>
            </a:r>
            <a:r>
              <a:rPr lang="en-US" sz="4000">
                <a:solidFill>
                  <a:schemeClr val="tx1"/>
                </a:solidFill>
              </a:rPr>
              <a:t>The playing field.</a:t>
            </a:r>
          </a:p>
          <a:p>
            <a:pPr>
              <a:buFont typeface="Arial" charset="0"/>
              <a:buChar char="•"/>
            </a:pPr>
            <a:r>
              <a:rPr lang="en-US" sz="4000"/>
              <a:t>  </a:t>
            </a:r>
            <a:r>
              <a:rPr lang="en-US" sz="4000">
                <a:solidFill>
                  <a:schemeClr val="tx1"/>
                </a:solidFill>
              </a:rPr>
              <a:t>Setting the traces.</a:t>
            </a:r>
          </a:p>
          <a:p>
            <a:pPr>
              <a:buFont typeface="Arial" charset="0"/>
              <a:buChar char="•"/>
            </a:pPr>
            <a:r>
              <a:rPr lang="en-US" sz="4000"/>
              <a:t>  </a:t>
            </a:r>
            <a:r>
              <a:rPr lang="en-US" sz="4000">
                <a:solidFill>
                  <a:schemeClr val="accent2"/>
                </a:solidFill>
              </a:rPr>
              <a:t>Customizing the traces.</a:t>
            </a:r>
          </a:p>
          <a:p>
            <a:pPr>
              <a:buFont typeface="Arial" charset="0"/>
              <a:buChar char="•"/>
            </a:pPr>
            <a:r>
              <a:rPr lang="en-US" sz="4000"/>
              <a:t>  </a:t>
            </a:r>
            <a:r>
              <a:rPr lang="en-US" sz="4000">
                <a:solidFill>
                  <a:schemeClr val="tx1"/>
                </a:solidFill>
              </a:rPr>
              <a:t>Gathering everything up.</a:t>
            </a:r>
          </a:p>
          <a:p>
            <a:pPr>
              <a:buFont typeface="Arial" charset="0"/>
              <a:buChar char="•"/>
            </a:pPr>
            <a:r>
              <a:rPr lang="en-US" sz="4000">
                <a:solidFill>
                  <a:schemeClr val="tx1"/>
                </a:solidFill>
              </a:rPr>
              <a:t>  Diagnotistic Examples</a:t>
            </a:r>
          </a:p>
          <a:p>
            <a:pPr>
              <a:buFont typeface="Arial" charset="0"/>
              <a:buChar char="•"/>
            </a:pPr>
            <a:r>
              <a:rPr lang="en-US" sz="4000">
                <a:solidFill>
                  <a:schemeClr val="accent2"/>
                </a:solidFill>
              </a:rPr>
              <a:t>  </a:t>
            </a:r>
            <a:r>
              <a:rPr lang="en-US" sz="4000">
                <a:solidFill>
                  <a:schemeClr val="tx1"/>
                </a:solidFill>
              </a:rPr>
              <a:t>Q&amp;A.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ChangeArrowheads="1"/>
          </p:cNvSpPr>
          <p:nvPr>
            <p:ph type="title"/>
          </p:nvPr>
        </p:nvSpPr>
        <p:spPr/>
        <p:txBody>
          <a:bodyPr/>
          <a:lstStyle/>
          <a:p>
            <a:r>
              <a:rPr lang="en-US"/>
              <a:t>Customizing Traces – Personal Macro</a:t>
            </a:r>
          </a:p>
        </p:txBody>
      </p:sp>
      <p:sp>
        <p:nvSpPr>
          <p:cNvPr id="1583107" name="Rectangle 3"/>
          <p:cNvSpPr>
            <a:spLocks noGrp="1" noChangeArrowheads="1"/>
          </p:cNvSpPr>
          <p:nvPr>
            <p:ph type="body" idx="1"/>
          </p:nvPr>
        </p:nvSpPr>
        <p:spPr/>
        <p:txBody>
          <a:bodyPr/>
          <a:lstStyle/>
          <a:p>
            <a:pPr>
              <a:buFont typeface="Arial" charset="0"/>
              <a:buChar char="•"/>
            </a:pPr>
            <a:r>
              <a:rPr lang="en-US" sz="2800"/>
              <a:t>  Place/Review them at :</a:t>
            </a:r>
            <a:br>
              <a:rPr lang="en-US" sz="2800"/>
            </a:br>
            <a:r>
              <a:rPr lang="en-US" sz="2800"/>
              <a:t>\commserver\utilities\unitydiagnostictool\udtxml\</a:t>
            </a:r>
          </a:p>
          <a:p>
            <a:pPr>
              <a:buFont typeface="Arial" charset="0"/>
              <a:buChar char="•"/>
            </a:pPr>
            <a:r>
              <a:rPr lang="en-US" sz="2800"/>
              <a:t>  Filename MUST start with H.</a:t>
            </a:r>
          </a:p>
          <a:p>
            <a:pPr>
              <a:buFont typeface="Arial" charset="0"/>
              <a:buChar char="•"/>
            </a:pPr>
            <a:r>
              <a:rPr lang="en-US" sz="2800"/>
              <a:t>  Filename MUST have an .xml extension.</a:t>
            </a:r>
          </a:p>
          <a:p>
            <a:pPr>
              <a:buFont typeface="Arial" charset="0"/>
              <a:buChar char="•"/>
            </a:pPr>
            <a:r>
              <a:rPr lang="en-US" sz="2800"/>
              <a:t>  File contents MUST be in XML format.</a:t>
            </a:r>
          </a:p>
          <a:p>
            <a:pPr>
              <a:buFont typeface="Arial" charset="0"/>
              <a:buChar char="•"/>
            </a:pPr>
            <a:r>
              <a:rPr lang="en-US" sz="2800"/>
              <a:t>  Example* : </a:t>
            </a:r>
            <a:r>
              <a:rPr lang="en-US"/>
              <a:t>HTTAC-PhoneView.xml</a:t>
            </a:r>
            <a:endParaRPr lang="en-US" sz="2800"/>
          </a:p>
          <a:p>
            <a:pPr>
              <a:buFont typeface="Arial" charset="0"/>
              <a:buChar char="•"/>
            </a:pPr>
            <a:endParaRPr lang="en-US" sz="2800"/>
          </a:p>
        </p:txBody>
      </p:sp>
      <p:sp>
        <p:nvSpPr>
          <p:cNvPr id="1583108" name="Text Box 4"/>
          <p:cNvSpPr txBox="1">
            <a:spLocks noChangeArrowheads="1"/>
          </p:cNvSpPr>
          <p:nvPr/>
        </p:nvSpPr>
        <p:spPr bwMode="auto">
          <a:xfrm>
            <a:off x="1016000" y="5638800"/>
            <a:ext cx="6502400" cy="393700"/>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2400"/>
              <a:t>*Complete PhoneView Trace in Notes Section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Grp="1" noChangeArrowheads="1"/>
          </p:cNvSpPr>
          <p:nvPr>
            <p:ph type="title"/>
          </p:nvPr>
        </p:nvSpPr>
        <p:spPr/>
        <p:txBody>
          <a:bodyPr/>
          <a:lstStyle/>
          <a:p>
            <a:r>
              <a:rPr lang="en-US"/>
              <a:t>Customized Macro Trace - Example</a:t>
            </a:r>
          </a:p>
        </p:txBody>
      </p:sp>
      <p:sp>
        <p:nvSpPr>
          <p:cNvPr id="1584131" name="Rectangle 3"/>
          <p:cNvSpPr>
            <a:spLocks noGrp="1" noChangeArrowheads="1"/>
          </p:cNvSpPr>
          <p:nvPr>
            <p:ph type="body" idx="1"/>
          </p:nvPr>
        </p:nvSpPr>
        <p:spPr>
          <a:xfrm>
            <a:off x="457200" y="1371600"/>
            <a:ext cx="8229600" cy="5029200"/>
          </a:xfrm>
        </p:spPr>
        <p:txBody>
          <a:bodyPr/>
          <a:lstStyle/>
          <a:p>
            <a:pPr>
              <a:lnSpc>
                <a:spcPct val="75000"/>
              </a:lnSpc>
            </a:pPr>
            <a:r>
              <a:rPr lang="en-US" sz="1800" dirty="0"/>
              <a:t>&lt;?xml version="1.0"?&gt;</a:t>
            </a:r>
          </a:p>
          <a:p>
            <a:pPr>
              <a:lnSpc>
                <a:spcPct val="75000"/>
              </a:lnSpc>
            </a:pPr>
            <a:r>
              <a:rPr lang="en-US" sz="1800" dirty="0"/>
              <a:t>&lt;GA NAME="Phone View"&gt;</a:t>
            </a:r>
          </a:p>
          <a:p>
            <a:pPr>
              <a:lnSpc>
                <a:spcPct val="75000"/>
              </a:lnSpc>
            </a:pPr>
            <a:r>
              <a:rPr lang="en-US" sz="1800" dirty="0"/>
              <a:t>	&lt;DESCRIPTION&gt;These traces help you troubleshoot Cisco Unity Phone View Issues.&lt;/DESCRIPTION&gt;</a:t>
            </a:r>
          </a:p>
          <a:p>
            <a:pPr>
              <a:lnSpc>
                <a:spcPct val="75000"/>
              </a:lnSpc>
            </a:pPr>
            <a:r>
              <a:rPr lang="en-US" sz="1800" dirty="0"/>
              <a:t>	&lt;TRACE NAME="For TAPI and SIP"&gt;</a:t>
            </a:r>
          </a:p>
          <a:p>
            <a:pPr>
              <a:lnSpc>
                <a:spcPct val="75000"/>
              </a:lnSpc>
            </a:pPr>
            <a:r>
              <a:rPr lang="en-US" sz="1800" dirty="0"/>
              <a:t>		&lt;DESCRIPTION&gt;These traces help you troubleshoot Cisco Unity Phone View Issues.&lt;/DESCRIPTION&gt; </a:t>
            </a:r>
          </a:p>
          <a:p>
            <a:pPr>
              <a:lnSpc>
                <a:spcPct val="75000"/>
              </a:lnSpc>
            </a:pPr>
            <a:r>
              <a:rPr lang="en-US" sz="1800" dirty="0"/>
              <a:t>		&lt;</a:t>
            </a:r>
            <a:r>
              <a:rPr lang="en-US" sz="1800" dirty="0" err="1"/>
              <a:t>DIAG</a:t>
            </a:r>
            <a:r>
              <a:rPr lang="en-US" sz="1800" dirty="0"/>
              <a:t> GROUP="</a:t>
            </a:r>
            <a:r>
              <a:rPr lang="en-US" sz="1800" dirty="0" err="1"/>
              <a:t>CDE</a:t>
            </a:r>
            <a:r>
              <a:rPr lang="en-US" sz="1800" dirty="0"/>
              <a:t>"&gt;</a:t>
            </a:r>
          </a:p>
          <a:p>
            <a:pPr>
              <a:lnSpc>
                <a:spcPct val="75000"/>
              </a:lnSpc>
            </a:pPr>
            <a:r>
              <a:rPr lang="en-US" sz="1800" dirty="0"/>
              <a:t>			&lt;FLAG ID="01" /&gt;</a:t>
            </a:r>
          </a:p>
          <a:p>
            <a:pPr>
              <a:lnSpc>
                <a:spcPct val="75000"/>
              </a:lnSpc>
            </a:pPr>
            <a:r>
              <a:rPr lang="en-US" sz="1800" dirty="0"/>
              <a:t>			&lt;FLAG ID="20" /&gt;</a:t>
            </a:r>
          </a:p>
          <a:p>
            <a:pPr>
              <a:lnSpc>
                <a:spcPct val="75000"/>
              </a:lnSpc>
            </a:pPr>
            <a:r>
              <a:rPr lang="en-US" sz="1800" dirty="0"/>
              <a:t>			&lt;FLAG ID="21" /&gt;</a:t>
            </a:r>
          </a:p>
          <a:p>
            <a:pPr>
              <a:lnSpc>
                <a:spcPct val="75000"/>
              </a:lnSpc>
            </a:pPr>
            <a:r>
              <a:rPr lang="en-US" sz="1800" dirty="0"/>
              <a:t>			&lt;FLAG ID="22" /&gt;</a:t>
            </a:r>
          </a:p>
          <a:p>
            <a:pPr>
              <a:lnSpc>
                <a:spcPct val="75000"/>
              </a:lnSpc>
            </a:pPr>
            <a:r>
              <a:rPr lang="en-US" sz="1800" dirty="0"/>
              <a:t>			&lt;FLAG ID="23" /&gt;</a:t>
            </a:r>
          </a:p>
          <a:p>
            <a:pPr>
              <a:lnSpc>
                <a:spcPct val="75000"/>
              </a:lnSpc>
            </a:pPr>
            <a:r>
              <a:rPr lang="en-US" sz="1800" dirty="0"/>
              <a:t>		&lt;/</a:t>
            </a:r>
            <a:r>
              <a:rPr lang="en-US" sz="1800" dirty="0" err="1"/>
              <a:t>DIAG</a:t>
            </a:r>
            <a:r>
              <a:rPr lang="en-US" sz="1800" dirty="0"/>
              <a:t>&gt;</a:t>
            </a:r>
          </a:p>
          <a:p>
            <a:pPr>
              <a:lnSpc>
                <a:spcPct val="75000"/>
              </a:lnSpc>
            </a:pPr>
            <a:r>
              <a:rPr lang="en-US" sz="1800" dirty="0"/>
              <a:t>	&lt;/TRACE&gt;</a:t>
            </a:r>
          </a:p>
          <a:p>
            <a:pPr>
              <a:lnSpc>
                <a:spcPct val="75000"/>
              </a:lnSpc>
            </a:pPr>
            <a:r>
              <a:rPr lang="en-US" sz="1800" dirty="0"/>
              <a:t>&lt;/GA&gt;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title"/>
          </p:nvPr>
        </p:nvSpPr>
        <p:spPr/>
        <p:txBody>
          <a:bodyPr/>
          <a:lstStyle/>
          <a:p>
            <a:r>
              <a:rPr lang="en-US"/>
              <a:t>Agenda</a:t>
            </a:r>
          </a:p>
        </p:txBody>
      </p:sp>
      <p:sp>
        <p:nvSpPr>
          <p:cNvPr id="1603587" name="Rectangle 3"/>
          <p:cNvSpPr>
            <a:spLocks noGrp="1" noChangeArrowheads="1"/>
          </p:cNvSpPr>
          <p:nvPr>
            <p:ph type="body" idx="1"/>
          </p:nvPr>
        </p:nvSpPr>
        <p:spPr/>
        <p:txBody>
          <a:bodyPr/>
          <a:lstStyle/>
          <a:p>
            <a:pPr>
              <a:buFont typeface="Arial" charset="0"/>
              <a:buChar char="•"/>
            </a:pPr>
            <a:r>
              <a:rPr lang="en-US" sz="4000"/>
              <a:t>  </a:t>
            </a:r>
            <a:r>
              <a:rPr lang="en-US" sz="4000">
                <a:solidFill>
                  <a:schemeClr val="tx1"/>
                </a:solidFill>
              </a:rPr>
              <a:t>The playing field.</a:t>
            </a:r>
          </a:p>
          <a:p>
            <a:pPr>
              <a:buFont typeface="Arial" charset="0"/>
              <a:buChar char="•"/>
            </a:pPr>
            <a:r>
              <a:rPr lang="en-US" sz="4000"/>
              <a:t>  </a:t>
            </a:r>
            <a:r>
              <a:rPr lang="en-US" sz="4000">
                <a:solidFill>
                  <a:schemeClr val="tx1"/>
                </a:solidFill>
              </a:rPr>
              <a:t>Setting the traces.</a:t>
            </a:r>
          </a:p>
          <a:p>
            <a:pPr>
              <a:buFont typeface="Arial" charset="0"/>
              <a:buChar char="•"/>
            </a:pPr>
            <a:r>
              <a:rPr lang="en-US" sz="4000"/>
              <a:t>  </a:t>
            </a:r>
            <a:r>
              <a:rPr lang="en-US" sz="4000">
                <a:solidFill>
                  <a:schemeClr val="tx1"/>
                </a:solidFill>
              </a:rPr>
              <a:t>Customizing the traces.</a:t>
            </a:r>
          </a:p>
          <a:p>
            <a:pPr>
              <a:buFont typeface="Arial" charset="0"/>
              <a:buChar char="•"/>
            </a:pPr>
            <a:r>
              <a:rPr lang="en-US" sz="4000"/>
              <a:t>  </a:t>
            </a:r>
            <a:r>
              <a:rPr lang="en-US" sz="4000">
                <a:solidFill>
                  <a:schemeClr val="accent2"/>
                </a:solidFill>
              </a:rPr>
              <a:t>Gathering everything up.</a:t>
            </a:r>
          </a:p>
          <a:p>
            <a:pPr>
              <a:buFont typeface="Arial" charset="0"/>
              <a:buChar char="•"/>
            </a:pPr>
            <a:r>
              <a:rPr lang="en-US" sz="4000">
                <a:solidFill>
                  <a:schemeClr val="tx1"/>
                </a:solidFill>
              </a:rPr>
              <a:t>  Diagnotistic Examples</a:t>
            </a:r>
          </a:p>
          <a:p>
            <a:pPr>
              <a:buFont typeface="Arial" charset="0"/>
              <a:buChar char="•"/>
            </a:pPr>
            <a:r>
              <a:rPr lang="en-US" sz="4000">
                <a:solidFill>
                  <a:schemeClr val="accent2"/>
                </a:solidFill>
              </a:rPr>
              <a:t>  </a:t>
            </a:r>
            <a:r>
              <a:rPr lang="en-US" sz="4000">
                <a:solidFill>
                  <a:schemeClr val="tx1"/>
                </a:solidFill>
              </a:rPr>
              <a:t>Q&amp;A.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type="title"/>
          </p:nvPr>
        </p:nvSpPr>
        <p:spPr/>
        <p:txBody>
          <a:bodyPr/>
          <a:lstStyle/>
          <a:p>
            <a:r>
              <a:rPr lang="en-US"/>
              <a:t>UDT – Gathering Logs</a:t>
            </a:r>
          </a:p>
        </p:txBody>
      </p:sp>
      <p:sp>
        <p:nvSpPr>
          <p:cNvPr id="1591299" name="Rectangle 3"/>
          <p:cNvSpPr>
            <a:spLocks noGrp="1" noChangeArrowheads="1"/>
          </p:cNvSpPr>
          <p:nvPr>
            <p:ph type="body" idx="1"/>
          </p:nvPr>
        </p:nvSpPr>
        <p:spPr/>
        <p:txBody>
          <a:bodyPr/>
          <a:lstStyle/>
          <a:p>
            <a:pPr>
              <a:buFont typeface="Arial" charset="0"/>
              <a:buChar char="•"/>
            </a:pPr>
            <a:r>
              <a:rPr lang="en-US"/>
              <a:t>  If not sure, gather all over a time frame</a:t>
            </a:r>
          </a:p>
          <a:p>
            <a:r>
              <a:rPr lang="en-US"/>
              <a:t>	-  Note Time on the Unity Server </a:t>
            </a:r>
          </a:p>
          <a:p>
            <a:r>
              <a:rPr lang="en-US"/>
              <a:t>	-  Recreate the Issue</a:t>
            </a:r>
          </a:p>
          <a:p>
            <a:r>
              <a:rPr lang="en-US"/>
              <a:t>	-  Set start time to be the time from above</a:t>
            </a:r>
          </a:p>
          <a:p>
            <a:r>
              <a:rPr lang="en-US"/>
              <a:t>	-  Gather for the default 1 hour</a:t>
            </a:r>
          </a:p>
          <a:p>
            <a:pPr>
              <a:buFont typeface="Arial" charset="0"/>
              <a:buChar char="•"/>
            </a:pPr>
            <a:r>
              <a:rPr lang="en-US"/>
              <a:t>  Preferred :</a:t>
            </a:r>
          </a:p>
          <a:p>
            <a:r>
              <a:rPr lang="en-US"/>
              <a:t>	-  Press Start New Log File</a:t>
            </a:r>
          </a:p>
          <a:p>
            <a:r>
              <a:rPr lang="en-US"/>
              <a:t>	-  Recreate the Issue</a:t>
            </a:r>
          </a:p>
          <a:p>
            <a:r>
              <a:rPr lang="en-US"/>
              <a:t>	-  Press Start New Log File</a:t>
            </a:r>
          </a:p>
          <a:p>
            <a:r>
              <a:rPr lang="en-US"/>
              <a:t>	-  Gather ‘Select Logs’ grab the second one to bottom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a:xfrm>
            <a:off x="419100" y="228600"/>
            <a:ext cx="8267700" cy="838200"/>
          </a:xfrm>
        </p:spPr>
        <p:txBody>
          <a:bodyPr/>
          <a:lstStyle/>
          <a:p>
            <a:r>
              <a:rPr lang="en-US"/>
              <a:t>Addition Information to include</a:t>
            </a:r>
          </a:p>
        </p:txBody>
      </p:sp>
      <p:sp>
        <p:nvSpPr>
          <p:cNvPr id="1592323" name="Rectangle 3"/>
          <p:cNvSpPr>
            <a:spLocks noGrp="1" noChangeArrowheads="1"/>
          </p:cNvSpPr>
          <p:nvPr>
            <p:ph type="body" idx="1"/>
          </p:nvPr>
        </p:nvSpPr>
        <p:spPr>
          <a:xfrm>
            <a:off x="457200" y="1447800"/>
            <a:ext cx="8229600" cy="4419600"/>
          </a:xfrm>
        </p:spPr>
        <p:txBody>
          <a:bodyPr/>
          <a:lstStyle/>
          <a:p>
            <a:pPr>
              <a:buFont typeface="Arial" charset="0"/>
              <a:buChar char="•"/>
            </a:pPr>
            <a:r>
              <a:rPr lang="en-US" sz="2800"/>
              <a:t>  GUSI </a:t>
            </a:r>
            <a:br>
              <a:rPr lang="en-US" sz="2800"/>
            </a:br>
            <a:r>
              <a:rPr lang="en-US" sz="2800"/>
              <a:t>(Grab latest version available on unitytools.com)</a:t>
            </a:r>
          </a:p>
          <a:p>
            <a:pPr>
              <a:buFont typeface="Arial" charset="0"/>
              <a:buChar char="•"/>
            </a:pPr>
            <a:r>
              <a:rPr lang="en-US" sz="2800"/>
              <a:t>  Unity Time when the issue was occurring.</a:t>
            </a:r>
          </a:p>
          <a:p>
            <a:pPr>
              <a:buFont typeface="Arial" charset="0"/>
              <a:buChar char="•"/>
            </a:pPr>
            <a:r>
              <a:rPr lang="en-US" sz="2800"/>
              <a:t>  Affected Subscriber, Distribution lists, DC/GC Server, Exchange/Domino Servers, Port the call arrived on, etc.</a:t>
            </a:r>
          </a:p>
          <a:p>
            <a:pPr>
              <a:buFont typeface="Arial" charset="0"/>
              <a:buChar char="•"/>
            </a:pPr>
            <a:r>
              <a:rPr lang="en-US" sz="2800"/>
              <a:t>  Background information (step by step of what was recreated)</a:t>
            </a:r>
          </a:p>
          <a:p>
            <a:pPr>
              <a:buFont typeface="Arial" charset="0"/>
              <a:buChar char="•"/>
            </a:pPr>
            <a:r>
              <a:rPr lang="en-US" sz="2800"/>
              <a:t>  Working* vs. Non-working Trace</a:t>
            </a:r>
          </a:p>
        </p:txBody>
      </p:sp>
      <p:sp>
        <p:nvSpPr>
          <p:cNvPr id="1592324" name="Text Box 4"/>
          <p:cNvSpPr txBox="1">
            <a:spLocks noChangeArrowheads="1"/>
          </p:cNvSpPr>
          <p:nvPr/>
        </p:nvSpPr>
        <p:spPr bwMode="auto">
          <a:xfrm>
            <a:off x="1295400" y="5770563"/>
            <a:ext cx="6483350" cy="858837"/>
          </a:xfrm>
          <a:prstGeom prst="rect">
            <a:avLst/>
          </a:prstGeom>
          <a:noFill/>
          <a:ln w="9525" algn="ctr">
            <a:noFill/>
            <a:miter lim="800000"/>
            <a:headEnd/>
            <a:tailEnd/>
          </a:ln>
          <a:effectLst/>
        </p:spPr>
        <p:txBody>
          <a:bodyPr lIns="82124" tIns="41061" rIns="82124" bIns="41061">
            <a:spAutoFit/>
          </a:bodyPr>
          <a:lstStyle/>
          <a:p>
            <a:pPr marL="342900" indent="-228600" defTabSz="814388">
              <a:buFont typeface="Wingdings" pitchFamily="2" charset="2"/>
              <a:buNone/>
            </a:pPr>
            <a:r>
              <a:rPr lang="en-US" sz="2000"/>
              <a:t>*working can be a lab recreate using your own server mocking up the customers environment if working is not available on the customers server.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nvPr>
        </p:nvSpPr>
        <p:spPr/>
        <p:txBody>
          <a:bodyPr/>
          <a:lstStyle/>
          <a:p>
            <a:r>
              <a:rPr lang="en-US"/>
              <a:t>On-line Troubleshooting Guides</a:t>
            </a:r>
          </a:p>
        </p:txBody>
      </p:sp>
      <p:sp>
        <p:nvSpPr>
          <p:cNvPr id="1610755" name="Rectangle 3"/>
          <p:cNvSpPr>
            <a:spLocks noGrp="1" noChangeArrowheads="1"/>
          </p:cNvSpPr>
          <p:nvPr>
            <p:ph type="body" idx="1"/>
          </p:nvPr>
        </p:nvSpPr>
        <p:spPr>
          <a:xfrm>
            <a:off x="228600" y="1600200"/>
            <a:ext cx="8915400" cy="5029200"/>
          </a:xfrm>
        </p:spPr>
        <p:txBody>
          <a:bodyPr/>
          <a:lstStyle/>
          <a:p>
            <a:endParaRPr lang="en-US"/>
          </a:p>
          <a:p>
            <a:r>
              <a:rPr lang="en-US" sz="3200"/>
              <a:t>Unity trouble shooting Guides</a:t>
            </a:r>
          </a:p>
          <a:p>
            <a:endParaRPr lang="en-US"/>
          </a:p>
          <a:p>
            <a:r>
              <a:rPr lang="en-US" sz="1400"/>
              <a:t>http://www.cisco.com/en/US/products/sw/voicesw/ps2237/prod_troubleshooting_guides_list.html</a:t>
            </a:r>
          </a:p>
          <a:p>
            <a:endParaRPr lang="en-US" sz="1400"/>
          </a:p>
          <a:p>
            <a:r>
              <a:rPr lang="en-US" sz="3200"/>
              <a:t>5.0 Trouble shooting Guide</a:t>
            </a:r>
          </a:p>
          <a:p>
            <a:endParaRPr lang="en-US" sz="3200"/>
          </a:p>
          <a:p>
            <a:r>
              <a:rPr lang="en-US" sz="1400"/>
              <a:t>http://www.cisco.com/en/US/docs/voice_ip_comm/unity/5x/troubleshooting/guide/ex/5xcutsgex.html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ChangeArrowheads="1"/>
          </p:cNvSpPr>
          <p:nvPr>
            <p:ph type="title"/>
          </p:nvPr>
        </p:nvSpPr>
        <p:spPr/>
        <p:txBody>
          <a:bodyPr/>
          <a:lstStyle/>
          <a:p>
            <a:r>
              <a:rPr lang="en-US" sz="2800"/>
              <a:t>Quirky things to gather on the Unity Server</a:t>
            </a:r>
          </a:p>
        </p:txBody>
      </p:sp>
      <p:sp>
        <p:nvSpPr>
          <p:cNvPr id="1593347" name="Rectangle 3"/>
          <p:cNvSpPr>
            <a:spLocks noGrp="1" noChangeArrowheads="1"/>
          </p:cNvSpPr>
          <p:nvPr>
            <p:ph type="body" idx="1"/>
          </p:nvPr>
        </p:nvSpPr>
        <p:spPr/>
        <p:txBody>
          <a:bodyPr/>
          <a:lstStyle/>
          <a:p>
            <a:pPr>
              <a:lnSpc>
                <a:spcPct val="85000"/>
              </a:lnSpc>
              <a:buFont typeface="Arial" charset="0"/>
              <a:buChar char="•"/>
            </a:pPr>
            <a:r>
              <a:rPr lang="en-US" sz="3200"/>
              <a:t>  Skinny shows up in SvcHost starting Unity 4.x and later.</a:t>
            </a:r>
          </a:p>
          <a:p>
            <a:pPr>
              <a:lnSpc>
                <a:spcPct val="85000"/>
              </a:lnSpc>
              <a:buFont typeface="Arial" charset="0"/>
              <a:buChar char="•"/>
            </a:pPr>
            <a:r>
              <a:rPr lang="en-US" sz="3200"/>
              <a:t>  Permission Wizard:</a:t>
            </a:r>
            <a:br>
              <a:rPr lang="en-US" sz="3200"/>
            </a:br>
            <a:r>
              <a:rPr lang="en-US" sz="3200"/>
              <a:t>&lt;logged in acct&gt;\temp\PWResults.html</a:t>
            </a:r>
          </a:p>
          <a:p>
            <a:pPr>
              <a:lnSpc>
                <a:spcPct val="85000"/>
              </a:lnSpc>
              <a:buFont typeface="Arial" charset="0"/>
              <a:buChar char="•"/>
            </a:pPr>
            <a:r>
              <a:rPr lang="en-US" sz="3200"/>
              <a:t>  Unexpected Notes terminations:</a:t>
            </a:r>
            <a:br>
              <a:rPr lang="en-US" sz="3200"/>
            </a:br>
            <a:r>
              <a:rPr lang="en-US" sz="3200"/>
              <a:t/>
            </a:r>
            <a:br>
              <a:rPr lang="en-US" sz="3200"/>
            </a:br>
            <a:r>
              <a:rPr lang="en-US" sz="3200"/>
              <a:t>&lt;lotus notes&gt;\Data\IBM_Technical_Support</a:t>
            </a:r>
            <a:br>
              <a:rPr lang="en-US" sz="3200"/>
            </a:br>
            <a:r>
              <a:rPr lang="en-US" sz="3200"/>
              <a:t> 	(zip up entire directory)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ChangeArrowheads="1"/>
          </p:cNvSpPr>
          <p:nvPr>
            <p:ph type="title"/>
          </p:nvPr>
        </p:nvSpPr>
        <p:spPr/>
        <p:txBody>
          <a:bodyPr/>
          <a:lstStyle/>
          <a:p>
            <a:r>
              <a:rPr lang="en-US"/>
              <a:t>Personal Communication Assistant</a:t>
            </a:r>
          </a:p>
        </p:txBody>
      </p:sp>
      <p:sp>
        <p:nvSpPr>
          <p:cNvPr id="1594371" name="Rectangle 3"/>
          <p:cNvSpPr>
            <a:spLocks noGrp="1" noChangeArrowheads="1"/>
          </p:cNvSpPr>
          <p:nvPr>
            <p:ph type="body" idx="1"/>
          </p:nvPr>
        </p:nvSpPr>
        <p:spPr>
          <a:xfrm>
            <a:off x="228600" y="1600200"/>
            <a:ext cx="8610600" cy="5029200"/>
          </a:xfrm>
        </p:spPr>
        <p:txBody>
          <a:bodyPr/>
          <a:lstStyle/>
          <a:p>
            <a:pPr>
              <a:lnSpc>
                <a:spcPct val="75000"/>
              </a:lnSpc>
              <a:buFont typeface="Arial" charset="0"/>
              <a:buChar char="•"/>
            </a:pPr>
            <a:r>
              <a:rPr lang="en-US" sz="2800"/>
              <a:t>  Setup</a:t>
            </a:r>
          </a:p>
          <a:p>
            <a:pPr>
              <a:lnSpc>
                <a:spcPct val="75000"/>
              </a:lnSpc>
            </a:pPr>
            <a:r>
              <a:rPr lang="en-US" sz="2800"/>
              <a:t>\&lt;logged in account&gt;\temp\cscoserv_*.log\</a:t>
            </a:r>
          </a:p>
          <a:p>
            <a:pPr>
              <a:lnSpc>
                <a:spcPct val="75000"/>
              </a:lnSpc>
            </a:pPr>
            <a:endParaRPr lang="en-US" sz="2800"/>
          </a:p>
          <a:p>
            <a:pPr>
              <a:lnSpc>
                <a:spcPct val="75000"/>
              </a:lnSpc>
              <a:buFont typeface="Arial" charset="0"/>
              <a:buChar char="•"/>
            </a:pPr>
            <a:r>
              <a:rPr lang="en-US" sz="2800"/>
              <a:t>  Application Logging</a:t>
            </a:r>
          </a:p>
          <a:p>
            <a:pPr>
              <a:lnSpc>
                <a:spcPct val="75000"/>
              </a:lnSpc>
            </a:pPr>
            <a:r>
              <a:rPr lang="en-US" sz="2800"/>
              <a:t>\CommServer\Cscoserv\Tomcat\Logs\ciscopca*.txt</a:t>
            </a:r>
          </a:p>
          <a:p>
            <a:pPr>
              <a:lnSpc>
                <a:spcPct val="75000"/>
              </a:lnSpc>
            </a:pPr>
            <a:endParaRPr lang="en-US" sz="2800"/>
          </a:p>
          <a:p>
            <a:pPr>
              <a:lnSpc>
                <a:spcPct val="75000"/>
              </a:lnSpc>
            </a:pPr>
            <a:r>
              <a:rPr lang="en-US" sz="2800"/>
              <a:t>\&lt;OS install&gt;\system32\logfiles\w3svc1\ex&lt;#&gt;.log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ChangeArrowheads="1"/>
          </p:cNvSpPr>
          <p:nvPr>
            <p:ph type="title"/>
          </p:nvPr>
        </p:nvSpPr>
        <p:spPr/>
        <p:txBody>
          <a:bodyPr/>
          <a:lstStyle/>
          <a:p>
            <a:r>
              <a:rPr lang="en-US"/>
              <a:t>Unity Upgrade Failures</a:t>
            </a:r>
          </a:p>
        </p:txBody>
      </p:sp>
      <p:sp>
        <p:nvSpPr>
          <p:cNvPr id="1595395" name="Rectangle 3"/>
          <p:cNvSpPr>
            <a:spLocks noGrp="1" noChangeArrowheads="1"/>
          </p:cNvSpPr>
          <p:nvPr>
            <p:ph type="body" idx="1"/>
          </p:nvPr>
        </p:nvSpPr>
        <p:spPr>
          <a:xfrm>
            <a:off x="457200" y="1447800"/>
            <a:ext cx="8229600" cy="5029200"/>
          </a:xfrm>
        </p:spPr>
        <p:txBody>
          <a:bodyPr/>
          <a:lstStyle/>
          <a:p>
            <a:pPr>
              <a:lnSpc>
                <a:spcPct val="75000"/>
              </a:lnSpc>
              <a:buFont typeface="Arial" charset="0"/>
              <a:buChar char="•"/>
            </a:pPr>
            <a:r>
              <a:rPr lang="en-US" sz="2000"/>
              <a:t>  5.x and later</a:t>
            </a:r>
          </a:p>
          <a:p>
            <a:pPr>
              <a:lnSpc>
                <a:spcPct val="75000"/>
              </a:lnSpc>
            </a:pPr>
            <a:r>
              <a:rPr lang="en-US" sz="2000"/>
              <a:t>\commserver\logs\tempu_&lt;date/time&gt;.log</a:t>
            </a:r>
          </a:p>
          <a:p>
            <a:pPr>
              <a:lnSpc>
                <a:spcPct val="75000"/>
              </a:lnSpc>
            </a:pPr>
            <a:r>
              <a:rPr lang="en-US" sz="2000"/>
              <a:t>\&lt;logged in account&gt;\temp\syscheck.log</a:t>
            </a:r>
          </a:p>
          <a:p>
            <a:pPr>
              <a:lnSpc>
                <a:spcPct val="75000"/>
              </a:lnSpc>
            </a:pPr>
            <a:r>
              <a:rPr lang="en-US" sz="2000"/>
              <a:t>\commserver\logs\osqldump_&lt;date/time&gt;.txt</a:t>
            </a:r>
          </a:p>
          <a:p>
            <a:pPr>
              <a:lnSpc>
                <a:spcPct val="75000"/>
              </a:lnSpc>
            </a:pPr>
            <a:r>
              <a:rPr lang="en-US" sz="2000"/>
              <a:t>\commserver\logs\sqlsync_&lt;#&gt;.txt</a:t>
            </a:r>
          </a:p>
          <a:p>
            <a:pPr>
              <a:lnSpc>
                <a:spcPct val="75000"/>
              </a:lnSpc>
            </a:pPr>
            <a:r>
              <a:rPr lang="en-US" sz="2000"/>
              <a:t>\commserver\logs\cfgCUApp_&lt;date/time&gt;.txt</a:t>
            </a:r>
          </a:p>
          <a:p>
            <a:pPr>
              <a:lnSpc>
                <a:spcPct val="75000"/>
              </a:lnSpc>
            </a:pPr>
            <a:r>
              <a:rPr lang="en-US" sz="2000"/>
              <a:t>\Commserver\Logs\diag_Install_&lt;date/time&gt;.txt</a:t>
            </a:r>
          </a:p>
          <a:p>
            <a:pPr>
              <a:lnSpc>
                <a:spcPct val="75000"/>
              </a:lnSpc>
            </a:pPr>
            <a:endParaRPr lang="en-US" sz="2000"/>
          </a:p>
          <a:p>
            <a:pPr>
              <a:lnSpc>
                <a:spcPct val="75000"/>
              </a:lnSpc>
              <a:buFont typeface="Arial" charset="0"/>
              <a:buChar char="•"/>
            </a:pPr>
            <a:r>
              <a:rPr lang="en-US" sz="2000"/>
              <a:t>  4.x and earlier</a:t>
            </a:r>
          </a:p>
          <a:p>
            <a:pPr>
              <a:lnSpc>
                <a:spcPct val="75000"/>
              </a:lnSpc>
            </a:pPr>
            <a:r>
              <a:rPr lang="en-US" sz="2000"/>
              <a:t>\&lt;logged in account&gt;\temp\tempu.log</a:t>
            </a:r>
          </a:p>
          <a:p>
            <a:pPr>
              <a:lnSpc>
                <a:spcPct val="75000"/>
              </a:lnSpc>
            </a:pPr>
            <a:r>
              <a:rPr lang="en-US" sz="2000"/>
              <a:t>\&lt;logged in account&gt;\temp\syscheck.log</a:t>
            </a:r>
          </a:p>
          <a:p>
            <a:pPr>
              <a:lnSpc>
                <a:spcPct val="75000"/>
              </a:lnSpc>
            </a:pPr>
            <a:r>
              <a:rPr lang="en-US" sz="2000"/>
              <a:t>\commserver\logs\osqldump_&lt;date/time&gt;.txt</a:t>
            </a:r>
          </a:p>
          <a:p>
            <a:pPr>
              <a:lnSpc>
                <a:spcPct val="75000"/>
              </a:lnSpc>
            </a:pPr>
            <a:r>
              <a:rPr lang="en-US" sz="2000"/>
              <a:t>\commserver\logs\sqlsync_&lt;#&gt;.txt</a:t>
            </a:r>
          </a:p>
          <a:p>
            <a:pPr>
              <a:lnSpc>
                <a:spcPct val="75000"/>
              </a:lnSpc>
            </a:pPr>
            <a:r>
              <a:rPr lang="en-US" sz="2000"/>
              <a:t>\commserver\logs\cfgCUApp_&lt;date/time&gt;.txt</a:t>
            </a:r>
          </a:p>
          <a:p>
            <a:pPr>
              <a:lnSpc>
                <a:spcPct val="75000"/>
              </a:lnSpc>
            </a:pPr>
            <a:r>
              <a:rPr lang="en-US" sz="2000"/>
              <a:t>\Commserver\Logs\diag_Install_&lt;date/time&gt;.txt</a:t>
            </a:r>
          </a:p>
          <a:p>
            <a:pPr>
              <a:lnSpc>
                <a:spcPct val="75000"/>
              </a:lnSpc>
            </a:pPr>
            <a:endParaRPr lang="en-US" sz="2000"/>
          </a:p>
          <a:p>
            <a:pPr>
              <a:lnSpc>
                <a:spcPct val="75000"/>
              </a:lnSpc>
            </a:pPr>
            <a:endParaRPr lang="en-US"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ChangeArrowheads="1"/>
          </p:cNvSpPr>
          <p:nvPr>
            <p:ph type="title"/>
          </p:nvPr>
        </p:nvSpPr>
        <p:spPr/>
        <p:txBody>
          <a:bodyPr/>
          <a:lstStyle/>
          <a:p>
            <a:r>
              <a:rPr lang="en-US"/>
              <a:t>Exchange Server – Miscellaneous Logs</a:t>
            </a:r>
          </a:p>
        </p:txBody>
      </p:sp>
      <p:sp>
        <p:nvSpPr>
          <p:cNvPr id="1596419" name="Rectangle 3"/>
          <p:cNvSpPr>
            <a:spLocks noGrp="1" noChangeArrowheads="1"/>
          </p:cNvSpPr>
          <p:nvPr>
            <p:ph type="body" idx="1"/>
          </p:nvPr>
        </p:nvSpPr>
        <p:spPr>
          <a:xfrm>
            <a:off x="152400" y="1600200"/>
            <a:ext cx="8991600" cy="5029200"/>
          </a:xfrm>
        </p:spPr>
        <p:txBody>
          <a:bodyPr/>
          <a:lstStyle/>
          <a:p>
            <a:pPr>
              <a:buFont typeface="Arial" charset="0"/>
              <a:buChar char="•"/>
            </a:pPr>
            <a:r>
              <a:rPr lang="en-US"/>
              <a:t>  Application and System Event Logs</a:t>
            </a:r>
          </a:p>
          <a:p>
            <a:pPr>
              <a:buFont typeface="Arial" charset="0"/>
              <a:buChar char="•"/>
            </a:pPr>
            <a:r>
              <a:rPr lang="en-US"/>
              <a:t>  Message Tracking (if delivery related – must be enabled)</a:t>
            </a:r>
          </a:p>
          <a:p>
            <a:r>
              <a:rPr lang="en-US"/>
              <a:t>	- &lt;Exchange Server Path&gt;\Web.log </a:t>
            </a:r>
          </a:p>
          <a:p>
            <a:pPr>
              <a:buFont typeface="Arial" charset="0"/>
              <a:buChar char="•"/>
            </a:pPr>
            <a:r>
              <a:rPr lang="en-US"/>
              <a:t>  SMTP Logs (if routing off the local exchange server – must be enabled)</a:t>
            </a:r>
          </a:p>
          <a:p>
            <a:pPr>
              <a:buFont typeface="Arial" charset="0"/>
              <a:buChar char="•"/>
            </a:pPr>
            <a:r>
              <a:rPr lang="en-US"/>
              <a:t>  IVC logs (Voice Connector – need to bump up the level)</a:t>
            </a:r>
          </a:p>
          <a:p>
            <a:r>
              <a:rPr lang="en-US"/>
              <a:t>	- &lt;Exchange Server Path&gt;\VoiceGateway\logFiles </a:t>
            </a:r>
          </a:p>
          <a:p>
            <a:r>
              <a:rPr lang="en-US"/>
              <a:t>	- GwIvc_&lt;date&gt;.log (diags)</a:t>
            </a:r>
          </a:p>
          <a:p>
            <a:r>
              <a:rPr lang="en-US"/>
              <a:t>	- GwIvc_perf_&lt;date&gt;.log (perfs)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p:txBody>
          <a:bodyPr/>
          <a:lstStyle/>
          <a:p>
            <a:r>
              <a:rPr lang="en-US"/>
              <a:t>Domino – Miscellaneous Logs</a:t>
            </a:r>
          </a:p>
        </p:txBody>
      </p:sp>
      <p:sp>
        <p:nvSpPr>
          <p:cNvPr id="1597443" name="Rectangle 3"/>
          <p:cNvSpPr>
            <a:spLocks noGrp="1" noChangeArrowheads="1"/>
          </p:cNvSpPr>
          <p:nvPr>
            <p:ph type="body" idx="1"/>
          </p:nvPr>
        </p:nvSpPr>
        <p:spPr/>
        <p:txBody>
          <a:bodyPr/>
          <a:lstStyle/>
          <a:p>
            <a:pPr>
              <a:buFont typeface="Arial" charset="0"/>
              <a:buChar char="•"/>
            </a:pPr>
            <a:r>
              <a:rPr lang="en-US"/>
              <a:t>  Log.nsf </a:t>
            </a:r>
          </a:p>
          <a:p>
            <a:r>
              <a:rPr lang="en-US"/>
              <a:t>	- Tip : Create a blank NSF based on the log.ntf template and cut/paste the relevant timeframe into it.</a:t>
            </a:r>
          </a:p>
          <a:p>
            <a:r>
              <a:rPr lang="en-US"/>
              <a:t>	-  Has to be viewed via Notes client</a:t>
            </a:r>
          </a:p>
          <a:p>
            <a:r>
              <a:rPr lang="en-US"/>
              <a:t>	-  3 Categories : </a:t>
            </a:r>
            <a:br>
              <a:rPr lang="en-US"/>
            </a:br>
            <a:r>
              <a:rPr lang="en-US"/>
              <a:t>		Mail Routing, Replication, &amp; Misc. Events </a:t>
            </a:r>
          </a:p>
          <a:p>
            <a:pPr>
              <a:buFont typeface="Arial" charset="0"/>
              <a:buChar char="•"/>
            </a:pPr>
            <a:r>
              <a:rPr lang="en-US"/>
              <a:t>  Message Tracking</a:t>
            </a:r>
            <a:br>
              <a:rPr lang="en-US"/>
            </a:br>
            <a:r>
              <a:rPr lang="en-US"/>
              <a:t>	-  &lt;domino&gt;\data\mtdata\mtstore.nsf</a:t>
            </a:r>
            <a:br>
              <a:rPr lang="en-US"/>
            </a:br>
            <a:r>
              <a:rPr lang="en-US"/>
              <a:t>	-  Has to be viewed via Notes client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title"/>
          </p:nvPr>
        </p:nvSpPr>
        <p:spPr/>
        <p:txBody>
          <a:bodyPr/>
          <a:lstStyle/>
          <a:p>
            <a:r>
              <a:rPr lang="en-US"/>
              <a:t>Agenda</a:t>
            </a:r>
          </a:p>
        </p:txBody>
      </p:sp>
      <p:sp>
        <p:nvSpPr>
          <p:cNvPr id="1607683" name="Rectangle 3"/>
          <p:cNvSpPr>
            <a:spLocks noGrp="1" noChangeArrowheads="1"/>
          </p:cNvSpPr>
          <p:nvPr>
            <p:ph type="body" idx="1"/>
          </p:nvPr>
        </p:nvSpPr>
        <p:spPr/>
        <p:txBody>
          <a:bodyPr/>
          <a:lstStyle/>
          <a:p>
            <a:pPr>
              <a:buFont typeface="Arial" charset="0"/>
              <a:buChar char="•"/>
            </a:pPr>
            <a:r>
              <a:rPr lang="en-US" sz="4000"/>
              <a:t>  </a:t>
            </a:r>
            <a:r>
              <a:rPr lang="en-US" sz="4000">
                <a:solidFill>
                  <a:schemeClr val="tx1"/>
                </a:solidFill>
              </a:rPr>
              <a:t>The playing field.</a:t>
            </a:r>
          </a:p>
          <a:p>
            <a:pPr>
              <a:buFont typeface="Arial" charset="0"/>
              <a:buChar char="•"/>
            </a:pPr>
            <a:r>
              <a:rPr lang="en-US" sz="4000"/>
              <a:t>  </a:t>
            </a:r>
            <a:r>
              <a:rPr lang="en-US" sz="4000">
                <a:solidFill>
                  <a:schemeClr val="tx1"/>
                </a:solidFill>
              </a:rPr>
              <a:t>Setting the traces.</a:t>
            </a:r>
          </a:p>
          <a:p>
            <a:pPr>
              <a:buFont typeface="Arial" charset="0"/>
              <a:buChar char="•"/>
            </a:pPr>
            <a:r>
              <a:rPr lang="en-US" sz="4000"/>
              <a:t>  </a:t>
            </a:r>
            <a:r>
              <a:rPr lang="en-US" sz="4000">
                <a:solidFill>
                  <a:schemeClr val="tx1"/>
                </a:solidFill>
              </a:rPr>
              <a:t>Customizing the traces.</a:t>
            </a:r>
          </a:p>
          <a:p>
            <a:pPr>
              <a:buFont typeface="Arial" charset="0"/>
              <a:buChar char="•"/>
            </a:pPr>
            <a:r>
              <a:rPr lang="en-US" sz="4000"/>
              <a:t>  </a:t>
            </a:r>
            <a:r>
              <a:rPr lang="en-US" sz="4000">
                <a:solidFill>
                  <a:schemeClr val="tx1"/>
                </a:solidFill>
              </a:rPr>
              <a:t>Gathering everything up.</a:t>
            </a:r>
          </a:p>
          <a:p>
            <a:pPr>
              <a:buFont typeface="Arial" charset="0"/>
              <a:buChar char="•"/>
            </a:pPr>
            <a:r>
              <a:rPr lang="en-US" sz="4000">
                <a:solidFill>
                  <a:schemeClr val="tx1"/>
                </a:solidFill>
              </a:rPr>
              <a:t>  </a:t>
            </a:r>
            <a:r>
              <a:rPr lang="en-US" sz="4000">
                <a:solidFill>
                  <a:schemeClr val="accent2"/>
                </a:solidFill>
              </a:rPr>
              <a:t>Diagnotistic Examples</a:t>
            </a:r>
          </a:p>
          <a:p>
            <a:pPr>
              <a:buFont typeface="Arial" charset="0"/>
              <a:buChar char="•"/>
            </a:pPr>
            <a:r>
              <a:rPr lang="en-US" sz="4000">
                <a:solidFill>
                  <a:schemeClr val="accent2"/>
                </a:solidFill>
              </a:rPr>
              <a:t>  </a:t>
            </a:r>
            <a:r>
              <a:rPr lang="en-US" sz="4000">
                <a:solidFill>
                  <a:schemeClr val="tx1"/>
                </a:solidFill>
              </a:rPr>
              <a:t>Q&amp;A.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r>
              <a:rPr lang="en-US" sz="2800"/>
              <a:t>Some General Techniques for Reading Diag Files</a:t>
            </a:r>
          </a:p>
        </p:txBody>
      </p:sp>
      <p:sp>
        <p:nvSpPr>
          <p:cNvPr id="606211" name="Rectangle 3"/>
          <p:cNvSpPr>
            <a:spLocks noGrp="1" noChangeArrowheads="1"/>
          </p:cNvSpPr>
          <p:nvPr>
            <p:ph type="body" idx="1"/>
          </p:nvPr>
        </p:nvSpPr>
        <p:spPr/>
        <p:txBody>
          <a:bodyPr/>
          <a:lstStyle/>
          <a:p>
            <a:pPr>
              <a:lnSpc>
                <a:spcPct val="85000"/>
              </a:lnSpc>
            </a:pPr>
            <a:r>
              <a:rPr lang="en-US" b="0"/>
              <a:t>Use Find to look for strings seen elsewhere</a:t>
            </a:r>
          </a:p>
          <a:p>
            <a:pPr>
              <a:lnSpc>
                <a:spcPct val="85000"/>
              </a:lnSpc>
            </a:pPr>
            <a:r>
              <a:rPr lang="en-US" b="0"/>
              <a:t>Use Findstr to filter</a:t>
            </a:r>
          </a:p>
          <a:p>
            <a:pPr>
              <a:lnSpc>
                <a:spcPct val="85000"/>
              </a:lnSpc>
            </a:pPr>
            <a:r>
              <a:rPr lang="en-US" b="0"/>
              <a:t>Working vs. Non-working</a:t>
            </a:r>
          </a:p>
          <a:p>
            <a:pPr>
              <a:lnSpc>
                <a:spcPct val="85000"/>
              </a:lnSpc>
            </a:pPr>
            <a:r>
              <a:rPr lang="en-US" b="0"/>
              <a:t>Pay attention to timing</a:t>
            </a:r>
          </a:p>
          <a:p>
            <a:pPr>
              <a:lnSpc>
                <a:spcPct val="85000"/>
              </a:lnSpc>
            </a:pPr>
            <a:r>
              <a:rPr lang="en-US" b="0"/>
              <a:t>Beware error reports by themselves</a:t>
            </a:r>
          </a:p>
          <a:p>
            <a:pPr>
              <a:lnSpc>
                <a:spcPct val="85000"/>
              </a:lnSpc>
            </a:pPr>
            <a:r>
              <a:rPr lang="en-US" b="0"/>
              <a:t>Assemble a story out the diag lines.</a:t>
            </a:r>
          </a:p>
          <a:p>
            <a:pPr>
              <a:lnSpc>
                <a:spcPct val="85000"/>
              </a:lnSpc>
            </a:pPr>
            <a:endParaRPr lang="en-US" b="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11779" name="Rectangle 3"/>
          <p:cNvSpPr>
            <a:spLocks noGrp="1" noChangeArrowheads="1"/>
          </p:cNvSpPr>
          <p:nvPr>
            <p:ph type="body" idx="1"/>
          </p:nvPr>
        </p:nvSpPr>
        <p:spPr/>
        <p:txBody>
          <a:bodyPr/>
          <a:lstStyle/>
          <a:p>
            <a:r>
              <a:rPr lang="en-US" sz="2800" b="1" dirty="0"/>
              <a:t>Background:</a:t>
            </a:r>
            <a:r>
              <a:rPr lang="en-US" sz="3200" b="1" dirty="0"/>
              <a:t>  </a:t>
            </a:r>
          </a:p>
          <a:p>
            <a:r>
              <a:rPr lang="en-US" dirty="0"/>
              <a:t>- Caller 8015 leaves a voicemail for 8005</a:t>
            </a:r>
          </a:p>
          <a:p>
            <a:r>
              <a:rPr lang="en-US" sz="2800" b="1" dirty="0"/>
              <a:t>Traces Enabled: (All found within </a:t>
            </a:r>
            <a:r>
              <a:rPr lang="en-US" sz="2800" b="1" dirty="0" err="1"/>
              <a:t>UDT</a:t>
            </a:r>
            <a:r>
              <a:rPr lang="en-US" sz="2800" b="1" dirty="0"/>
              <a:t> Macro)</a:t>
            </a:r>
          </a:p>
          <a:p>
            <a:pPr>
              <a:buFontTx/>
              <a:buChar char="-"/>
            </a:pPr>
            <a:r>
              <a:rPr lang="en-US" dirty="0"/>
              <a:t> All Call Flow </a:t>
            </a:r>
            <a:r>
              <a:rPr lang="en-US" dirty="0" err="1"/>
              <a:t>Diag</a:t>
            </a:r>
            <a:r>
              <a:rPr lang="en-US" dirty="0"/>
              <a:t/>
            </a:r>
            <a:br>
              <a:rPr lang="en-US" dirty="0"/>
            </a:br>
            <a:r>
              <a:rPr lang="en-US" dirty="0"/>
              <a:t>- </a:t>
            </a:r>
            <a:r>
              <a:rPr lang="en-US" dirty="0" err="1"/>
              <a:t>Conv</a:t>
            </a:r>
            <a:r>
              <a:rPr lang="en-US" dirty="0"/>
              <a:t> State Traces</a:t>
            </a:r>
            <a:br>
              <a:rPr lang="en-US" dirty="0"/>
            </a:br>
            <a:r>
              <a:rPr lang="en-US" dirty="0"/>
              <a:t>- Call Control (Miu) Traces</a:t>
            </a:r>
            <a:br>
              <a:rPr lang="en-US" dirty="0"/>
            </a:br>
            <a:r>
              <a:rPr lang="en-US" dirty="0"/>
              <a:t>- Traces for </a:t>
            </a:r>
            <a:r>
              <a:rPr lang="en-US" dirty="0" err="1"/>
              <a:t>MWI</a:t>
            </a:r>
            <a:r>
              <a:rPr lang="en-US" dirty="0"/>
              <a:t> problems</a:t>
            </a:r>
            <a:br>
              <a:rPr lang="en-US" dirty="0"/>
            </a:br>
            <a:r>
              <a:rPr lang="en-US" dirty="0"/>
              <a:t>- </a:t>
            </a:r>
            <a:r>
              <a:rPr lang="en-US" dirty="0" err="1"/>
              <a:t>SKinny</a:t>
            </a:r>
            <a:r>
              <a:rPr lang="en-US" dirty="0"/>
              <a:t> TSP Traces</a:t>
            </a:r>
          </a:p>
          <a:p>
            <a:pPr>
              <a:buFontTx/>
              <a:buNone/>
            </a:pPr>
            <a:r>
              <a:rPr lang="en-US" sz="2800" b="1" dirty="0"/>
              <a:t>Traces Gathered:</a:t>
            </a:r>
          </a:p>
          <a:p>
            <a:pPr>
              <a:buFontTx/>
              <a:buNone/>
            </a:pPr>
            <a:r>
              <a:rPr lang="en-US" sz="2800" dirty="0"/>
              <a:t>- </a:t>
            </a:r>
            <a:r>
              <a:rPr lang="en-US" sz="2800" dirty="0" err="1"/>
              <a:t>AvCsMgr</a:t>
            </a:r>
            <a:r>
              <a:rPr lang="en-US" sz="2800" dirty="0"/>
              <a:t> (</a:t>
            </a:r>
            <a:r>
              <a:rPr lang="en-US" dirty="0"/>
              <a:t>diag_AvCsMgr_20110106_220000_fmtd.txt)</a:t>
            </a:r>
            <a:r>
              <a:rPr lang="en-US" sz="2800" dirty="0"/>
              <a:t/>
            </a:r>
            <a:br>
              <a:rPr lang="en-US" sz="2800" dirty="0"/>
            </a:br>
            <a:r>
              <a:rPr lang="en-US" sz="2800" dirty="0"/>
              <a:t>- </a:t>
            </a:r>
            <a:r>
              <a:rPr lang="en-US" sz="2800" dirty="0" err="1"/>
              <a:t>SvcHost</a:t>
            </a:r>
            <a:r>
              <a:rPr lang="en-US" sz="2800" dirty="0"/>
              <a:t> (</a:t>
            </a:r>
            <a:r>
              <a:rPr lang="en-US" dirty="0"/>
              <a:t>diag_svchost_20110106_220000_fmtd.txt)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12803" name="Rectangle 3"/>
          <p:cNvSpPr>
            <a:spLocks noGrp="1" noChangeArrowheads="1"/>
          </p:cNvSpPr>
          <p:nvPr>
            <p:ph type="body" idx="1"/>
          </p:nvPr>
        </p:nvSpPr>
        <p:spPr/>
        <p:txBody>
          <a:bodyPr/>
          <a:lstStyle/>
          <a:p>
            <a:r>
              <a:rPr lang="en-US" sz="3200" b="1"/>
              <a:t>Unity Diagnostic Tool </a:t>
            </a:r>
          </a:p>
          <a:p>
            <a:r>
              <a:rPr lang="en-US"/>
              <a:t>- Found in Tools Depot on the Unity Sever</a:t>
            </a:r>
          </a:p>
        </p:txBody>
      </p:sp>
      <p:pic>
        <p:nvPicPr>
          <p:cNvPr id="1612804" name="Picture 4" descr="UDT"/>
          <p:cNvPicPr>
            <a:picLocks noChangeAspect="1" noChangeArrowheads="1"/>
          </p:cNvPicPr>
          <p:nvPr/>
        </p:nvPicPr>
        <p:blipFill>
          <a:blip r:embed="rId2" cstate="print"/>
          <a:srcRect/>
          <a:stretch>
            <a:fillRect/>
          </a:stretch>
        </p:blipFill>
        <p:spPr bwMode="auto">
          <a:xfrm>
            <a:off x="1066800" y="3048000"/>
            <a:ext cx="6991350" cy="30384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13827" name="Rectangle 3"/>
          <p:cNvSpPr>
            <a:spLocks noGrp="1" noChangeArrowheads="1"/>
          </p:cNvSpPr>
          <p:nvPr>
            <p:ph type="body" idx="1"/>
          </p:nvPr>
        </p:nvSpPr>
        <p:spPr>
          <a:xfrm>
            <a:off x="1219200" y="5715000"/>
            <a:ext cx="6553200" cy="533400"/>
          </a:xfrm>
        </p:spPr>
        <p:txBody>
          <a:bodyPr/>
          <a:lstStyle/>
          <a:p>
            <a:pPr algn="ctr">
              <a:lnSpc>
                <a:spcPct val="75000"/>
              </a:lnSpc>
            </a:pPr>
            <a:r>
              <a:rPr lang="en-US" sz="2800"/>
              <a:t>Last File listed within each tree is the most current diagnostic file</a:t>
            </a:r>
          </a:p>
        </p:txBody>
      </p:sp>
      <p:pic>
        <p:nvPicPr>
          <p:cNvPr id="1613829" name="Picture 5" descr="udt-gather"/>
          <p:cNvPicPr>
            <a:picLocks noChangeAspect="1" noChangeArrowheads="1"/>
          </p:cNvPicPr>
          <p:nvPr/>
        </p:nvPicPr>
        <p:blipFill>
          <a:blip r:embed="rId2" cstate="print"/>
          <a:srcRect/>
          <a:stretch>
            <a:fillRect/>
          </a:stretch>
        </p:blipFill>
        <p:spPr bwMode="auto">
          <a:xfrm>
            <a:off x="1066800" y="1371600"/>
            <a:ext cx="7219950" cy="41814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ChangeArrowheads="1"/>
          </p:cNvSpPr>
          <p:nvPr>
            <p:ph type="title"/>
          </p:nvPr>
        </p:nvSpPr>
        <p:spPr>
          <a:xfrm>
            <a:off x="533400" y="457200"/>
            <a:ext cx="8458200" cy="838200"/>
          </a:xfrm>
        </p:spPr>
        <p:txBody>
          <a:bodyPr/>
          <a:lstStyle/>
          <a:p>
            <a:r>
              <a:rPr lang="en-US"/>
              <a:t>The Playing Field – Ways to Trouble shoot</a:t>
            </a:r>
          </a:p>
        </p:txBody>
      </p:sp>
      <p:sp>
        <p:nvSpPr>
          <p:cNvPr id="1572867" name="Rectangle 3"/>
          <p:cNvSpPr>
            <a:spLocks noGrp="1" noChangeArrowheads="1"/>
          </p:cNvSpPr>
          <p:nvPr>
            <p:ph type="body" idx="1"/>
          </p:nvPr>
        </p:nvSpPr>
        <p:spPr/>
        <p:txBody>
          <a:bodyPr/>
          <a:lstStyle/>
          <a:p>
            <a:pPr>
              <a:lnSpc>
                <a:spcPct val="75000"/>
              </a:lnSpc>
              <a:buFont typeface="Arial" charset="0"/>
              <a:buChar char="•"/>
            </a:pPr>
            <a:r>
              <a:rPr lang="en-US" sz="3600"/>
              <a:t>  Windows System / </a:t>
            </a:r>
            <a:br>
              <a:rPr lang="en-US" sz="3600"/>
            </a:br>
            <a:r>
              <a:rPr lang="en-US" sz="3600"/>
              <a:t>	Application Event Log</a:t>
            </a:r>
          </a:p>
          <a:p>
            <a:pPr>
              <a:lnSpc>
                <a:spcPct val="75000"/>
              </a:lnSpc>
              <a:buFont typeface="Arial" charset="0"/>
              <a:buChar char="•"/>
            </a:pPr>
            <a:r>
              <a:rPr lang="en-US" sz="3600"/>
              <a:t>  Diagnostic Logging via the </a:t>
            </a:r>
            <a:br>
              <a:rPr lang="en-US" sz="3600"/>
            </a:br>
            <a:r>
              <a:rPr lang="en-US" sz="3600"/>
              <a:t>	Unity Diagnostic Tool (UDT)</a:t>
            </a:r>
          </a:p>
          <a:p>
            <a:pPr>
              <a:lnSpc>
                <a:spcPct val="75000"/>
              </a:lnSpc>
              <a:buFont typeface="Arial" charset="0"/>
              <a:buChar char="•"/>
            </a:pPr>
            <a:r>
              <a:rPr lang="en-US" sz="3600"/>
              <a:t>  Port Status Monitor (2.0+)</a:t>
            </a:r>
          </a:p>
          <a:p>
            <a:pPr>
              <a:lnSpc>
                <a:spcPct val="75000"/>
              </a:lnSpc>
              <a:buFont typeface="Arial" charset="0"/>
              <a:buChar char="•"/>
            </a:pPr>
            <a:r>
              <a:rPr lang="en-US" sz="3600"/>
              <a:t>  GUSI (2.0 +)</a:t>
            </a:r>
          </a:p>
          <a:p>
            <a:pPr>
              <a:lnSpc>
                <a:spcPct val="75000"/>
              </a:lnSpc>
              <a:buFont typeface="Arial" charset="0"/>
              <a:buChar char="•"/>
            </a:pPr>
            <a:r>
              <a:rPr lang="en-US" sz="3600"/>
              <a:t>  Low Level Debugging</a:t>
            </a:r>
          </a:p>
          <a:p>
            <a:pPr>
              <a:lnSpc>
                <a:spcPct val="75000"/>
              </a:lnSpc>
              <a:buFont typeface="Arial" charset="0"/>
              <a:buChar char="•"/>
            </a:pPr>
            <a:r>
              <a:rPr lang="en-US" sz="3600"/>
              <a:t>  Miscellaneous Logs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15875" name="Rectangle 3"/>
          <p:cNvSpPr>
            <a:spLocks noGrp="1" noChangeArrowheads="1"/>
          </p:cNvSpPr>
          <p:nvPr>
            <p:ph type="body" idx="1"/>
          </p:nvPr>
        </p:nvSpPr>
        <p:spPr/>
        <p:txBody>
          <a:bodyPr/>
          <a:lstStyle/>
          <a:p>
            <a:r>
              <a:rPr lang="en-US" sz="2800" b="1"/>
              <a:t>Navigating the diag Files</a:t>
            </a:r>
          </a:p>
          <a:p>
            <a:r>
              <a:rPr lang="en-US"/>
              <a:t>-  Start backwards search starting from the bottom of the file (since this is the most current information)</a:t>
            </a:r>
          </a:p>
          <a:p>
            <a:r>
              <a:rPr lang="en-US"/>
              <a:t>-  Our example, a voicemail is being left for Extension 8005, so we will search for “8005”</a:t>
            </a:r>
          </a:p>
        </p:txBody>
      </p:sp>
      <p:sp>
        <p:nvSpPr>
          <p:cNvPr id="1615876" name="Rectangle 4"/>
          <p:cNvSpPr>
            <a:spLocks noChangeArrowheads="1"/>
          </p:cNvSpPr>
          <p:nvPr/>
        </p:nvSpPr>
        <p:spPr bwMode="auto">
          <a:xfrm>
            <a:off x="381000" y="3886200"/>
            <a:ext cx="8534400" cy="1524000"/>
          </a:xfrm>
          <a:prstGeom prst="rect">
            <a:avLst/>
          </a:prstGeom>
          <a:solidFill>
            <a:schemeClr val="tx2"/>
          </a:solidFill>
          <a:ln w="9525" algn="ctr">
            <a:noFill/>
            <a:miter lim="800000"/>
            <a:headEnd/>
            <a:tailEnd/>
          </a:ln>
          <a:effectLst/>
        </p:spPr>
        <p:txBody>
          <a:bodyPr wrap="none" lIns="82124" tIns="41061" rIns="82124" bIns="41061"/>
          <a:lstStyle/>
          <a:p>
            <a:pPr marL="342900" indent="-228600" defTabSz="814388">
              <a:buFont typeface="Wingdings" pitchFamily="2" charset="2"/>
              <a:buNone/>
            </a:pPr>
            <a:r>
              <a:rPr lang="en-US" sz="2000">
                <a:solidFill>
                  <a:schemeClr val="bg1"/>
                </a:solidFill>
              </a:rPr>
              <a:t>10:59:25:772 **NOT FORMATTED**,AvDiagnostics_MC,162,4156,-1,,</a:t>
            </a:r>
            <a:br>
              <a:rPr lang="en-US" sz="2000">
                <a:solidFill>
                  <a:schemeClr val="bg1"/>
                </a:solidFill>
              </a:rPr>
            </a:br>
            <a:r>
              <a:rPr lang="en-US" sz="2000">
                <a:solidFill>
                  <a:schemeClr val="bg1"/>
                </a:solidFill>
              </a:rPr>
              <a:t>SkinnyTSP,12,[Thread 0x0000103C] </a:t>
            </a:r>
            <a:r>
              <a:rPr lang="en-US" sz="2000">
                <a:solidFill>
                  <a:schemeClr val="accent2"/>
                </a:solidFill>
              </a:rPr>
              <a:t>[Device 6]</a:t>
            </a:r>
            <a:r>
              <a:rPr lang="en-US" sz="2000">
                <a:solidFill>
                  <a:schemeClr val="bg1"/>
                </a:solidFill>
              </a:rPr>
              <a:t> </a:t>
            </a:r>
            <a:br>
              <a:rPr lang="en-US" sz="2000">
                <a:solidFill>
                  <a:schemeClr val="bg1"/>
                </a:solidFill>
              </a:rPr>
            </a:br>
            <a:r>
              <a:rPr lang="en-US" sz="2000">
                <a:solidFill>
                  <a:schemeClr val="bg1"/>
                </a:solidFill>
              </a:rPr>
              <a:t>StationCallInfoV2Message: Extracted CallerID='8015' () </a:t>
            </a:r>
            <a:br>
              <a:rPr lang="en-US" sz="2000">
                <a:solidFill>
                  <a:schemeClr val="bg1"/>
                </a:solidFill>
              </a:rPr>
            </a:br>
            <a:r>
              <a:rPr lang="en-US" sz="2000">
                <a:solidFill>
                  <a:schemeClr val="bg1"/>
                </a:solidFill>
              </a:rPr>
              <a:t>CalledID='8005' () RedirectReason=2=RfrCallFwdRNA </a:t>
            </a:r>
            <a:br>
              <a:rPr lang="en-US" sz="2000">
                <a:solidFill>
                  <a:schemeClr val="bg1"/>
                </a:solidFill>
              </a:rPr>
            </a:br>
            <a:r>
              <a:rPr lang="en-US" sz="2000">
                <a:solidFill>
                  <a:schemeClr val="bg1"/>
                </a:solidFill>
              </a:rPr>
              <a:t>LastRedirectingID='8005' () LastRedirectReason=2=RfrCallFwdRNA</a:t>
            </a:r>
            <a:r>
              <a:rPr lang="en-US" sz="2800"/>
              <a:t> </a:t>
            </a:r>
          </a:p>
        </p:txBody>
      </p:sp>
      <p:sp>
        <p:nvSpPr>
          <p:cNvPr id="1615878" name="Text Box 6"/>
          <p:cNvSpPr txBox="1">
            <a:spLocks noChangeArrowheads="1"/>
          </p:cNvSpPr>
          <p:nvPr/>
        </p:nvSpPr>
        <p:spPr bwMode="auto">
          <a:xfrm>
            <a:off x="407988" y="5575300"/>
            <a:ext cx="8431212" cy="393700"/>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2400"/>
              <a:t>- To isolate this call only, we can use the [Device 6] identifier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16899" name="Rectangle 3"/>
          <p:cNvSpPr>
            <a:spLocks noGrp="1" noChangeArrowheads="1"/>
          </p:cNvSpPr>
          <p:nvPr>
            <p:ph type="body" idx="1"/>
          </p:nvPr>
        </p:nvSpPr>
        <p:spPr>
          <a:xfrm>
            <a:off x="0" y="1600200"/>
            <a:ext cx="8915400" cy="5029200"/>
          </a:xfrm>
        </p:spPr>
        <p:txBody>
          <a:bodyPr/>
          <a:lstStyle/>
          <a:p>
            <a:r>
              <a:rPr lang="en-US"/>
              <a:t>To extract this one call flow use “Wingrep” or windows “find”</a:t>
            </a:r>
          </a:p>
          <a:p>
            <a:endParaRPr lang="en-US"/>
          </a:p>
          <a:p>
            <a:r>
              <a:rPr lang="en-US"/>
              <a:t>Example (from the windows CLI):</a:t>
            </a:r>
          </a:p>
          <a:p>
            <a:endParaRPr lang="en-US"/>
          </a:p>
          <a:p>
            <a:r>
              <a:rPr lang="en-US" sz="2000" b="1"/>
              <a:t>find "[Device 6]" .\diag_svchost_20110106_220000_fmtd.txt &gt; .\call.txt</a:t>
            </a:r>
          </a:p>
          <a:p>
            <a:r>
              <a:rPr lang="en-US"/>
              <a:t/>
            </a:r>
            <a:br>
              <a:rPr lang="en-US"/>
            </a:br>
            <a:r>
              <a:rPr lang="en-US"/>
              <a:t>This will parse out all occurrences of [Device 6] and place them into a file named “call.txt”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17924" name="Rectangle 4"/>
          <p:cNvSpPr>
            <a:spLocks noChangeArrowheads="1"/>
          </p:cNvSpPr>
          <p:nvPr/>
        </p:nvSpPr>
        <p:spPr bwMode="auto">
          <a:xfrm>
            <a:off x="457200" y="1371600"/>
            <a:ext cx="8153400" cy="4724400"/>
          </a:xfrm>
          <a:prstGeom prst="rect">
            <a:avLst/>
          </a:prstGeom>
          <a:solidFill>
            <a:schemeClr val="tx2"/>
          </a:solidFill>
          <a:ln w="9525" algn="ctr">
            <a:noFill/>
            <a:miter lim="800000"/>
            <a:headEnd/>
            <a:tailEnd/>
          </a:ln>
          <a:effectLst/>
        </p:spPr>
        <p:txBody>
          <a:bodyPr lIns="82124" tIns="41061" rIns="82124" bIns="41061" anchor="ctr"/>
          <a:lstStyle/>
          <a:p>
            <a:pPr marL="342900" indent="-228600" defTabSz="814388">
              <a:buFont typeface="Wingdings" pitchFamily="2" charset="2"/>
              <a:buNone/>
            </a:pPr>
            <a:r>
              <a:rPr lang="en-US" sz="1400">
                <a:solidFill>
                  <a:schemeClr val="accent2"/>
                </a:solidFill>
              </a:rPr>
              <a:t>10:59:25:771</a:t>
            </a:r>
            <a:r>
              <a:rPr lang="en-US" sz="1400">
                <a:solidFill>
                  <a:schemeClr val="bg1"/>
                </a:solidFill>
              </a:rPr>
              <a:t> **NOT FORMATTED**,AvDiagnostics_MC,162,4156,-1,,SkinnyTSP,12,[Thread 0x0000103C] [Device 6] Receive StationSetRingerMessage (20 bytes) ringMode=2=StationInsideRing ringDuration=1=StationNormalRing lineInstance=1 </a:t>
            </a:r>
            <a:r>
              <a:rPr lang="en-US" sz="1400" b="1">
                <a:solidFill>
                  <a:schemeClr val="accent2"/>
                </a:solidFill>
              </a:rPr>
              <a:t>callReference=26043776 </a:t>
            </a:r>
          </a:p>
          <a:p>
            <a:pPr marL="342900" indent="-228600" defTabSz="814388">
              <a:buFont typeface="Wingdings" pitchFamily="2" charset="2"/>
              <a:buNone/>
            </a:pPr>
            <a:r>
              <a:rPr lang="en-US" sz="1400">
                <a:solidFill>
                  <a:schemeClr val="bg1"/>
                </a:solidFill>
              </a:rPr>
              <a:t>…</a:t>
            </a:r>
          </a:p>
          <a:p>
            <a:pPr marL="342900" indent="-228600" defTabSz="814388">
              <a:buFont typeface="Wingdings" pitchFamily="2" charset="2"/>
              <a:buNone/>
            </a:pPr>
            <a:r>
              <a:rPr lang="en-US" sz="1400">
                <a:solidFill>
                  <a:schemeClr val="bg1"/>
                </a:solidFill>
              </a:rPr>
              <a:t>10:59:25:771 **NOT FORMATTED**,AvDiagnostics_MC,162,4156,-1,,SkinnyTSP,24,[Thread 0x0000103C] [Device 6] CAvSkinnyCallStatus::SignalCallState: </a:t>
            </a:r>
            <a:r>
              <a:rPr lang="en-US" sz="1400" b="1">
                <a:solidFill>
                  <a:schemeClr val="accent2"/>
                </a:solidFill>
              </a:rPr>
              <a:t>callState=4=TsRingIn</a:t>
            </a:r>
            <a:r>
              <a:rPr lang="en-US" sz="1400">
                <a:solidFill>
                  <a:schemeClr val="bg1"/>
                </a:solidFill>
              </a:rPr>
              <a:t> callReference=26043776 </a:t>
            </a:r>
          </a:p>
          <a:p>
            <a:pPr marL="342900" indent="-228600" defTabSz="814388">
              <a:buFont typeface="Wingdings" pitchFamily="2" charset="2"/>
              <a:buNone/>
            </a:pPr>
            <a:r>
              <a:rPr lang="en-US" sz="1400">
                <a:solidFill>
                  <a:schemeClr val="bg1"/>
                </a:solidFill>
              </a:rPr>
              <a:t>…</a:t>
            </a:r>
          </a:p>
          <a:p>
            <a:pPr marL="342900" indent="-228600" defTabSz="814388">
              <a:buFont typeface="Wingdings" pitchFamily="2" charset="2"/>
              <a:buNone/>
            </a:pPr>
            <a:r>
              <a:rPr lang="en-US" sz="1400">
                <a:solidFill>
                  <a:schemeClr val="bg1"/>
                </a:solidFill>
              </a:rPr>
              <a:t>10:59:25:959 **NOT FORMATTED**,AvDiagnostics_MC,162,4156,-1,,SkinnyTSP,24,[Thread 0x0000103C] [Device 6] CAvSkinnyCallStatus::SignalCallState: </a:t>
            </a:r>
            <a:r>
              <a:rPr lang="en-US" sz="1400" b="1">
                <a:solidFill>
                  <a:schemeClr val="accent2"/>
                </a:solidFill>
              </a:rPr>
              <a:t>callState=1=TsOffHook</a:t>
            </a:r>
            <a:r>
              <a:rPr lang="en-US" sz="1400">
                <a:solidFill>
                  <a:schemeClr val="bg1"/>
                </a:solidFill>
              </a:rPr>
              <a:t> callReference=26043776 </a:t>
            </a:r>
          </a:p>
          <a:p>
            <a:pPr marL="342900" indent="-228600" defTabSz="814388">
              <a:buFont typeface="Wingdings" pitchFamily="2" charset="2"/>
              <a:buNone/>
            </a:pPr>
            <a:r>
              <a:rPr lang="en-US" sz="1400">
                <a:solidFill>
                  <a:schemeClr val="bg1"/>
                </a:solidFill>
              </a:rPr>
              <a:t>…</a:t>
            </a:r>
          </a:p>
          <a:p>
            <a:pPr marL="342900" indent="-228600" defTabSz="814388">
              <a:buFont typeface="Wingdings" pitchFamily="2" charset="2"/>
              <a:buNone/>
            </a:pPr>
            <a:r>
              <a:rPr lang="en-US" sz="1400">
                <a:solidFill>
                  <a:schemeClr val="bg1"/>
                </a:solidFill>
              </a:rPr>
              <a:t>10:59:25:960 **NOT FORMATTED**,AvDiagnostics_MC,162,4156,-1,,SkinnyTSP,24,[Thread 0x0000103C] [Device 6] CAvSkinnyCallStatus::SignalCallState: </a:t>
            </a:r>
            <a:r>
              <a:rPr lang="en-US" sz="1400" b="1">
                <a:solidFill>
                  <a:schemeClr val="accent2"/>
                </a:solidFill>
              </a:rPr>
              <a:t>callState=5=TsConnected</a:t>
            </a:r>
            <a:r>
              <a:rPr lang="en-US" sz="1400">
                <a:solidFill>
                  <a:schemeClr val="bg1"/>
                </a:solidFill>
              </a:rPr>
              <a:t> callReference=26043776 </a:t>
            </a:r>
          </a:p>
          <a:p>
            <a:pPr marL="342900" indent="-228600" defTabSz="814388">
              <a:buFont typeface="Wingdings" pitchFamily="2" charset="2"/>
              <a:buNone/>
            </a:pPr>
            <a:r>
              <a:rPr lang="en-US" sz="1400">
                <a:solidFill>
                  <a:schemeClr val="bg1"/>
                </a:solidFill>
              </a:rPr>
              <a:t>…</a:t>
            </a:r>
          </a:p>
          <a:p>
            <a:pPr marL="342900" indent="-228600" defTabSz="814388">
              <a:buFont typeface="Wingdings" pitchFamily="2" charset="2"/>
              <a:buNone/>
            </a:pPr>
            <a:r>
              <a:rPr lang="en-US" sz="1400">
                <a:solidFill>
                  <a:schemeClr val="accent2"/>
                </a:solidFill>
              </a:rPr>
              <a:t>10:59:52:162</a:t>
            </a:r>
            <a:r>
              <a:rPr lang="en-US" sz="1400">
                <a:solidFill>
                  <a:schemeClr val="bg1"/>
                </a:solidFill>
              </a:rPr>
              <a:t> **NOT FORMATTED**,AvDiagnostics_MC,162,4156,-1,,SkinnyTSP,12,[Thread 0x0000103C] [Device 6] Receive StationCallStateMessage (28 bytes) </a:t>
            </a:r>
            <a:r>
              <a:rPr lang="en-US" sz="1400" b="1">
                <a:solidFill>
                  <a:schemeClr val="accent2"/>
                </a:solidFill>
              </a:rPr>
              <a:t>callState=2=TsOnHook</a:t>
            </a:r>
            <a:r>
              <a:rPr lang="en-US" sz="1400">
                <a:solidFill>
                  <a:schemeClr val="bg1"/>
                </a:solidFill>
              </a:rPr>
              <a:t> lineInstance=1 </a:t>
            </a:r>
            <a:r>
              <a:rPr lang="en-US" sz="1400">
                <a:solidFill>
                  <a:schemeClr val="accent2"/>
                </a:solidFill>
              </a:rPr>
              <a:t>callReference=26043776</a:t>
            </a:r>
            <a:r>
              <a:rPr lang="en-US" sz="1400">
                <a:solidFill>
                  <a:schemeClr val="bg1"/>
                </a:solidFill>
              </a:rPr>
              <a:t> privacy=0=PrivacyNone precedence=[precedenceLv=4 precedenceDm=0] </a:t>
            </a:r>
          </a:p>
          <a:p>
            <a:pPr marL="342900" indent="-228600" defTabSz="814388">
              <a:buFont typeface="Wingdings" pitchFamily="2" charset="2"/>
              <a:buNone/>
            </a:pPr>
            <a:endParaRPr lang="en-US" sz="1400">
              <a:solidFill>
                <a:schemeClr val="bg1"/>
              </a:solidFill>
            </a:endParaRPr>
          </a:p>
        </p:txBody>
      </p:sp>
      <p:sp>
        <p:nvSpPr>
          <p:cNvPr id="1617926" name="Text Box 6"/>
          <p:cNvSpPr txBox="1">
            <a:spLocks noChangeArrowheads="1"/>
          </p:cNvSpPr>
          <p:nvPr/>
        </p:nvSpPr>
        <p:spPr bwMode="auto">
          <a:xfrm>
            <a:off x="152400" y="6172200"/>
            <a:ext cx="8831263" cy="1071563"/>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2000">
                <a:solidFill>
                  <a:schemeClr val="tx1"/>
                </a:solidFill>
              </a:rPr>
              <a:t>Callstates : 4=TsRingIn -&gt; 1=TsOffHook -&gt; 5=TsConnected -&gt; 2=TsOnHook</a:t>
            </a:r>
          </a:p>
          <a:p>
            <a:pPr marL="342900" indent="-228600" defTabSz="814388">
              <a:buFont typeface="Wingdings" pitchFamily="2" charset="2"/>
              <a:buNone/>
            </a:pPr>
            <a:r>
              <a:rPr lang="en-US">
                <a:solidFill>
                  <a:schemeClr val="tx1"/>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18947" name="Rectangle 3"/>
          <p:cNvSpPr>
            <a:spLocks noGrp="1" noChangeArrowheads="1"/>
          </p:cNvSpPr>
          <p:nvPr>
            <p:ph type="body" idx="1"/>
          </p:nvPr>
        </p:nvSpPr>
        <p:spPr>
          <a:xfrm>
            <a:off x="228600" y="1600200"/>
            <a:ext cx="8763000" cy="5029200"/>
          </a:xfrm>
        </p:spPr>
        <p:txBody>
          <a:bodyPr/>
          <a:lstStyle/>
          <a:p>
            <a:r>
              <a:rPr lang="en-US" b="1"/>
              <a:t>To find various call flows within AvCsMgr</a:t>
            </a:r>
            <a:br>
              <a:rPr lang="en-US" b="1"/>
            </a:br>
            <a:endParaRPr lang="en-US" b="1"/>
          </a:p>
          <a:p>
            <a:r>
              <a:rPr lang="en-US" sz="1800"/>
              <a:t>Example</a:t>
            </a:r>
          </a:p>
          <a:p>
            <a:r>
              <a:rPr lang="en-US" sz="1800"/>
              <a:t>find " CallInfo" .\diag_AvCsMgr_20110106_220000_fmtd.txt &gt; callinfo.txt</a:t>
            </a:r>
          </a:p>
          <a:p>
            <a:r>
              <a:rPr lang="en-US" sz="1800"/>
              <a:t>(Note there is a space after the first double quote before the callinfo word)</a:t>
            </a:r>
          </a:p>
        </p:txBody>
      </p:sp>
      <p:sp>
        <p:nvSpPr>
          <p:cNvPr id="1618948" name="Rectangle 4"/>
          <p:cNvSpPr>
            <a:spLocks noChangeArrowheads="1"/>
          </p:cNvSpPr>
          <p:nvPr/>
        </p:nvSpPr>
        <p:spPr bwMode="auto">
          <a:xfrm>
            <a:off x="228600" y="3505200"/>
            <a:ext cx="8686800" cy="1905000"/>
          </a:xfrm>
          <a:prstGeom prst="rect">
            <a:avLst/>
          </a:prstGeom>
          <a:solidFill>
            <a:schemeClr val="tx2"/>
          </a:solidFill>
          <a:ln w="9525" algn="ctr">
            <a:noFill/>
            <a:miter lim="800000"/>
            <a:headEnd/>
            <a:tailEnd/>
          </a:ln>
          <a:effectLst/>
        </p:spPr>
        <p:txBody>
          <a:bodyPr lIns="82124" tIns="41061" rIns="82124" bIns="41061" anchor="ctr"/>
          <a:lstStyle/>
          <a:p>
            <a:pPr marL="342900" indent="-228600" defTabSz="814388">
              <a:buFont typeface="Wingdings" pitchFamily="2" charset="2"/>
              <a:buNone/>
            </a:pPr>
            <a:r>
              <a:rPr lang="en-US" sz="1400">
                <a:solidFill>
                  <a:schemeClr val="bg1"/>
                </a:solidFill>
              </a:rPr>
              <a:t>10:58:50:460 (AvDiagnostics_MC,2195,MiuGeneral,12) [Thread 4212] [Port 1] [B259F01316B443F58D74C607FDFF2976] [Thread 0x00001074] [Port 1] INTEGRATION CallInfo received (Origin Internal | Reason FwdNoAnswer | CallerID 8015 | CalledID 8005 | RedirectingID 8005).  </a:t>
            </a:r>
          </a:p>
          <a:p>
            <a:pPr marL="342900" indent="-228600" defTabSz="814388">
              <a:buFont typeface="Wingdings" pitchFamily="2" charset="2"/>
              <a:buNone/>
            </a:pPr>
            <a:endParaRPr lang="en-US" sz="1400">
              <a:solidFill>
                <a:schemeClr val="bg1"/>
              </a:solidFill>
            </a:endParaRPr>
          </a:p>
          <a:p>
            <a:pPr marL="342900" indent="-228600" defTabSz="814388">
              <a:buFont typeface="Wingdings" pitchFamily="2" charset="2"/>
              <a:buNone/>
            </a:pPr>
            <a:r>
              <a:rPr lang="en-US" sz="1400">
                <a:solidFill>
                  <a:schemeClr val="bg1"/>
                </a:solidFill>
              </a:rPr>
              <a:t>10:59:25:772 (AvDiagnostics_MC,2195,MiuGeneral,12) [Thread 4220] [Port 1] </a:t>
            </a:r>
            <a:r>
              <a:rPr lang="en-US" sz="1400">
                <a:solidFill>
                  <a:schemeClr val="accent2"/>
                </a:solidFill>
              </a:rPr>
              <a:t>[8985A5D73D924EFABBE5CEAB14E778BA]</a:t>
            </a:r>
            <a:r>
              <a:rPr lang="en-US" sz="1400">
                <a:solidFill>
                  <a:schemeClr val="bg1"/>
                </a:solidFill>
              </a:rPr>
              <a:t> [Thread 0x0000107C] [Port 1] INTEGRATION CallInfo received (Origin Internal | Reason FwdNoAnswer | CallerID 8015 | CalledID 8005 | RedirectingID 8005).</a:t>
            </a:r>
            <a:r>
              <a:rPr lang="en-US" sz="1200"/>
              <a:t>  </a:t>
            </a:r>
          </a:p>
          <a:p>
            <a:pPr marL="342900" indent="-228600" defTabSz="814388">
              <a:buFont typeface="Wingdings" pitchFamily="2" charset="2"/>
              <a:buNone/>
            </a:pPr>
            <a:endParaRPr lang="en-US" sz="1200"/>
          </a:p>
        </p:txBody>
      </p:sp>
      <p:sp>
        <p:nvSpPr>
          <p:cNvPr id="1618950" name="Text Box 6"/>
          <p:cNvSpPr txBox="1">
            <a:spLocks noChangeArrowheads="1"/>
          </p:cNvSpPr>
          <p:nvPr/>
        </p:nvSpPr>
        <p:spPr bwMode="auto">
          <a:xfrm>
            <a:off x="914400" y="5486400"/>
            <a:ext cx="7016750" cy="782638"/>
          </a:xfrm>
          <a:prstGeom prst="rect">
            <a:avLst/>
          </a:prstGeom>
          <a:noFill/>
          <a:ln w="9525" algn="ctr">
            <a:noFill/>
            <a:miter lim="800000"/>
            <a:headEnd/>
            <a:tailEnd/>
          </a:ln>
          <a:effectLst/>
        </p:spPr>
        <p:txBody>
          <a:bodyPr lIns="82124" tIns="41061" rIns="82124" bIns="41061">
            <a:spAutoFit/>
          </a:bodyPr>
          <a:lstStyle/>
          <a:p>
            <a:pPr marL="342900" indent="-228600" algn="ctr" defTabSz="814388">
              <a:buFont typeface="Wingdings" pitchFamily="2" charset="2"/>
              <a:buNone/>
            </a:pPr>
            <a:r>
              <a:rPr lang="en-US" sz="1800"/>
              <a:t>Since only two calls were found we will have to isolate the call in question via the time the call came in found via monitoring PSM or through SVCHost diag (in this case - </a:t>
            </a:r>
            <a:r>
              <a:rPr lang="en-US" sz="1800">
                <a:solidFill>
                  <a:schemeClr val="tx1"/>
                </a:solidFill>
              </a:rPr>
              <a:t>10:59:25 time frame).</a:t>
            </a:r>
            <a:endParaRPr lang="en-US"/>
          </a:p>
        </p:txBody>
      </p:sp>
      <p:sp>
        <p:nvSpPr>
          <p:cNvPr id="1618951" name="Text Box 7"/>
          <p:cNvSpPr txBox="1">
            <a:spLocks noChangeArrowheads="1"/>
          </p:cNvSpPr>
          <p:nvPr/>
        </p:nvSpPr>
        <p:spPr bwMode="auto">
          <a:xfrm>
            <a:off x="304800" y="6324600"/>
            <a:ext cx="8382000" cy="315913"/>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1800">
                <a:solidFill>
                  <a:schemeClr val="tx1"/>
                </a:solidFill>
              </a:rPr>
              <a:t>*** To isolate, use the Call GUID : [8985A5D73D924EFABBE5CEAB14E778BA]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19971" name="Rectangle 3"/>
          <p:cNvSpPr>
            <a:spLocks noGrp="1" noChangeArrowheads="1"/>
          </p:cNvSpPr>
          <p:nvPr>
            <p:ph type="body" idx="1"/>
          </p:nvPr>
        </p:nvSpPr>
        <p:spPr/>
        <p:txBody>
          <a:bodyPr/>
          <a:lstStyle/>
          <a:p>
            <a:r>
              <a:rPr lang="en-US" sz="2800" b="1"/>
              <a:t>Using the unique call guid, we can isolate a certain call within the AvCsMgr Diag:</a:t>
            </a:r>
          </a:p>
          <a:p>
            <a:r>
              <a:rPr lang="en-US"/>
              <a:t>Example:</a:t>
            </a:r>
          </a:p>
          <a:p>
            <a:r>
              <a:rPr lang="en-US"/>
              <a:t>find “</a:t>
            </a:r>
            <a:r>
              <a:rPr lang="en-US">
                <a:solidFill>
                  <a:schemeClr val="tx1"/>
                </a:solidFill>
              </a:rPr>
              <a:t>[8985A5D73D924EFABBE5CEAB14E778BA]</a:t>
            </a:r>
            <a:r>
              <a:rPr lang="en-US"/>
              <a:t>” .\diag_AvCsMgr_20110106_220000_fmtd.txt &gt; callguid.txt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20995" name="Rectangle 3"/>
          <p:cNvSpPr>
            <a:spLocks noGrp="1" noChangeArrowheads="1"/>
          </p:cNvSpPr>
          <p:nvPr>
            <p:ph type="body" idx="1"/>
          </p:nvPr>
        </p:nvSpPr>
        <p:spPr>
          <a:xfrm>
            <a:off x="533400" y="1371600"/>
            <a:ext cx="8229600" cy="5029200"/>
          </a:xfrm>
        </p:spPr>
        <p:txBody>
          <a:bodyPr/>
          <a:lstStyle/>
          <a:p>
            <a:r>
              <a:rPr lang="en-US"/>
              <a:t>Call routing properly</a:t>
            </a:r>
          </a:p>
        </p:txBody>
      </p:sp>
      <p:sp>
        <p:nvSpPr>
          <p:cNvPr id="1620996" name="Rectangle 4"/>
          <p:cNvSpPr>
            <a:spLocks noChangeArrowheads="1"/>
          </p:cNvSpPr>
          <p:nvPr/>
        </p:nvSpPr>
        <p:spPr bwMode="auto">
          <a:xfrm>
            <a:off x="152400" y="1828800"/>
            <a:ext cx="8839200" cy="25146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200">
                <a:solidFill>
                  <a:schemeClr val="bg1"/>
                </a:solidFill>
              </a:rPr>
              <a:t>10:59:25:772 (AvDiagnostics_MC,642,RulerDomain,11) [Thread 4220] [Port 1] [8985A5D73D924EFABBE5CEAB14E778BA] CRulerDomain::FindFirstTrueRule: StartIndex=[0]  </a:t>
            </a:r>
          </a:p>
          <a:p>
            <a:pPr marL="342900" indent="-228600" defTabSz="814388"/>
            <a:r>
              <a:rPr lang="en-US" sz="1200">
                <a:solidFill>
                  <a:schemeClr val="bg1"/>
                </a:solidFill>
              </a:rPr>
              <a:t>10:59:25:771 (AvDiagnostics_MC,1316,RulerDomain,11) [Thread 4220] [Port 1] [8985A5D73D924EFABBE5CEAB14E778BA] Evaluating Rule </a:t>
            </a:r>
            <a:r>
              <a:rPr lang="en-US" sz="1200">
                <a:solidFill>
                  <a:schemeClr val="accent2"/>
                </a:solidFill>
              </a:rPr>
              <a:t>'Attempt Forward to Greeting'</a:t>
            </a:r>
            <a:r>
              <a:rPr lang="en-US" sz="1200">
                <a:solidFill>
                  <a:schemeClr val="bg1"/>
                </a:solidFill>
              </a:rPr>
              <a:t> in Domain 'Routing'.  </a:t>
            </a:r>
          </a:p>
          <a:p>
            <a:pPr marL="342900" indent="-228600" defTabSz="814388"/>
            <a:r>
              <a:rPr lang="en-US" sz="1200">
                <a:solidFill>
                  <a:schemeClr val="bg1"/>
                </a:solidFill>
              </a:rPr>
              <a:t>10:59:25:772 (AvDiagnostics_MC,1319,RulerDomain,11) [Thread 4220] [Port 1] [8985A5D73D924EFABBE5CEAB14E778BA] Expression 'Reason IN 2 4 8 64' evaluates to true.  </a:t>
            </a:r>
          </a:p>
          <a:p>
            <a:pPr marL="342900" indent="-228600" defTabSz="814388"/>
            <a:r>
              <a:rPr lang="en-US" sz="1200">
                <a:solidFill>
                  <a:schemeClr val="bg1"/>
                </a:solidFill>
              </a:rPr>
              <a:t>10:59:25:771 (AvDiagnostics_MC,1317,RulerDomain,11) [Thread 4220] [Port 1] [8985A5D73D924EFABBE5CEAB14E778BA] Rule 'Attempt Forward to Greeting' in Domain 'Routing' evaluated to TRUE.  </a:t>
            </a:r>
          </a:p>
          <a:p>
            <a:pPr marL="342900" indent="-228600" defTabSz="814388"/>
            <a:r>
              <a:rPr lang="en-US" sz="1200">
                <a:solidFill>
                  <a:schemeClr val="bg1"/>
                </a:solidFill>
              </a:rPr>
              <a:t>10:59:25:772 (AvDiagnostics_MC,642,RulerDomain,11) [Thread 4220] [Port 1] [8985A5D73D924EFABBE5CEAB14E778BA] CRulerDomain::FindFirstTrueRule: Rule evaluates to TRUE; Index=[1]  </a:t>
            </a:r>
          </a:p>
          <a:p>
            <a:pPr marL="342900" indent="-228600" defTabSz="814388"/>
            <a:r>
              <a:rPr lang="en-US" sz="1200">
                <a:solidFill>
                  <a:schemeClr val="bg1"/>
                </a:solidFill>
              </a:rPr>
              <a:t>10:59:25:771 (AvDiagnostics_MC,1325,RulerDomain,11) [Thread 4220] [Port 1] [8985A5D73D924EFABBE5CEAB14E778BA] </a:t>
            </a:r>
            <a:r>
              <a:rPr lang="en-US" sz="1200">
                <a:solidFill>
                  <a:schemeClr val="accent2"/>
                </a:solidFill>
              </a:rPr>
              <a:t>First Rule to evaluate to TRUE in Domain 'Routing' is 'Attempt Forward to Greeting': Action='AttemptForward'.</a:t>
            </a:r>
            <a:r>
              <a:rPr lang="en-US" sz="1200">
                <a:solidFill>
                  <a:schemeClr val="bg1"/>
                </a:solidFill>
              </a:rPr>
              <a:t>  </a:t>
            </a:r>
          </a:p>
          <a:p>
            <a:pPr marL="342900" indent="-228600" algn="ctr" defTabSz="814388"/>
            <a:endParaRPr lang="en-US" sz="1200">
              <a:solidFill>
                <a:schemeClr val="bg1"/>
              </a:solidFill>
            </a:endParaRPr>
          </a:p>
          <a:p>
            <a:pPr marL="342900" indent="-228600" algn="ctr" defTabSz="814388">
              <a:buFont typeface="Wingdings" pitchFamily="2" charset="2"/>
              <a:buNone/>
            </a:pPr>
            <a:endParaRPr lang="en-US" sz="800">
              <a:solidFill>
                <a:schemeClr val="bg1"/>
              </a:solidFill>
            </a:endParaRPr>
          </a:p>
        </p:txBody>
      </p:sp>
      <p:sp>
        <p:nvSpPr>
          <p:cNvPr id="1621000" name="Text Box 8"/>
          <p:cNvSpPr txBox="1">
            <a:spLocks noChangeArrowheads="1"/>
          </p:cNvSpPr>
          <p:nvPr/>
        </p:nvSpPr>
        <p:spPr bwMode="auto">
          <a:xfrm>
            <a:off x="527050" y="4875213"/>
            <a:ext cx="7988300" cy="1112837"/>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1800">
                <a:solidFill>
                  <a:schemeClr val="tx1"/>
                </a:solidFill>
              </a:rPr>
              <a:t>Call Routing is decided upon based on whether the call was:</a:t>
            </a:r>
            <a:br>
              <a:rPr lang="en-US" sz="1800">
                <a:solidFill>
                  <a:schemeClr val="tx1"/>
                </a:solidFill>
              </a:rPr>
            </a:br>
            <a:r>
              <a:rPr lang="en-US" sz="1800">
                <a:solidFill>
                  <a:schemeClr val="tx1"/>
                </a:solidFill>
              </a:rPr>
              <a:t>-  “Direct” call into Unity</a:t>
            </a:r>
            <a:br>
              <a:rPr lang="en-US" sz="1800">
                <a:solidFill>
                  <a:schemeClr val="tx1"/>
                </a:solidFill>
              </a:rPr>
            </a:br>
            <a:r>
              <a:rPr lang="en-US" sz="1800">
                <a:solidFill>
                  <a:schemeClr val="tx1"/>
                </a:solidFill>
              </a:rPr>
              <a:t>-  “Forwarded” call into Unity</a:t>
            </a:r>
          </a:p>
          <a:p>
            <a:pPr marL="342900" indent="-228600" defTabSz="814388">
              <a:buFont typeface="Wingdings" pitchFamily="2" charset="2"/>
              <a:buNone/>
            </a:pPr>
            <a:r>
              <a:rPr lang="en-US" sz="1800">
                <a:solidFill>
                  <a:schemeClr val="tx1"/>
                </a:solidFill>
              </a:rPr>
              <a:t>“Attempt Forward to Greeting” is one of the Unity’s default “Forwarded” rules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22019" name="Rectangle 3"/>
          <p:cNvSpPr>
            <a:spLocks noGrp="1" noChangeArrowheads="1"/>
          </p:cNvSpPr>
          <p:nvPr>
            <p:ph type="body" idx="1"/>
          </p:nvPr>
        </p:nvSpPr>
        <p:spPr>
          <a:xfrm>
            <a:off x="533400" y="1905000"/>
            <a:ext cx="8229600" cy="3733800"/>
          </a:xfrm>
        </p:spPr>
        <p:txBody>
          <a:bodyPr/>
          <a:lstStyle/>
          <a:p>
            <a:r>
              <a:rPr lang="en-US"/>
              <a:t>Bad Forwarded routing rule</a:t>
            </a:r>
          </a:p>
        </p:txBody>
      </p:sp>
      <p:sp>
        <p:nvSpPr>
          <p:cNvPr id="1622020" name="Rectangle 4"/>
          <p:cNvSpPr>
            <a:spLocks noChangeArrowheads="1"/>
          </p:cNvSpPr>
          <p:nvPr/>
        </p:nvSpPr>
        <p:spPr bwMode="auto">
          <a:xfrm>
            <a:off x="152400" y="2514600"/>
            <a:ext cx="8839200" cy="28194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200">
                <a:solidFill>
                  <a:schemeClr val="bg1"/>
                </a:solidFill>
              </a:rPr>
              <a:t>12:05:40:055 (AvDiagnostics_MC,642,RulerDomain,11) [Thread 4220] [Port 1] [F12392F48B7E4A55AFDCEE298462574A] CRulerDomain::FindFirstTrueRule: StartIndex=[0]  </a:t>
            </a:r>
          </a:p>
          <a:p>
            <a:pPr marL="342900" indent="-228600" defTabSz="814388"/>
            <a:r>
              <a:rPr lang="en-US" sz="1200">
                <a:solidFill>
                  <a:schemeClr val="bg1"/>
                </a:solidFill>
              </a:rPr>
              <a:t>12:05:40:056 (AvDiagnostics_MC,1316,RulerDomain,11) [Thread 4220] [Port 1] [F12392F48B7E4A55AFDCEE298462574A] Evaluating Rule 'New-Rule' in Domain 'Routing'.  </a:t>
            </a:r>
          </a:p>
          <a:p>
            <a:pPr marL="342900" indent="-228600" defTabSz="814388"/>
            <a:r>
              <a:rPr lang="en-US" sz="1200">
                <a:solidFill>
                  <a:schemeClr val="bg1"/>
                </a:solidFill>
              </a:rPr>
              <a:t>12:05:40:055 (AvDiagnostics_MC,1319,RulerDomain,11) [Thread 4220] [Port 1] [F12392F48B7E4A55AFDCEE298462574A] Expression 'DialedNumber == 8005' evaluates to true.  </a:t>
            </a:r>
          </a:p>
          <a:p>
            <a:pPr marL="342900" indent="-228600" defTabSz="814388"/>
            <a:r>
              <a:rPr lang="en-US" sz="1200">
                <a:solidFill>
                  <a:schemeClr val="bg1"/>
                </a:solidFill>
              </a:rPr>
              <a:t>12:05:40:056 (AvDiagnostics_MC,1319,RulerDomain,11) [Thread 4220] [Port 1] [F12392F48B7E4A55AFDCEE298462574A] Expression 'Reason IN 2 4 8' evaluates to true.  </a:t>
            </a:r>
          </a:p>
          <a:p>
            <a:pPr marL="342900" indent="-228600" defTabSz="814388"/>
            <a:r>
              <a:rPr lang="en-US" sz="1200">
                <a:solidFill>
                  <a:schemeClr val="bg1"/>
                </a:solidFill>
              </a:rPr>
              <a:t>12:05:40:055 (AvDiagnostics_MC,1317,RulerDomain,11) [Thread 4220] [Port 1] [F12392F48B7E4A55AFDCEE298462574A] </a:t>
            </a:r>
            <a:r>
              <a:rPr lang="en-US" sz="1200">
                <a:solidFill>
                  <a:schemeClr val="accent2"/>
                </a:solidFill>
              </a:rPr>
              <a:t>Rule 'New-Rule'</a:t>
            </a:r>
            <a:r>
              <a:rPr lang="en-US" sz="1200">
                <a:solidFill>
                  <a:schemeClr val="bg1"/>
                </a:solidFill>
              </a:rPr>
              <a:t> in Domain 'Routing' evaluated to TRUE.  </a:t>
            </a:r>
          </a:p>
          <a:p>
            <a:pPr marL="342900" indent="-228600" defTabSz="814388"/>
            <a:r>
              <a:rPr lang="en-US" sz="1200">
                <a:solidFill>
                  <a:schemeClr val="bg1"/>
                </a:solidFill>
              </a:rPr>
              <a:t>12:05:40:056 (AvDiagnostics_MC,642,RulerDomain,11) [Thread 4220] [Port 1] [F12392F48B7E4A55AFDCEE298462574A] CRulerDomain::FindFirstTrueRule: Rule evaluates to TRUE; Index=[0]  </a:t>
            </a:r>
          </a:p>
          <a:p>
            <a:pPr marL="342900" indent="-228600" defTabSz="814388"/>
            <a:r>
              <a:rPr lang="en-US" sz="1200">
                <a:solidFill>
                  <a:schemeClr val="bg1"/>
                </a:solidFill>
              </a:rPr>
              <a:t>12:05:40:055 (AvDiagnostics_MC,1325,RulerDomain,11) [Thread 4220] [Port 1] [F12392F48B7E4A55AFDCEE298462574A] </a:t>
            </a:r>
            <a:r>
              <a:rPr lang="en-US" sz="1200">
                <a:solidFill>
                  <a:schemeClr val="accent2"/>
                </a:solidFill>
              </a:rPr>
              <a:t>First Rule to evaluate to TRUE in Domain 'Routing' is 'New-Rule': Action='AD'</a:t>
            </a:r>
          </a:p>
          <a:p>
            <a:pPr marL="342900" indent="-228600" defTabSz="814388"/>
            <a:endParaRPr lang="en-US" sz="1200">
              <a:solidFill>
                <a:schemeClr val="bg1"/>
              </a:solidFill>
            </a:endParaRPr>
          </a:p>
          <a:p>
            <a:pPr marL="342900" indent="-228600" algn="ctr" defTabSz="814388"/>
            <a:endParaRPr lang="en-US" sz="1200">
              <a:solidFill>
                <a:schemeClr val="bg1"/>
              </a:solidFill>
            </a:endParaRPr>
          </a:p>
          <a:p>
            <a:pPr marL="342900" indent="-228600" algn="ctr" defTabSz="814388">
              <a:buFont typeface="Wingdings" pitchFamily="2" charset="2"/>
              <a:buNone/>
            </a:pPr>
            <a:endParaRPr lang="en-US" sz="120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pic>
        <p:nvPicPr>
          <p:cNvPr id="1623044" name="Picture 4" descr="CallRoutingNewRule"/>
          <p:cNvPicPr>
            <a:picLocks noChangeAspect="1" noChangeArrowheads="1"/>
          </p:cNvPicPr>
          <p:nvPr/>
        </p:nvPicPr>
        <p:blipFill>
          <a:blip r:embed="rId2" cstate="print"/>
          <a:srcRect/>
          <a:stretch>
            <a:fillRect/>
          </a:stretch>
        </p:blipFill>
        <p:spPr bwMode="auto">
          <a:xfrm>
            <a:off x="185738" y="1371600"/>
            <a:ext cx="6138862" cy="5295900"/>
          </a:xfrm>
          <a:prstGeom prst="rect">
            <a:avLst/>
          </a:prstGeom>
          <a:noFill/>
        </p:spPr>
      </p:pic>
      <p:sp>
        <p:nvSpPr>
          <p:cNvPr id="1623045" name="Text Box 5"/>
          <p:cNvSpPr txBox="1">
            <a:spLocks noChangeArrowheads="1"/>
          </p:cNvSpPr>
          <p:nvPr/>
        </p:nvSpPr>
        <p:spPr bwMode="auto">
          <a:xfrm>
            <a:off x="6400800" y="1447800"/>
            <a:ext cx="2514600" cy="4846638"/>
          </a:xfrm>
          <a:prstGeom prst="rect">
            <a:avLst/>
          </a:prstGeom>
          <a:noFill/>
          <a:ln w="9525" algn="ctr">
            <a:noFill/>
            <a:miter lim="800000"/>
            <a:headEnd/>
            <a:tailEnd/>
          </a:ln>
          <a:effectLst/>
        </p:spPr>
        <p:txBody>
          <a:bodyPr lIns="82124" tIns="41061" rIns="82124" bIns="41061">
            <a:spAutoFit/>
          </a:bodyPr>
          <a:lstStyle/>
          <a:p>
            <a:pPr marL="342900" indent="-228600" defTabSz="814388"/>
            <a:r>
              <a:rPr lang="en-US" sz="1800"/>
              <a:t>“New-rule” was mistakenly added to Unity causing “Forwarded” calls to subscriber 8005 to go to a “Directory Handler” rather than the default “Attempt Forward”.   This will only affect “Forwarded” calls into this subscriber and not  a direct call from that subscriber.</a:t>
            </a:r>
          </a:p>
          <a:p>
            <a:pPr marL="342900" indent="-228600" defTabSz="814388"/>
            <a:r>
              <a:rPr lang="en-US" sz="1800"/>
              <a:t>Rules are evaluated from top to bottom, first “True” match will be executed.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title"/>
          </p:nvPr>
        </p:nvSpPr>
        <p:spPr/>
        <p:txBody>
          <a:bodyPr/>
          <a:lstStyle/>
          <a:p>
            <a:r>
              <a:rPr lang="en-US" sz="2800" dirty="0"/>
              <a:t>Diagnostic Example – </a:t>
            </a:r>
            <a:br>
              <a:rPr lang="en-US" sz="2800" dirty="0"/>
            </a:br>
            <a:r>
              <a:rPr lang="en-US" sz="2800" dirty="0"/>
              <a:t>Basic Call Flow</a:t>
            </a:r>
          </a:p>
        </p:txBody>
      </p:sp>
      <p:sp>
        <p:nvSpPr>
          <p:cNvPr id="1624067" name="Rectangle 3"/>
          <p:cNvSpPr>
            <a:spLocks noGrp="1" noChangeArrowheads="1"/>
          </p:cNvSpPr>
          <p:nvPr>
            <p:ph type="body" idx="1"/>
          </p:nvPr>
        </p:nvSpPr>
        <p:spPr>
          <a:xfrm>
            <a:off x="533400" y="1371600"/>
            <a:ext cx="8229600" cy="5029200"/>
          </a:xfrm>
        </p:spPr>
        <p:txBody>
          <a:bodyPr/>
          <a:lstStyle/>
          <a:p>
            <a:r>
              <a:rPr lang="en-US"/>
              <a:t>Prompt Playout</a:t>
            </a:r>
          </a:p>
        </p:txBody>
      </p:sp>
      <p:sp>
        <p:nvSpPr>
          <p:cNvPr id="1624068" name="Rectangle 4"/>
          <p:cNvSpPr>
            <a:spLocks noChangeArrowheads="1"/>
          </p:cNvSpPr>
          <p:nvPr/>
        </p:nvSpPr>
        <p:spPr bwMode="auto">
          <a:xfrm>
            <a:off x="152400" y="1905000"/>
            <a:ext cx="8763000" cy="25908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dirty="0">
                <a:solidFill>
                  <a:schemeClr val="bg1"/>
                </a:solidFill>
              </a:rPr>
              <a:t>10:59:26:444 (</a:t>
            </a:r>
            <a:r>
              <a:rPr lang="en-US" sz="1000" dirty="0" err="1">
                <a:solidFill>
                  <a:schemeClr val="bg1"/>
                </a:solidFill>
              </a:rPr>
              <a:t>AvDiagnostics_MC,1394,PhraseServer,11</a:t>
            </a:r>
            <a:r>
              <a:rPr lang="en-US" sz="1000" dirty="0">
                <a:solidFill>
                  <a:schemeClr val="bg1"/>
                </a:solidFill>
              </a:rPr>
              <a:t>) [Thread 4220] [Port 1] [</a:t>
            </a:r>
            <a:r>
              <a:rPr lang="en-US" sz="1000" dirty="0" err="1">
                <a:solidFill>
                  <a:schemeClr val="bg1"/>
                </a:solidFill>
              </a:rPr>
              <a:t>8985A5D73D924EFABBE5CEAB14E778BA</a:t>
            </a:r>
            <a:r>
              <a:rPr lang="en-US" sz="1000" dirty="0">
                <a:solidFill>
                  <a:schemeClr val="bg1"/>
                </a:solidFill>
              </a:rPr>
              <a:t>]     [10:59:26] </a:t>
            </a:r>
            <a:r>
              <a:rPr lang="en-US" sz="1000" dirty="0" err="1">
                <a:solidFill>
                  <a:schemeClr val="bg1"/>
                </a:solidFill>
              </a:rPr>
              <a:t>PhraseID</a:t>
            </a:r>
            <a:r>
              <a:rPr lang="en-US" sz="1000" dirty="0">
                <a:solidFill>
                  <a:schemeClr val="bg1"/>
                </a:solidFill>
              </a:rPr>
              <a:t> - </a:t>
            </a:r>
            <a:r>
              <a:rPr lang="en-US" sz="1000" dirty="0" err="1">
                <a:solidFill>
                  <a:schemeClr val="bg1"/>
                </a:solidFill>
              </a:rPr>
              <a:t>SystemStandard</a:t>
            </a:r>
            <a:endParaRPr lang="en-US" sz="1000" dirty="0">
              <a:solidFill>
                <a:schemeClr val="bg1"/>
              </a:solidFill>
            </a:endParaRPr>
          </a:p>
          <a:p>
            <a:pPr marL="342900" indent="-228600" defTabSz="814388"/>
            <a:r>
              <a:rPr lang="en-US" sz="1000" dirty="0">
                <a:solidFill>
                  <a:schemeClr val="bg1"/>
                </a:solidFill>
              </a:rPr>
              <a:t>10:59:26:443 (</a:t>
            </a:r>
            <a:r>
              <a:rPr lang="en-US" sz="1000" dirty="0" err="1">
                <a:solidFill>
                  <a:schemeClr val="bg1"/>
                </a:solidFill>
              </a:rPr>
              <a:t>AvDiagnostics_MC,1394,PhraseServer,11</a:t>
            </a:r>
            <a:r>
              <a:rPr lang="en-US" sz="1000" dirty="0">
                <a:solidFill>
                  <a:schemeClr val="bg1"/>
                </a:solidFill>
              </a:rPr>
              <a:t>) [Thread 4220] [Port 1] [</a:t>
            </a:r>
            <a:r>
              <a:rPr lang="en-US" sz="1000" dirty="0" err="1">
                <a:solidFill>
                  <a:schemeClr val="bg1"/>
                </a:solidFill>
              </a:rPr>
              <a:t>8985A5D73D924EFABBE5CEAB14E778BA</a:t>
            </a:r>
            <a:r>
              <a:rPr lang="en-US" sz="1000" dirty="0">
                <a:solidFill>
                  <a:schemeClr val="bg1"/>
                </a:solidFill>
              </a:rPr>
              <a:t>]         Prompt Name - C:\CommServer\Localize\Prompts\ENU\G711\AvPHGreet\</a:t>
            </a:r>
            <a:r>
              <a:rPr lang="en-US" sz="1000" dirty="0">
                <a:solidFill>
                  <a:schemeClr val="accent2"/>
                </a:solidFill>
              </a:rPr>
              <a:t>AvPHGreetENU021.wav  </a:t>
            </a:r>
          </a:p>
          <a:p>
            <a:pPr marL="342900" indent="-228600" defTabSz="814388"/>
            <a:r>
              <a:rPr lang="en-US" sz="1000" dirty="0">
                <a:solidFill>
                  <a:schemeClr val="bg1"/>
                </a:solidFill>
              </a:rPr>
              <a:t>10:59:26:444 (</a:t>
            </a:r>
            <a:r>
              <a:rPr lang="en-US" sz="1000" dirty="0" err="1">
                <a:solidFill>
                  <a:schemeClr val="bg1"/>
                </a:solidFill>
              </a:rPr>
              <a:t>AvDiagnostics_MC,1394,PhraseServer,11</a:t>
            </a:r>
            <a:r>
              <a:rPr lang="en-US" sz="1000" dirty="0">
                <a:solidFill>
                  <a:schemeClr val="bg1"/>
                </a:solidFill>
              </a:rPr>
              <a:t>) [Thread 4220] [Port 1] [</a:t>
            </a:r>
            <a:r>
              <a:rPr lang="en-US" sz="1000" dirty="0" err="1">
                <a:solidFill>
                  <a:schemeClr val="bg1"/>
                </a:solidFill>
              </a:rPr>
              <a:t>8985A5D73D924EFABBE5CEAB14E778BA</a:t>
            </a:r>
            <a:r>
              <a:rPr lang="en-US" sz="1000" dirty="0">
                <a:solidFill>
                  <a:schemeClr val="bg1"/>
                </a:solidFill>
              </a:rPr>
              <a:t>]         Prompt Name - C:\CommServer\Localize\Prompts\ENU\G711\AvCommon\Numbers\</a:t>
            </a:r>
            <a:r>
              <a:rPr lang="en-US" sz="1000" dirty="0">
                <a:solidFill>
                  <a:schemeClr val="accent2"/>
                </a:solidFill>
              </a:rPr>
              <a:t>AvCommonENU208.wav</a:t>
            </a:r>
            <a:r>
              <a:rPr lang="en-US" sz="1000" dirty="0">
                <a:solidFill>
                  <a:schemeClr val="bg1"/>
                </a:solidFill>
              </a:rPr>
              <a:t>  </a:t>
            </a:r>
          </a:p>
          <a:p>
            <a:pPr marL="342900" indent="-228600" defTabSz="814388"/>
            <a:r>
              <a:rPr lang="en-US" sz="1000" dirty="0">
                <a:solidFill>
                  <a:schemeClr val="bg1"/>
                </a:solidFill>
              </a:rPr>
              <a:t>10:59:26:443 (</a:t>
            </a:r>
            <a:r>
              <a:rPr lang="en-US" sz="1000" dirty="0" err="1">
                <a:solidFill>
                  <a:schemeClr val="bg1"/>
                </a:solidFill>
              </a:rPr>
              <a:t>AvDiagnostics_MC,1394,PhraseServer,11</a:t>
            </a:r>
            <a:r>
              <a:rPr lang="en-US" sz="1000" dirty="0">
                <a:solidFill>
                  <a:schemeClr val="bg1"/>
                </a:solidFill>
              </a:rPr>
              <a:t>) [Thread 4220] [Port 1] [</a:t>
            </a:r>
            <a:r>
              <a:rPr lang="en-US" sz="1000" dirty="0" err="1">
                <a:solidFill>
                  <a:schemeClr val="bg1"/>
                </a:solidFill>
              </a:rPr>
              <a:t>8985A5D73D924EFABBE5CEAB14E778BA</a:t>
            </a:r>
            <a:r>
              <a:rPr lang="en-US" sz="1000" dirty="0">
                <a:solidFill>
                  <a:schemeClr val="bg1"/>
                </a:solidFill>
              </a:rPr>
              <a:t>]         Prompt Name - C:\CommServer\Localize\Prompts\ENU\G711\AvCommon\Numbers\</a:t>
            </a:r>
            <a:r>
              <a:rPr lang="en-US" sz="1000" dirty="0">
                <a:solidFill>
                  <a:schemeClr val="accent2"/>
                </a:solidFill>
              </a:rPr>
              <a:t>AvCommonENU200.wav</a:t>
            </a:r>
            <a:r>
              <a:rPr lang="en-US" sz="1000" dirty="0">
                <a:solidFill>
                  <a:schemeClr val="bg1"/>
                </a:solidFill>
              </a:rPr>
              <a:t>  </a:t>
            </a:r>
          </a:p>
          <a:p>
            <a:pPr marL="342900" indent="-228600" defTabSz="814388"/>
            <a:r>
              <a:rPr lang="en-US" sz="1000" dirty="0">
                <a:solidFill>
                  <a:schemeClr val="bg1"/>
                </a:solidFill>
              </a:rPr>
              <a:t>10:59:26:444 (</a:t>
            </a:r>
            <a:r>
              <a:rPr lang="en-US" sz="1000" dirty="0" err="1">
                <a:solidFill>
                  <a:schemeClr val="bg1"/>
                </a:solidFill>
              </a:rPr>
              <a:t>AvDiagnostics_MC,1394,PhraseServer,11</a:t>
            </a:r>
            <a:r>
              <a:rPr lang="en-US" sz="1000" dirty="0">
                <a:solidFill>
                  <a:schemeClr val="bg1"/>
                </a:solidFill>
              </a:rPr>
              <a:t>) [Thread 4220] [Port 1] [</a:t>
            </a:r>
            <a:r>
              <a:rPr lang="en-US" sz="1000" dirty="0" err="1">
                <a:solidFill>
                  <a:schemeClr val="bg1"/>
                </a:solidFill>
              </a:rPr>
              <a:t>8985A5D73D924EFABBE5CEAB14E778BA</a:t>
            </a:r>
            <a:r>
              <a:rPr lang="en-US" sz="1000" dirty="0">
                <a:solidFill>
                  <a:schemeClr val="bg1"/>
                </a:solidFill>
              </a:rPr>
              <a:t>]         Prompt Name - C:\CommServer\Localize\Prompts\ENU\G711\AvCommon\Numbers\</a:t>
            </a:r>
            <a:r>
              <a:rPr lang="en-US" sz="1000" dirty="0">
                <a:solidFill>
                  <a:schemeClr val="accent2"/>
                </a:solidFill>
              </a:rPr>
              <a:t>AvCommonENU200.wav</a:t>
            </a:r>
            <a:r>
              <a:rPr lang="en-US" sz="1000" dirty="0">
                <a:solidFill>
                  <a:schemeClr val="bg1"/>
                </a:solidFill>
              </a:rPr>
              <a:t>  </a:t>
            </a:r>
          </a:p>
          <a:p>
            <a:pPr marL="342900" indent="-228600" defTabSz="814388"/>
            <a:r>
              <a:rPr lang="en-US" sz="1000" dirty="0">
                <a:solidFill>
                  <a:schemeClr val="bg1"/>
                </a:solidFill>
              </a:rPr>
              <a:t>10:59:26:443 (</a:t>
            </a:r>
            <a:r>
              <a:rPr lang="en-US" sz="1000" dirty="0" err="1">
                <a:solidFill>
                  <a:schemeClr val="bg1"/>
                </a:solidFill>
              </a:rPr>
              <a:t>AvDiagnostics_MC,1394,PhraseServer,11</a:t>
            </a:r>
            <a:r>
              <a:rPr lang="en-US" sz="1000" dirty="0">
                <a:solidFill>
                  <a:schemeClr val="bg1"/>
                </a:solidFill>
              </a:rPr>
              <a:t>) [Thread 4220] [Port 1] [</a:t>
            </a:r>
            <a:r>
              <a:rPr lang="en-US" sz="1000" dirty="0" err="1">
                <a:solidFill>
                  <a:schemeClr val="bg1"/>
                </a:solidFill>
              </a:rPr>
              <a:t>8985A5D73D924EFABBE5CEAB14E778BA</a:t>
            </a:r>
            <a:r>
              <a:rPr lang="en-US" sz="1000" dirty="0">
                <a:solidFill>
                  <a:schemeClr val="bg1"/>
                </a:solidFill>
              </a:rPr>
              <a:t>]         Prompt Name - C:\CommServer\Localize\Prompts\ENU\G711\AvCommon\Numbers\</a:t>
            </a:r>
            <a:r>
              <a:rPr lang="en-US" sz="1000" dirty="0">
                <a:solidFill>
                  <a:schemeClr val="accent2"/>
                </a:solidFill>
              </a:rPr>
              <a:t>AvCommonENU052.wav</a:t>
            </a:r>
            <a:r>
              <a:rPr lang="en-US" sz="1000" dirty="0">
                <a:solidFill>
                  <a:schemeClr val="bg1"/>
                </a:solidFill>
              </a:rPr>
              <a:t>  </a:t>
            </a:r>
          </a:p>
          <a:p>
            <a:pPr marL="342900" indent="-228600" defTabSz="814388"/>
            <a:r>
              <a:rPr lang="en-US" sz="1000" dirty="0">
                <a:solidFill>
                  <a:schemeClr val="bg1"/>
                </a:solidFill>
              </a:rPr>
              <a:t>10:59:26:444 (</a:t>
            </a:r>
            <a:r>
              <a:rPr lang="en-US" sz="1000" dirty="0" err="1">
                <a:solidFill>
                  <a:schemeClr val="bg1"/>
                </a:solidFill>
              </a:rPr>
              <a:t>AvDiagnostics_MC,1394,PhraseServer,11</a:t>
            </a:r>
            <a:r>
              <a:rPr lang="en-US" sz="1000" dirty="0">
                <a:solidFill>
                  <a:schemeClr val="bg1"/>
                </a:solidFill>
              </a:rPr>
              <a:t>) [Thread 4220] [Port 1] [</a:t>
            </a:r>
            <a:r>
              <a:rPr lang="en-US" sz="1000" dirty="0" err="1">
                <a:solidFill>
                  <a:schemeClr val="bg1"/>
                </a:solidFill>
              </a:rPr>
              <a:t>8985A5D73D924EFABBE5CEAB14E778BA</a:t>
            </a:r>
            <a:r>
              <a:rPr lang="en-US" sz="1000" dirty="0">
                <a:solidFill>
                  <a:schemeClr val="bg1"/>
                </a:solidFill>
              </a:rPr>
              <a:t>]         Prompt Name - C:\CommServer\Localize\Prompts\ENU\G711\</a:t>
            </a:r>
            <a:r>
              <a:rPr lang="en-US" sz="1000" dirty="0">
                <a:solidFill>
                  <a:schemeClr val="accent2"/>
                </a:solidFill>
              </a:rPr>
              <a:t>AvPHGreet\AvPHGreetENU019.wav</a:t>
            </a:r>
            <a:r>
              <a:rPr lang="en-US" sz="1000" dirty="0">
                <a:solidFill>
                  <a:schemeClr val="bg1"/>
                </a:solidFill>
              </a:rPr>
              <a:t>  </a:t>
            </a:r>
          </a:p>
          <a:p>
            <a:pPr marL="342900" indent="-228600" defTabSz="814388"/>
            <a:r>
              <a:rPr lang="en-US" sz="1000" dirty="0">
                <a:solidFill>
                  <a:schemeClr val="bg1"/>
                </a:solidFill>
              </a:rPr>
              <a:t>10:59:26:443 (</a:t>
            </a:r>
            <a:r>
              <a:rPr lang="en-US" sz="1000" dirty="0" err="1">
                <a:solidFill>
                  <a:schemeClr val="bg1"/>
                </a:solidFill>
              </a:rPr>
              <a:t>AvDiagnostics_MC,1394,PhraseServer,11</a:t>
            </a:r>
            <a:r>
              <a:rPr lang="en-US" sz="1000" dirty="0">
                <a:solidFill>
                  <a:schemeClr val="bg1"/>
                </a:solidFill>
              </a:rPr>
              <a:t>) [Thread 4220] [Port 1] [</a:t>
            </a:r>
            <a:r>
              <a:rPr lang="en-US" sz="1000" dirty="0" err="1">
                <a:solidFill>
                  <a:schemeClr val="bg1"/>
                </a:solidFill>
              </a:rPr>
              <a:t>8985A5D73D924EFABBE5CEAB14E778BA</a:t>
            </a:r>
            <a:r>
              <a:rPr lang="en-US" sz="1000" dirty="0">
                <a:solidFill>
                  <a:schemeClr val="bg1"/>
                </a:solidFill>
              </a:rPr>
              <a:t>]         Prompt Name - C:\CommServer\Localize\Prompts\ENU\G711\</a:t>
            </a:r>
            <a:r>
              <a:rPr lang="en-US" sz="1000" dirty="0">
                <a:solidFill>
                  <a:schemeClr val="accent2"/>
                </a:solidFill>
              </a:rPr>
              <a:t>AvPHGreet\AvPHGreetENU016.wav </a:t>
            </a:r>
            <a:r>
              <a:rPr lang="en-US" sz="1000" dirty="0">
                <a:solidFill>
                  <a:schemeClr val="bg1"/>
                </a:solidFill>
              </a:rPr>
              <a:t> </a:t>
            </a:r>
          </a:p>
          <a:p>
            <a:pPr marL="342900" indent="-228600" defTabSz="814388">
              <a:buFont typeface="Wingdings" pitchFamily="2" charset="2"/>
              <a:buNone/>
            </a:pPr>
            <a:endParaRPr lang="en-US" sz="1000" dirty="0">
              <a:solidFill>
                <a:schemeClr val="bg1"/>
              </a:solidFill>
            </a:endParaRPr>
          </a:p>
        </p:txBody>
      </p:sp>
      <p:sp>
        <p:nvSpPr>
          <p:cNvPr id="1624070" name="Text Box 6"/>
          <p:cNvSpPr txBox="1">
            <a:spLocks noChangeArrowheads="1"/>
          </p:cNvSpPr>
          <p:nvPr/>
        </p:nvSpPr>
        <p:spPr bwMode="auto">
          <a:xfrm>
            <a:off x="76200" y="4724400"/>
            <a:ext cx="2362200" cy="1797050"/>
          </a:xfrm>
          <a:prstGeom prst="rect">
            <a:avLst/>
          </a:prstGeom>
          <a:noFill/>
          <a:ln w="9525" algn="ctr">
            <a:noFill/>
            <a:miter lim="800000"/>
            <a:headEnd/>
            <a:tailEnd/>
          </a:ln>
          <a:effectLst/>
        </p:spPr>
        <p:txBody>
          <a:bodyPr lIns="82124" tIns="41061" rIns="82124" bIns="41061">
            <a:spAutoFit/>
          </a:bodyPr>
          <a:lstStyle/>
          <a:p>
            <a:pPr marL="342900" indent="-228600" defTabSz="814388">
              <a:buFont typeface="Wingdings" pitchFamily="2" charset="2"/>
              <a:buNone/>
            </a:pPr>
            <a:endParaRPr lang="en-US" sz="1400">
              <a:solidFill>
                <a:schemeClr val="tx1"/>
              </a:solidFill>
            </a:endParaRPr>
          </a:p>
          <a:p>
            <a:pPr marL="342900" indent="-228600" defTabSz="814388">
              <a:buFont typeface="Wingdings" pitchFamily="2" charset="2"/>
              <a:buNone/>
            </a:pPr>
            <a:r>
              <a:rPr lang="en-US" sz="1400">
                <a:solidFill>
                  <a:schemeClr val="tx1"/>
                </a:solidFill>
              </a:rPr>
              <a:t>[AvPHGreetENU021]</a:t>
            </a:r>
          </a:p>
          <a:p>
            <a:pPr marL="342900" indent="-228600" defTabSz="814388">
              <a:buFont typeface="Wingdings" pitchFamily="2" charset="2"/>
              <a:buNone/>
            </a:pPr>
            <a:r>
              <a:rPr lang="en-US" sz="1400">
                <a:solidFill>
                  <a:schemeClr val="tx1"/>
                </a:solidFill>
              </a:rPr>
              <a:t>Text=Extension...</a:t>
            </a:r>
          </a:p>
          <a:p>
            <a:pPr marL="342900" indent="-228600" defTabSz="814388">
              <a:buFont typeface="Wingdings" pitchFamily="2" charset="2"/>
              <a:buNone/>
            </a:pPr>
            <a:endParaRPr lang="en-US" sz="1400">
              <a:solidFill>
                <a:schemeClr val="tx1"/>
              </a:solidFill>
            </a:endParaRPr>
          </a:p>
          <a:p>
            <a:pPr marL="342900" indent="-228600" defTabSz="814388">
              <a:buFont typeface="Wingdings" pitchFamily="2" charset="2"/>
              <a:buNone/>
            </a:pPr>
            <a:r>
              <a:rPr lang="en-US" sz="1400">
                <a:solidFill>
                  <a:schemeClr val="tx1"/>
                </a:solidFill>
              </a:rPr>
              <a:t>[AvCommonENU208]</a:t>
            </a:r>
          </a:p>
          <a:p>
            <a:pPr marL="342900" indent="-228600" defTabSz="814388">
              <a:buFont typeface="Wingdings" pitchFamily="2" charset="2"/>
              <a:buNone/>
            </a:pPr>
            <a:r>
              <a:rPr lang="en-US" sz="1400">
                <a:solidFill>
                  <a:schemeClr val="tx1"/>
                </a:solidFill>
              </a:rPr>
              <a:t>Text=eight (trailing)</a:t>
            </a:r>
          </a:p>
          <a:p>
            <a:pPr marL="342900" indent="-228600" defTabSz="814388">
              <a:buFont typeface="Wingdings" pitchFamily="2" charset="2"/>
              <a:buNone/>
            </a:pPr>
            <a:endParaRPr lang="en-US" sz="1400">
              <a:solidFill>
                <a:schemeClr val="tx1"/>
              </a:solidFill>
            </a:endParaRPr>
          </a:p>
        </p:txBody>
      </p:sp>
      <p:sp>
        <p:nvSpPr>
          <p:cNvPr id="1624071" name="Text Box 7"/>
          <p:cNvSpPr txBox="1">
            <a:spLocks noChangeArrowheads="1"/>
          </p:cNvSpPr>
          <p:nvPr/>
        </p:nvSpPr>
        <p:spPr bwMode="auto">
          <a:xfrm>
            <a:off x="2595563" y="4962525"/>
            <a:ext cx="1976437" cy="1285875"/>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1400">
                <a:solidFill>
                  <a:schemeClr val="tx1"/>
                </a:solidFill>
              </a:rPr>
              <a:t>[AvCommonENU200]</a:t>
            </a:r>
          </a:p>
          <a:p>
            <a:pPr marL="342900" indent="-228600" defTabSz="814388">
              <a:buFont typeface="Wingdings" pitchFamily="2" charset="2"/>
              <a:buNone/>
            </a:pPr>
            <a:r>
              <a:rPr lang="en-US" sz="1400">
                <a:solidFill>
                  <a:schemeClr val="tx1"/>
                </a:solidFill>
              </a:rPr>
              <a:t>Text=zero (trailing)</a:t>
            </a:r>
          </a:p>
          <a:p>
            <a:pPr marL="342900" indent="-228600" defTabSz="814388">
              <a:buFont typeface="Wingdings" pitchFamily="2" charset="2"/>
              <a:buNone/>
            </a:pPr>
            <a:endParaRPr lang="en-US" sz="1400">
              <a:solidFill>
                <a:schemeClr val="tx1"/>
              </a:solidFill>
            </a:endParaRPr>
          </a:p>
          <a:p>
            <a:pPr marL="342900" indent="-228600" defTabSz="814388">
              <a:buFont typeface="Wingdings" pitchFamily="2" charset="2"/>
              <a:buNone/>
            </a:pPr>
            <a:r>
              <a:rPr lang="en-US" sz="1400">
                <a:solidFill>
                  <a:schemeClr val="tx1"/>
                </a:solidFill>
              </a:rPr>
              <a:t>[AvCommonENU052]</a:t>
            </a:r>
          </a:p>
          <a:p>
            <a:pPr marL="342900" indent="-228600" defTabSz="814388">
              <a:buFont typeface="Wingdings" pitchFamily="2" charset="2"/>
              <a:buNone/>
            </a:pPr>
            <a:r>
              <a:rPr lang="en-US" sz="1400">
                <a:solidFill>
                  <a:schemeClr val="tx1"/>
                </a:solidFill>
              </a:rPr>
              <a:t>Text=five (leading)</a:t>
            </a:r>
          </a:p>
        </p:txBody>
      </p:sp>
      <p:sp>
        <p:nvSpPr>
          <p:cNvPr id="1624072" name="Text Box 8"/>
          <p:cNvSpPr txBox="1">
            <a:spLocks noChangeArrowheads="1"/>
          </p:cNvSpPr>
          <p:nvPr/>
        </p:nvSpPr>
        <p:spPr bwMode="auto">
          <a:xfrm>
            <a:off x="4848225" y="4675188"/>
            <a:ext cx="3686175" cy="2563812"/>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endParaRPr lang="en-US" sz="1400">
              <a:solidFill>
                <a:schemeClr val="tx1"/>
              </a:solidFill>
            </a:endParaRPr>
          </a:p>
          <a:p>
            <a:pPr marL="342900" indent="-228600" defTabSz="814388">
              <a:buFont typeface="Wingdings" pitchFamily="2" charset="2"/>
              <a:buNone/>
            </a:pPr>
            <a:r>
              <a:rPr lang="en-US" sz="1400">
                <a:solidFill>
                  <a:schemeClr val="tx1"/>
                </a:solidFill>
              </a:rPr>
              <a:t>[AvPHGreetENU019]</a:t>
            </a:r>
          </a:p>
          <a:p>
            <a:pPr marL="342900" indent="-228600" defTabSz="814388">
              <a:buFont typeface="Wingdings" pitchFamily="2" charset="2"/>
              <a:buNone/>
            </a:pPr>
            <a:r>
              <a:rPr lang="en-US" sz="1400">
                <a:solidFill>
                  <a:schemeClr val="tx1"/>
                </a:solidFill>
              </a:rPr>
              <a:t>Text=is not available.</a:t>
            </a:r>
          </a:p>
          <a:p>
            <a:pPr marL="342900" indent="-228600" defTabSz="814388">
              <a:buFont typeface="Wingdings" pitchFamily="2" charset="2"/>
              <a:buNone/>
            </a:pPr>
            <a:endParaRPr lang="en-US" sz="1400">
              <a:solidFill>
                <a:schemeClr val="tx1"/>
              </a:solidFill>
            </a:endParaRPr>
          </a:p>
          <a:p>
            <a:pPr marL="342900" indent="-228600" defTabSz="814388">
              <a:buFont typeface="Wingdings" pitchFamily="2" charset="2"/>
              <a:buNone/>
            </a:pPr>
            <a:r>
              <a:rPr lang="en-US" sz="1400">
                <a:solidFill>
                  <a:schemeClr val="tx1"/>
                </a:solidFill>
              </a:rPr>
              <a:t>[AvPHGreetENU016]</a:t>
            </a:r>
          </a:p>
          <a:p>
            <a:pPr marL="342900" indent="-228600" defTabSz="814388">
              <a:buFont typeface="Wingdings" pitchFamily="2" charset="2"/>
              <a:buNone/>
            </a:pPr>
            <a:r>
              <a:rPr lang="en-US" sz="1400">
                <a:solidFill>
                  <a:schemeClr val="tx1"/>
                </a:solidFill>
              </a:rPr>
              <a:t>Text=Record your message at the tone. </a:t>
            </a:r>
          </a:p>
          <a:p>
            <a:pPr marL="342900" indent="-228600" defTabSz="814388">
              <a:buFont typeface="Wingdings" pitchFamily="2" charset="2"/>
              <a:buNone/>
            </a:pPr>
            <a:r>
              <a:rPr lang="en-US" sz="1400">
                <a:solidFill>
                  <a:schemeClr val="tx1"/>
                </a:solidFill>
              </a:rPr>
              <a:t>When you are finished, hang-up or hold for </a:t>
            </a:r>
          </a:p>
          <a:p>
            <a:pPr marL="342900" indent="-228600" defTabSz="814388">
              <a:buFont typeface="Wingdings" pitchFamily="2" charset="2"/>
              <a:buNone/>
            </a:pPr>
            <a:r>
              <a:rPr lang="en-US" sz="1400">
                <a:solidFill>
                  <a:schemeClr val="tx1"/>
                </a:solidFill>
              </a:rPr>
              <a:t>more options.</a:t>
            </a:r>
          </a:p>
          <a:p>
            <a:pPr marL="342900" indent="-228600" defTabSz="814388">
              <a:buFont typeface="Wingdings" pitchFamily="2" charset="2"/>
              <a:buNone/>
            </a:pPr>
            <a:endParaRPr lang="en-US" sz="1400">
              <a:solidFill>
                <a:schemeClr val="tx1"/>
              </a:solidFill>
            </a:endParaRPr>
          </a:p>
          <a:p>
            <a:pPr marL="342900" indent="-228600" defTabSz="814388">
              <a:buFont typeface="Wingdings" pitchFamily="2" charset="2"/>
              <a:buNone/>
            </a:pPr>
            <a:endParaRPr lang="en-US" sz="1400"/>
          </a:p>
        </p:txBody>
      </p:sp>
      <p:sp>
        <p:nvSpPr>
          <p:cNvPr id="1624073" name="Text Box 9"/>
          <p:cNvSpPr txBox="1">
            <a:spLocks noChangeArrowheads="1"/>
          </p:cNvSpPr>
          <p:nvPr/>
        </p:nvSpPr>
        <p:spPr bwMode="auto">
          <a:xfrm>
            <a:off x="76200" y="4592638"/>
            <a:ext cx="8999538" cy="290512"/>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1600" b="1">
                <a:solidFill>
                  <a:schemeClr val="tx1"/>
                </a:solidFill>
              </a:rPr>
              <a:t>prompts.ini file can be viewed in each directory for the text representation of each wav file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25091" name="Rectangle 3"/>
          <p:cNvSpPr>
            <a:spLocks noGrp="1" noChangeArrowheads="1"/>
          </p:cNvSpPr>
          <p:nvPr>
            <p:ph type="body" idx="1"/>
          </p:nvPr>
        </p:nvSpPr>
        <p:spPr>
          <a:xfrm>
            <a:off x="533400" y="1295400"/>
            <a:ext cx="8229600" cy="5029200"/>
          </a:xfrm>
        </p:spPr>
        <p:txBody>
          <a:bodyPr/>
          <a:lstStyle/>
          <a:p>
            <a:r>
              <a:rPr lang="en-US" b="1"/>
              <a:t>Enter / Leaving Functions</a:t>
            </a:r>
          </a:p>
        </p:txBody>
      </p:sp>
      <p:sp>
        <p:nvSpPr>
          <p:cNvPr id="1625092" name="Rectangle 4"/>
          <p:cNvSpPr>
            <a:spLocks noChangeArrowheads="1"/>
          </p:cNvSpPr>
          <p:nvPr/>
        </p:nvSpPr>
        <p:spPr bwMode="auto">
          <a:xfrm>
            <a:off x="381000" y="1752600"/>
            <a:ext cx="8534400" cy="41148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200">
                <a:solidFill>
                  <a:schemeClr val="bg1"/>
                </a:solidFill>
              </a:rPr>
              <a:t>10:59:36:600 (**,-1,Conversation,1) [Thread 4220] [Port 1] [8985A5D73D924EFABBE5CEAB14E778BA] [Port 1] </a:t>
            </a:r>
            <a:r>
              <a:rPr lang="en-US" sz="1200">
                <a:solidFill>
                  <a:schemeClr val="accent2"/>
                </a:solidFill>
              </a:rPr>
              <a:t>GetMailBoxStatusbyMailuser: Entering function</a:t>
            </a:r>
            <a:r>
              <a:rPr lang="en-US" sz="1200">
                <a:solidFill>
                  <a:schemeClr val="bg1"/>
                </a:solidFill>
              </a:rPr>
              <a:t>  File: E:\views\TBM17_view\un_Conv1\Scripted\ConvSub\PHGreeting.cpp Line: 1229 </a:t>
            </a:r>
          </a:p>
          <a:p>
            <a:pPr marL="342900" indent="-228600" defTabSz="814388"/>
            <a:r>
              <a:rPr lang="en-US" sz="1200">
                <a:solidFill>
                  <a:schemeClr val="bg1"/>
                </a:solidFill>
              </a:rPr>
              <a:t>10:59:36:724 (AvDiagnostics_MC,1462,MALEx,12) [Thread 4220] [Port 1] [8985A5D73D924EFABBE5CEAB14E778BA] Mailbox - Logon cn=user 8015 cn=Recipients ou=Exchange Administrative Group (FYDIBOHF23SPDLT) o=EFT 85 on  - Thread: 0000107CH Instance: 029531B8H  </a:t>
            </a:r>
          </a:p>
          <a:p>
            <a:pPr marL="342900" indent="-228600" defTabSz="814388"/>
            <a:r>
              <a:rPr lang="en-US" sz="1200">
                <a:solidFill>
                  <a:schemeClr val="bg1"/>
                </a:solidFill>
              </a:rPr>
              <a:t>10:59:36:740 (**,-1,Conversation,12) [Thread 4220] [Port 1] [8985A5D73D924EFABBE5CEAB14E778BA] [Port 1] GetMailBoxStatusbyMailuser: spMailUser-&gt;get_PrimaryMailbox(spMailbox.put()) returned: 0x00000000  File: E:\views\TBM17_view\un_Conv1\Scripted\ConvSub\PHGreeting.cpp Line: 1239 </a:t>
            </a:r>
          </a:p>
          <a:p>
            <a:pPr marL="342900" indent="-228600" defTabSz="814388"/>
            <a:r>
              <a:rPr lang="en-US" sz="1200">
                <a:solidFill>
                  <a:schemeClr val="bg1"/>
                </a:solidFill>
              </a:rPr>
              <a:t>10:59:36:756 (AvDiagnostics_MC,1440,MALEx,12) [Thread 4220] [Port 1] [8985A5D73D924EFABBE5CEAB14E778BA] Diagnostic: Mailbox size is 47.00 KB  </a:t>
            </a:r>
          </a:p>
          <a:p>
            <a:pPr marL="342900" indent="-228600" defTabSz="814388"/>
            <a:r>
              <a:rPr lang="en-US" sz="1200">
                <a:solidFill>
                  <a:schemeClr val="bg1"/>
                </a:solidFill>
              </a:rPr>
              <a:t>10:59:36:757 (AvDiagnostics_MC,1440,MALEx,12) [Thread 4220] [Port 1] [8985A5D73D924EFABBE5CEAB14E778BA] Diagnostic: Mailbox Send Receive Limit is 2411520.00K  </a:t>
            </a:r>
          </a:p>
          <a:p>
            <a:pPr marL="342900" indent="-228600" defTabSz="814388"/>
            <a:r>
              <a:rPr lang="en-US" sz="1200">
                <a:solidFill>
                  <a:schemeClr val="bg1"/>
                </a:solidFill>
              </a:rPr>
              <a:t>10:59:36:756 (AvDiagnostics_MC,1440,MALEx,12) [Thread 4220] [Port 1] [8985A5D73D924EFABBE5CEAB14E778BA] Diagnostic: Mailbox Send Limit is 2097152.00K  </a:t>
            </a:r>
          </a:p>
          <a:p>
            <a:pPr marL="342900" indent="-228600" defTabSz="814388"/>
            <a:r>
              <a:rPr lang="en-US" sz="1200">
                <a:solidFill>
                  <a:schemeClr val="bg1"/>
                </a:solidFill>
              </a:rPr>
              <a:t>10:59:36:757 (AvDiagnostics_MC,1440,MALEx,12) [Thread 4220] [Port 1] [8985A5D73D924EFABBE5CEAB14E778BA] Diagnostic: Mailbox Warning Limit is 1991680.00K  </a:t>
            </a:r>
          </a:p>
          <a:p>
            <a:pPr marL="342900" indent="-228600" defTabSz="814388"/>
            <a:r>
              <a:rPr lang="en-US" sz="1200">
                <a:solidFill>
                  <a:schemeClr val="bg1"/>
                </a:solidFill>
              </a:rPr>
              <a:t>10:59:36:757 (**,-1,Conversation,1) [Thread 4220] [Port 1] [8985A5D73D924EFABBE5CEAB14E778BA] [Port 1] </a:t>
            </a:r>
            <a:r>
              <a:rPr lang="en-US" sz="1200">
                <a:solidFill>
                  <a:schemeClr val="accent2"/>
                </a:solidFill>
              </a:rPr>
              <a:t>GetMailBoxStatusbyMailuser: Leaving function hr=0x00000000</a:t>
            </a:r>
            <a:r>
              <a:rPr lang="en-US" sz="1200">
                <a:solidFill>
                  <a:schemeClr val="bg1"/>
                </a:solidFill>
              </a:rPr>
              <a:t>  File: E:\views\TBM17_view\un_Conv1\Scripted\ConvSub\PHGreeting.cpp Line: 1274 </a:t>
            </a:r>
          </a:p>
          <a:p>
            <a:pPr marL="342900" indent="-228600" defTabSz="814388">
              <a:buFont typeface="Wingdings" pitchFamily="2" charset="2"/>
              <a:buNone/>
            </a:pPr>
            <a:endParaRPr lang="en-US" sz="1200">
              <a:solidFill>
                <a:schemeClr val="bg1"/>
              </a:solidFill>
            </a:endParaRPr>
          </a:p>
        </p:txBody>
      </p:sp>
      <p:sp>
        <p:nvSpPr>
          <p:cNvPr id="1625094" name="Text Box 6"/>
          <p:cNvSpPr txBox="1">
            <a:spLocks noChangeArrowheads="1"/>
          </p:cNvSpPr>
          <p:nvPr/>
        </p:nvSpPr>
        <p:spPr bwMode="auto">
          <a:xfrm>
            <a:off x="1931988" y="5989638"/>
            <a:ext cx="5995987" cy="446087"/>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2800" b="1"/>
              <a:t>hr=0x00000000 means successful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p:txBody>
          <a:bodyPr/>
          <a:lstStyle/>
          <a:p>
            <a:r>
              <a:rPr lang="en-US" sz="2800"/>
              <a:t>System / Application Log – Gathering Apps</a:t>
            </a:r>
          </a:p>
        </p:txBody>
      </p:sp>
      <p:sp>
        <p:nvSpPr>
          <p:cNvPr id="1573891" name="Rectangle 3"/>
          <p:cNvSpPr>
            <a:spLocks noGrp="1" noChangeArrowheads="1"/>
          </p:cNvSpPr>
          <p:nvPr>
            <p:ph type="body" idx="1"/>
          </p:nvPr>
        </p:nvSpPr>
        <p:spPr>
          <a:xfrm>
            <a:off x="152400" y="1524000"/>
            <a:ext cx="8839200" cy="4572000"/>
          </a:xfrm>
        </p:spPr>
        <p:txBody>
          <a:bodyPr/>
          <a:lstStyle/>
          <a:p>
            <a:pPr>
              <a:buFont typeface="Arial" charset="0"/>
              <a:buChar char="•"/>
            </a:pPr>
            <a:r>
              <a:rPr lang="en-US" sz="3200" dirty="0"/>
              <a:t>  Eventvwr.exe -&gt; Save Log File As...</a:t>
            </a:r>
          </a:p>
          <a:p>
            <a:r>
              <a:rPr lang="en-US" sz="3200" dirty="0"/>
              <a:t>	- .</a:t>
            </a:r>
            <a:r>
              <a:rPr lang="en-US" sz="3200" dirty="0" err="1"/>
              <a:t>evt</a:t>
            </a:r>
            <a:r>
              <a:rPr lang="en-US" sz="3200" dirty="0"/>
              <a:t> (GMT adjusted time)</a:t>
            </a:r>
          </a:p>
          <a:p>
            <a:r>
              <a:rPr lang="en-US" sz="3200" dirty="0"/>
              <a:t>	- .</a:t>
            </a:r>
            <a:r>
              <a:rPr lang="en-US" sz="3200" dirty="0" err="1"/>
              <a:t>csv</a:t>
            </a:r>
            <a:r>
              <a:rPr lang="en-US" sz="3200" dirty="0"/>
              <a:t> (current server time)</a:t>
            </a:r>
          </a:p>
          <a:p>
            <a:pPr>
              <a:buFont typeface="Arial" charset="0"/>
              <a:buChar char="•"/>
            </a:pPr>
            <a:r>
              <a:rPr lang="en-US" sz="3200" dirty="0"/>
              <a:t>  </a:t>
            </a:r>
            <a:r>
              <a:rPr lang="en-US" sz="3200" dirty="0" err="1"/>
              <a:t>GUSI</a:t>
            </a:r>
            <a:r>
              <a:rPr lang="en-US" sz="3200" dirty="0"/>
              <a:t> (Gather Unity System Info. </a:t>
            </a:r>
            <a:r>
              <a:rPr lang="en-US" sz="3200" dirty="0" err="1"/>
              <a:t>2.x</a:t>
            </a:r>
            <a:r>
              <a:rPr lang="en-US" sz="3200" dirty="0"/>
              <a:t>+)</a:t>
            </a:r>
          </a:p>
          <a:p>
            <a:pPr>
              <a:buFont typeface="Arial" charset="0"/>
              <a:buChar char="•"/>
            </a:pPr>
            <a:r>
              <a:rPr lang="en-US" sz="3200" dirty="0"/>
              <a:t>  </a:t>
            </a:r>
            <a:r>
              <a:rPr lang="en-US" sz="3200" dirty="0" err="1"/>
              <a:t>UDT</a:t>
            </a:r>
            <a:r>
              <a:rPr lang="en-US" sz="3200" dirty="0"/>
              <a:t> -&gt;  	Gather Standard </a:t>
            </a:r>
            <a:r>
              <a:rPr lang="en-US" sz="3200" dirty="0" smtClean="0"/>
              <a:t>Logs</a:t>
            </a:r>
            <a:br>
              <a:rPr lang="en-US" sz="3200" dirty="0" smtClean="0"/>
            </a:br>
            <a:r>
              <a:rPr lang="en-US" sz="3200" dirty="0" smtClean="0"/>
              <a:t>				- </a:t>
            </a:r>
            <a:r>
              <a:rPr lang="en-US" sz="3200" dirty="0" err="1" smtClean="0"/>
              <a:t>AvCsMGr</a:t>
            </a:r>
            <a:r>
              <a:rPr lang="en-US" sz="3200" dirty="0" smtClean="0"/>
              <a:t>, App, &amp; Sys Logs</a:t>
            </a:r>
            <a:r>
              <a:rPr lang="en-US" sz="3200" dirty="0"/>
              <a:t/>
            </a:r>
            <a:br>
              <a:rPr lang="en-US" sz="3200" dirty="0"/>
            </a:br>
            <a:r>
              <a:rPr lang="en-US" sz="3200" dirty="0"/>
              <a:t>			Select </a:t>
            </a:r>
            <a:r>
              <a:rPr lang="en-US" sz="3200" dirty="0" smtClean="0"/>
              <a:t>Logs*</a:t>
            </a:r>
            <a:r>
              <a:rPr lang="en-US" sz="3200" dirty="0"/>
              <a:t/>
            </a:r>
            <a:br>
              <a:rPr lang="en-US" sz="3200" dirty="0"/>
            </a:br>
            <a:r>
              <a:rPr lang="en-US" sz="3200" dirty="0"/>
              <a:t>			</a:t>
            </a:r>
            <a:r>
              <a:rPr lang="en-US" sz="3200" dirty="0" smtClean="0"/>
              <a:t>Over </a:t>
            </a:r>
            <a:r>
              <a:rPr lang="en-US" sz="3200" dirty="0"/>
              <a:t>a specified Time Frame</a:t>
            </a:r>
          </a:p>
        </p:txBody>
      </p:sp>
      <p:sp>
        <p:nvSpPr>
          <p:cNvPr id="1573892" name="Text Box 4"/>
          <p:cNvSpPr txBox="1">
            <a:spLocks noChangeArrowheads="1"/>
          </p:cNvSpPr>
          <p:nvPr/>
        </p:nvSpPr>
        <p:spPr bwMode="auto">
          <a:xfrm>
            <a:off x="200247" y="6364287"/>
            <a:ext cx="8410353" cy="344534"/>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2000" dirty="0"/>
              <a:t>*Option to </a:t>
            </a:r>
            <a:r>
              <a:rPr lang="en-US" sz="2000" dirty="0" smtClean="0"/>
              <a:t>export App &amp; Sys </a:t>
            </a:r>
            <a:r>
              <a:rPr lang="en-US" sz="2000" dirty="0"/>
              <a:t>to CSV is there, by default it is not included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sp>
        <p:nvSpPr>
          <p:cNvPr id="1614852" name="Rectangle 4"/>
          <p:cNvSpPr>
            <a:spLocks noChangeArrowheads="1"/>
          </p:cNvSpPr>
          <p:nvPr/>
        </p:nvSpPr>
        <p:spPr bwMode="auto">
          <a:xfrm>
            <a:off x="152400" y="1295400"/>
            <a:ext cx="8915400" cy="5410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buFont typeface="Wingdings" pitchFamily="2" charset="2"/>
              <a:buNone/>
            </a:pPr>
            <a:r>
              <a:rPr lang="en-US" sz="1000">
                <a:solidFill>
                  <a:schemeClr val="bg1"/>
                </a:solidFill>
              </a:rPr>
              <a:t>	10:59:26:335 (AvDiagnostics_MC,1394,CDE,10) [Thread 4220] [Port 1] [8985A5D73D924EFABBE5CEAB14E778BA] Port [1]  Next state is [c:\commserver\localize\scripts\phgreeting.cde!</a:t>
            </a:r>
            <a:r>
              <a:rPr lang="en-US" sz="1000">
                <a:solidFill>
                  <a:schemeClr val="accent2"/>
                </a:solidFill>
              </a:rPr>
              <a:t>Root</a:t>
            </a:r>
            <a:r>
              <a:rPr lang="en-US" sz="1000">
                <a:solidFill>
                  <a:schemeClr val="bg1"/>
                </a:solidFill>
              </a:rPr>
              <a:t>]  </a:t>
            </a:r>
          </a:p>
          <a:p>
            <a:pPr marL="342900" indent="-228600" defTabSz="814388"/>
            <a:r>
              <a:rPr lang="en-US" sz="1000">
                <a:solidFill>
                  <a:schemeClr val="bg1"/>
                </a:solidFill>
              </a:rPr>
              <a:t>10:59:26:366 (AvDiagnostics_MC,1394,CDE,10) [Thread 4220] [Port 1] [8985A5D73D924EFABBE5CEAB14E778BA] Port [1]  Next state is [c:\commserver\localize\scripts\phgreeting.cde!</a:t>
            </a:r>
            <a:r>
              <a:rPr lang="en-US" sz="1000">
                <a:solidFill>
                  <a:schemeClr val="accent2"/>
                </a:solidFill>
              </a:rPr>
              <a:t>PlayGreeting</a:t>
            </a:r>
            <a:r>
              <a:rPr lang="en-US" sz="1000">
                <a:solidFill>
                  <a:schemeClr val="bg1"/>
                </a:solidFill>
              </a:rPr>
              <a:t>]  </a:t>
            </a:r>
          </a:p>
          <a:p>
            <a:pPr marL="342900" indent="-228600" defTabSz="814388"/>
            <a:r>
              <a:rPr lang="en-US" sz="1000">
                <a:solidFill>
                  <a:schemeClr val="bg1"/>
                </a:solidFill>
              </a:rPr>
              <a:t>10:59:36:771 (AvDiagnostics_MC,1394,CDE,10) [Thread 4220] [Port 1] [8985A5D73D924EFABBE5CEAB14E778BA] Port [1]  Next state is [c:\commserver\localize\scripts\phgreeting.cde!Play</a:t>
            </a:r>
            <a:r>
              <a:rPr lang="en-US" sz="1000">
                <a:solidFill>
                  <a:schemeClr val="accent2"/>
                </a:solidFill>
              </a:rPr>
              <a:t>PostGreetingRecording</a:t>
            </a:r>
            <a:r>
              <a:rPr lang="en-US" sz="1000">
                <a:solidFill>
                  <a:schemeClr val="bg1"/>
                </a:solidFill>
              </a:rPr>
              <a:t>]  </a:t>
            </a:r>
          </a:p>
          <a:p>
            <a:pPr marL="342900" indent="-228600" defTabSz="814388"/>
            <a:r>
              <a:rPr lang="en-US" sz="1000">
                <a:solidFill>
                  <a:schemeClr val="bg1"/>
                </a:solidFill>
              </a:rPr>
              <a:t>10:59:36:788 (AvDiagnostics_MC,1394,CDE,10) [Thread 4220] [Port 1] [8985A5D73D924EFABBE5CEAB14E778BA] Port [1]  Next state is [c:\commserver\localize\scripts\phgreeting.cde!Java_PreRecord]  </a:t>
            </a:r>
          </a:p>
          <a:p>
            <a:pPr marL="342900" indent="-228600" defTabSz="814388"/>
            <a:r>
              <a:rPr lang="en-US" sz="1000">
                <a:solidFill>
                  <a:schemeClr val="bg1"/>
                </a:solidFill>
              </a:rPr>
              <a:t>10:59:36:787 (AvDiagnostics_MC,1394,CDE,10) [Thread 4220] [Port 1] [8985A5D73D924EFABBE5CEAB14E778BA] Port [1]  Next state is [c:\commserver\localize\scripts\phgreeting.cde!Play_PreRecordMsg]  </a:t>
            </a:r>
          </a:p>
          <a:p>
            <a:pPr marL="342900" indent="-228600" defTabSz="814388"/>
            <a:r>
              <a:rPr lang="en-US" sz="1000">
                <a:solidFill>
                  <a:schemeClr val="bg1"/>
                </a:solidFill>
              </a:rPr>
              <a:t>10:59:36:787 (AvDiagnostics_MC,1394,CDE,10) [Thread 4220] [Port 1] [8985A5D73D924EFABBE5CEAB14E778BA] Port [1]  Next state is [c:\commserver\localize\scripts\phgreeting.cde!Java_RecordMsg]  </a:t>
            </a:r>
          </a:p>
          <a:p>
            <a:pPr marL="342900" indent="-228600" defTabSz="814388"/>
            <a:r>
              <a:rPr lang="en-US" sz="1000">
                <a:solidFill>
                  <a:schemeClr val="bg1"/>
                </a:solidFill>
              </a:rPr>
              <a:t>10:59:36:788 (AvDiagnostics_MC,1394,CDE,10) [Thread 4220] [Port 1] [8985A5D73D924EFABBE5CEAB14E778BA] Port [1]  Next state is [c:\commserver\localize\scripts\phgreeting.cde!</a:t>
            </a:r>
            <a:r>
              <a:rPr lang="en-US" sz="1000">
                <a:solidFill>
                  <a:schemeClr val="accent2"/>
                </a:solidFill>
              </a:rPr>
              <a:t>RecordMsg</a:t>
            </a:r>
            <a:r>
              <a:rPr lang="en-US" sz="1000">
                <a:solidFill>
                  <a:schemeClr val="bg1"/>
                </a:solidFill>
              </a:rPr>
              <a:t>]  </a:t>
            </a:r>
          </a:p>
          <a:p>
            <a:pPr marL="342900" indent="-228600" defTabSz="814388"/>
            <a:r>
              <a:rPr lang="en-US" sz="1000">
                <a:solidFill>
                  <a:schemeClr val="bg1"/>
                </a:solidFill>
              </a:rPr>
              <a:t>10:59:44:663 (AvDiagnostics_MC,1394,CDE,10) [Thread 4220] [Port 1] [8985A5D73D924EFABBE5CEAB14E778BA] Port [1]  Next state is [c:\commserver\localize\scripts\phgreeting.cde!Java_RunEditMsg]  </a:t>
            </a:r>
          </a:p>
          <a:p>
            <a:pPr marL="342900" indent="-228600" defTabSz="814388"/>
            <a:r>
              <a:rPr lang="en-US" sz="1000">
                <a:solidFill>
                  <a:schemeClr val="bg1"/>
                </a:solidFill>
              </a:rPr>
              <a:t>10:59:44:662 (AvDiagnostics_MC,1394,CDE,10) [Thread 4220] [Port 1] [8985A5D73D924EFABBE5CEAB14E778BA] Port [1]  Next state is [c:\commserver\localize\scripts\phgreeting.cde!Play_RunEditMsg]  </a:t>
            </a:r>
          </a:p>
          <a:p>
            <a:pPr marL="342900" indent="-228600" defTabSz="814388"/>
            <a:r>
              <a:rPr lang="en-US" sz="1000">
                <a:solidFill>
                  <a:schemeClr val="bg1"/>
                </a:solidFill>
              </a:rPr>
              <a:t>10:59:44:662 (AvDiagnostics_MC,1394,CDE,10) [Thread 4220] [Port 1] [8985A5D73D924EFABBE5CEAB14E778BA] Port [1]  Next state is [c:\commserver\localize\scripts\phgreeting.cde!</a:t>
            </a:r>
            <a:r>
              <a:rPr lang="en-US" sz="1000">
                <a:solidFill>
                  <a:schemeClr val="accent2"/>
                </a:solidFill>
              </a:rPr>
              <a:t>RunEditMsg</a:t>
            </a:r>
            <a:r>
              <a:rPr lang="en-US" sz="1000">
                <a:solidFill>
                  <a:schemeClr val="bg1"/>
                </a:solidFill>
              </a:rPr>
              <a:t>]  </a:t>
            </a:r>
          </a:p>
          <a:p>
            <a:pPr marL="342900" indent="-228600" defTabSz="814388"/>
            <a:r>
              <a:rPr lang="en-US" sz="1000">
                <a:solidFill>
                  <a:schemeClr val="bg1"/>
                </a:solidFill>
              </a:rPr>
              <a:t>10:59:44:741 (AvDiagnostics_MC,1394,CDE,10) [Thread 4220] [Port 1] [8985A5D73D924EFABBE5CEAB14E778BA] Port [1]  Next state is [c:\commserver\localize\scripts\messageediting.cde!PlayMessageMenu]  </a:t>
            </a:r>
          </a:p>
          <a:p>
            <a:pPr marL="342900" indent="-228600" defTabSz="814388"/>
            <a:r>
              <a:rPr lang="en-US" sz="1000">
                <a:solidFill>
                  <a:schemeClr val="bg1"/>
                </a:solidFill>
              </a:rPr>
              <a:t>10:59:47:991 (AvDiagnostics_MC,1394,CDE,10) [Thread 4220] [Port 1] [8985A5D73D924EFABBE5CEAB14E778BA] Port [1]  Next state is [c:\commserver\localize\scripts\messageediting.cde!CheckMsgLength]  </a:t>
            </a:r>
          </a:p>
          <a:p>
            <a:pPr marL="342900" indent="-228600" defTabSz="814388"/>
            <a:r>
              <a:rPr lang="en-US" sz="1000">
                <a:solidFill>
                  <a:schemeClr val="bg1"/>
                </a:solidFill>
              </a:rPr>
              <a:t>10:59:47:990 (AvDiagnostics_MC,1394,CDE,10) [Thread 4220] [Port 1] [8985A5D73D924EFABBE5CEAB14E778BA] Port [1]  Next state is [c:\commserver\localize\scripts\messageediting.cde!CheckForSecureMessagingForOutsideCallers]  </a:t>
            </a:r>
          </a:p>
          <a:p>
            <a:pPr marL="342900" indent="-228600" defTabSz="814388"/>
            <a:r>
              <a:rPr lang="en-US" sz="1000">
                <a:solidFill>
                  <a:schemeClr val="bg1"/>
                </a:solidFill>
              </a:rPr>
              <a:t>10:59:47:990 (AvDiagnostics_MC,1394,CDE,10) [Thread 4220] [Port 1] [8985A5D73D924EFABBE5CEAB14E778BA] Port [1]  Next state is [c:\commserver\localize\scripts\messageediting.cde!</a:t>
            </a:r>
            <a:r>
              <a:rPr lang="en-US" sz="1000">
                <a:solidFill>
                  <a:schemeClr val="accent2"/>
                </a:solidFill>
              </a:rPr>
              <a:t>SendMsg</a:t>
            </a:r>
            <a:r>
              <a:rPr lang="en-US" sz="1000">
                <a:solidFill>
                  <a:schemeClr val="bg1"/>
                </a:solidFill>
              </a:rPr>
              <a:t>]  </a:t>
            </a:r>
          </a:p>
          <a:p>
            <a:pPr marL="342900" indent="-228600" defTabSz="814388"/>
            <a:r>
              <a:rPr lang="en-US" sz="1000">
                <a:solidFill>
                  <a:schemeClr val="bg1"/>
                </a:solidFill>
              </a:rPr>
              <a:t>10:59:49:334 (AvDiagnostics_MC,1394,CDE,10) [Thread 4220] [Port 1] [8985A5D73D924EFABBE5CEAB14E778BA] Port [1]  Next state is [c:\commserver\localize\scripts\messageediting.cde!</a:t>
            </a:r>
            <a:r>
              <a:rPr lang="en-US" sz="1000">
                <a:solidFill>
                  <a:schemeClr val="accent2"/>
                </a:solidFill>
              </a:rPr>
              <a:t>ConfirmSend</a:t>
            </a:r>
            <a:r>
              <a:rPr lang="en-US" sz="1000">
                <a:solidFill>
                  <a:schemeClr val="bg1"/>
                </a:solidFill>
              </a:rPr>
              <a:t>]  </a:t>
            </a:r>
          </a:p>
          <a:p>
            <a:pPr marL="342900" indent="-228600" defTabSz="814388"/>
            <a:r>
              <a:rPr lang="en-US" sz="1000">
                <a:solidFill>
                  <a:schemeClr val="bg1"/>
                </a:solidFill>
              </a:rPr>
              <a:t>10:59:51:005 (AvDiagnostics_MC,1394,CDE,10) [Thread 4220] [Port 1] [8985A5D73D924EFABBE5CEAB14E778BA] Port [1]  Next state is [c:\commserver\localize\scripts\phgreeting.cde!AfterMsg]  </a:t>
            </a:r>
          </a:p>
          <a:p>
            <a:pPr marL="342900" indent="-228600" defTabSz="814388"/>
            <a:r>
              <a:rPr lang="en-US" sz="1000">
                <a:solidFill>
                  <a:schemeClr val="bg1"/>
                </a:solidFill>
              </a:rPr>
              <a:t>10:59:52:177 (AvDiagnostics_MC,1394,CDE,10) [Thread 4220] [Port 1] [8985A5D73D924EFABBE5CEAB14E778BA] Port [1]  Next state is [c:\commserver\localize\scripts\phgreeting.cde!</a:t>
            </a:r>
            <a:r>
              <a:rPr lang="en-US" sz="1000">
                <a:solidFill>
                  <a:schemeClr val="accent2"/>
                </a:solidFill>
              </a:rPr>
              <a:t>DoHangup</a:t>
            </a:r>
            <a:r>
              <a:rPr lang="en-US" sz="1000">
                <a:solidFill>
                  <a:schemeClr val="bg1"/>
                </a:solidFill>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Rectangle 2"/>
          <p:cNvSpPr>
            <a:spLocks noGrp="1" noChangeArrowheads="1"/>
          </p:cNvSpPr>
          <p:nvPr>
            <p:ph type="title"/>
          </p:nvPr>
        </p:nvSpPr>
        <p:spPr/>
        <p:txBody>
          <a:bodyPr/>
          <a:lstStyle/>
          <a:p>
            <a:r>
              <a:rPr lang="en-US" sz="2800"/>
              <a:t>Diagnostic Example – </a:t>
            </a:r>
            <a:br>
              <a:rPr lang="en-US" sz="2800"/>
            </a:br>
            <a:r>
              <a:rPr lang="en-US" sz="2800"/>
              <a:t>Basic Call Flow</a:t>
            </a:r>
          </a:p>
        </p:txBody>
      </p:sp>
      <p:pic>
        <p:nvPicPr>
          <p:cNvPr id="1626116" name="Picture 4" descr="PSM-javaprerecord"/>
          <p:cNvPicPr>
            <a:picLocks noChangeAspect="1" noChangeArrowheads="1"/>
          </p:cNvPicPr>
          <p:nvPr/>
        </p:nvPicPr>
        <p:blipFill>
          <a:blip r:embed="rId2" cstate="print"/>
          <a:srcRect/>
          <a:stretch>
            <a:fillRect/>
          </a:stretch>
        </p:blipFill>
        <p:spPr bwMode="auto">
          <a:xfrm>
            <a:off x="1676400" y="1231900"/>
            <a:ext cx="6400800" cy="5478463"/>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38403" name="Rectangle 3"/>
          <p:cNvSpPr>
            <a:spLocks noGrp="1" noChangeArrowheads="1"/>
          </p:cNvSpPr>
          <p:nvPr>
            <p:ph type="body" idx="1"/>
          </p:nvPr>
        </p:nvSpPr>
        <p:spPr/>
        <p:txBody>
          <a:bodyPr/>
          <a:lstStyle/>
          <a:p>
            <a:pPr>
              <a:buFont typeface="Arial" charset="0"/>
              <a:buChar char="•"/>
            </a:pPr>
            <a:r>
              <a:rPr lang="en-US"/>
              <a:t> Unity relies on MAPI notifications from Exchange for message count updates</a:t>
            </a:r>
          </a:p>
          <a:p>
            <a:pPr>
              <a:buFont typeface="Arial" charset="0"/>
              <a:buChar char="•"/>
            </a:pPr>
            <a:r>
              <a:rPr lang="en-US"/>
              <a:t> MAPI notification register upon the startup of the AvMsgStoreMonitorSvr Service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07" name="Rectangle 299"/>
          <p:cNvSpPr>
            <a:spLocks noChangeArrowheads="1"/>
          </p:cNvSpPr>
          <p:nvPr/>
        </p:nvSpPr>
        <p:spPr bwMode="auto">
          <a:xfrm>
            <a:off x="6096000" y="1371600"/>
            <a:ext cx="2646558" cy="183127"/>
          </a:xfrm>
          <a:prstGeom prst="rect">
            <a:avLst/>
          </a:prstGeom>
          <a:noFill/>
          <a:ln w="9525">
            <a:noFill/>
            <a:miter lim="800000"/>
            <a:headEnd/>
            <a:tailEnd/>
          </a:ln>
        </p:spPr>
        <p:txBody>
          <a:bodyPr wrap="none" lIns="0" tIns="0" rIns="0" bIns="0">
            <a:spAutoFit/>
          </a:bodyPr>
          <a:lstStyle/>
          <a:p>
            <a:pPr>
              <a:buNone/>
            </a:pPr>
            <a:r>
              <a:rPr lang="en-US" sz="1400" b="0" dirty="0">
                <a:solidFill>
                  <a:srgbClr val="000000"/>
                </a:solidFill>
              </a:rPr>
              <a:t>1. </a:t>
            </a:r>
            <a:r>
              <a:rPr lang="en-US" sz="1400" b="0" dirty="0" err="1">
                <a:solidFill>
                  <a:srgbClr val="000000"/>
                </a:solidFill>
              </a:rPr>
              <a:t>Mailstore</a:t>
            </a:r>
            <a:r>
              <a:rPr lang="en-US" sz="1400" b="0" dirty="0">
                <a:solidFill>
                  <a:srgbClr val="000000"/>
                </a:solidFill>
              </a:rPr>
              <a:t> sends Notification for</a:t>
            </a:r>
            <a:endParaRPr lang="en-US" sz="1400" dirty="0"/>
          </a:p>
        </p:txBody>
      </p:sp>
      <p:sp>
        <p:nvSpPr>
          <p:cNvPr id="68909" name="Rectangle 301"/>
          <p:cNvSpPr>
            <a:spLocks noChangeArrowheads="1"/>
          </p:cNvSpPr>
          <p:nvPr/>
        </p:nvSpPr>
        <p:spPr bwMode="auto">
          <a:xfrm>
            <a:off x="6692900" y="1539875"/>
            <a:ext cx="1243930" cy="183127"/>
          </a:xfrm>
          <a:prstGeom prst="rect">
            <a:avLst/>
          </a:prstGeom>
          <a:noFill/>
          <a:ln w="9525">
            <a:noFill/>
            <a:miter lim="800000"/>
            <a:headEnd/>
            <a:tailEnd/>
          </a:ln>
        </p:spPr>
        <p:txBody>
          <a:bodyPr wrap="none" lIns="0" tIns="0" rIns="0" bIns="0">
            <a:spAutoFit/>
          </a:bodyPr>
          <a:lstStyle/>
          <a:p>
            <a:pPr>
              <a:buNone/>
            </a:pPr>
            <a:r>
              <a:rPr lang="en-US" sz="1400" b="0" dirty="0">
                <a:solidFill>
                  <a:srgbClr val="000000"/>
                </a:solidFill>
              </a:rPr>
              <a:t>- New message</a:t>
            </a:r>
            <a:endParaRPr lang="en-US" sz="1400" dirty="0"/>
          </a:p>
        </p:txBody>
      </p:sp>
      <p:sp>
        <p:nvSpPr>
          <p:cNvPr id="68910" name="Rectangle 302"/>
          <p:cNvSpPr>
            <a:spLocks noChangeArrowheads="1"/>
          </p:cNvSpPr>
          <p:nvPr/>
        </p:nvSpPr>
        <p:spPr bwMode="auto">
          <a:xfrm>
            <a:off x="6705600" y="1920875"/>
            <a:ext cx="1471557" cy="183127"/>
          </a:xfrm>
          <a:prstGeom prst="rect">
            <a:avLst/>
          </a:prstGeom>
          <a:noFill/>
          <a:ln w="9525">
            <a:noFill/>
            <a:miter lim="800000"/>
            <a:headEnd/>
            <a:tailEnd/>
          </a:ln>
        </p:spPr>
        <p:txBody>
          <a:bodyPr wrap="none" lIns="0" tIns="0" rIns="0" bIns="0">
            <a:spAutoFit/>
          </a:bodyPr>
          <a:lstStyle/>
          <a:p>
            <a:pPr>
              <a:buNone/>
            </a:pPr>
            <a:r>
              <a:rPr lang="en-US" sz="1400" b="0" dirty="0">
                <a:solidFill>
                  <a:srgbClr val="000000"/>
                </a:solidFill>
              </a:rPr>
              <a:t>- Message deleted</a:t>
            </a:r>
            <a:endParaRPr lang="en-US" sz="1400" dirty="0"/>
          </a:p>
        </p:txBody>
      </p:sp>
      <p:sp>
        <p:nvSpPr>
          <p:cNvPr id="68911" name="Rectangle 303"/>
          <p:cNvSpPr>
            <a:spLocks noChangeArrowheads="1"/>
          </p:cNvSpPr>
          <p:nvPr/>
        </p:nvSpPr>
        <p:spPr bwMode="auto">
          <a:xfrm>
            <a:off x="6694488" y="1752600"/>
            <a:ext cx="1242328" cy="183127"/>
          </a:xfrm>
          <a:prstGeom prst="rect">
            <a:avLst/>
          </a:prstGeom>
          <a:noFill/>
          <a:ln w="9525">
            <a:noFill/>
            <a:miter lim="800000"/>
            <a:headEnd/>
            <a:tailEnd/>
          </a:ln>
        </p:spPr>
        <p:txBody>
          <a:bodyPr wrap="none" lIns="0" tIns="0" rIns="0" bIns="0">
            <a:spAutoFit/>
          </a:bodyPr>
          <a:lstStyle/>
          <a:p>
            <a:pPr>
              <a:buNone/>
            </a:pPr>
            <a:r>
              <a:rPr lang="en-US" sz="1400" b="0" dirty="0">
                <a:solidFill>
                  <a:srgbClr val="000000"/>
                </a:solidFill>
              </a:rPr>
              <a:t>- Message read</a:t>
            </a:r>
            <a:endParaRPr lang="en-US" sz="1400" dirty="0"/>
          </a:p>
        </p:txBody>
      </p:sp>
      <p:sp>
        <p:nvSpPr>
          <p:cNvPr id="68914" name="Rectangle 306"/>
          <p:cNvSpPr>
            <a:spLocks noChangeArrowheads="1"/>
          </p:cNvSpPr>
          <p:nvPr/>
        </p:nvSpPr>
        <p:spPr bwMode="auto">
          <a:xfrm>
            <a:off x="6172200" y="2362200"/>
            <a:ext cx="2518318" cy="183127"/>
          </a:xfrm>
          <a:prstGeom prst="rect">
            <a:avLst/>
          </a:prstGeom>
          <a:noFill/>
          <a:ln w="9525">
            <a:noFill/>
            <a:miter lim="800000"/>
            <a:headEnd/>
            <a:tailEnd/>
          </a:ln>
        </p:spPr>
        <p:txBody>
          <a:bodyPr wrap="none" lIns="0" tIns="0" rIns="0" bIns="0">
            <a:spAutoFit/>
          </a:bodyPr>
          <a:lstStyle/>
          <a:p>
            <a:pPr>
              <a:buNone/>
            </a:pPr>
            <a:r>
              <a:rPr lang="en-US" sz="1400" b="0" dirty="0">
                <a:solidFill>
                  <a:srgbClr val="000000"/>
                </a:solidFill>
              </a:rPr>
              <a:t>2. Monitor Receives Notification</a:t>
            </a:r>
            <a:endParaRPr lang="en-US" sz="1400" dirty="0"/>
          </a:p>
        </p:txBody>
      </p:sp>
      <p:sp>
        <p:nvSpPr>
          <p:cNvPr id="68917" name="Rectangle 309"/>
          <p:cNvSpPr>
            <a:spLocks noChangeArrowheads="1"/>
          </p:cNvSpPr>
          <p:nvPr/>
        </p:nvSpPr>
        <p:spPr bwMode="auto">
          <a:xfrm>
            <a:off x="6629400" y="2530475"/>
            <a:ext cx="2119313" cy="212725"/>
          </a:xfrm>
          <a:prstGeom prst="rect">
            <a:avLst/>
          </a:prstGeom>
          <a:noFill/>
          <a:ln w="9525">
            <a:noFill/>
            <a:miter lim="800000"/>
            <a:headEnd/>
            <a:tailEnd/>
          </a:ln>
        </p:spPr>
        <p:txBody>
          <a:bodyPr wrap="none" lIns="0" tIns="0" rIns="0" bIns="0">
            <a:spAutoFit/>
          </a:bodyPr>
          <a:lstStyle/>
          <a:p>
            <a:pPr>
              <a:buFontTx/>
              <a:buChar char="-"/>
            </a:pPr>
            <a:r>
              <a:rPr lang="en-US" sz="1400" b="0">
                <a:solidFill>
                  <a:srgbClr val="000000"/>
                </a:solidFill>
              </a:rPr>
              <a:t>Processes raw notification</a:t>
            </a:r>
            <a:endParaRPr lang="en-US" sz="1400" b="0"/>
          </a:p>
        </p:txBody>
      </p:sp>
      <p:sp>
        <p:nvSpPr>
          <p:cNvPr id="69002" name="Rectangle 394"/>
          <p:cNvSpPr>
            <a:spLocks noChangeArrowheads="1"/>
          </p:cNvSpPr>
          <p:nvPr/>
        </p:nvSpPr>
        <p:spPr bwMode="auto">
          <a:xfrm>
            <a:off x="6172200" y="2590800"/>
            <a:ext cx="274638" cy="214313"/>
          </a:xfrm>
          <a:prstGeom prst="rect">
            <a:avLst/>
          </a:prstGeom>
          <a:solidFill>
            <a:srgbClr val="FFFFFF"/>
          </a:solidFill>
          <a:ln w="9525">
            <a:noFill/>
            <a:miter lim="800000"/>
            <a:headEnd/>
            <a:tailEnd/>
          </a:ln>
        </p:spPr>
        <p:txBody>
          <a:bodyPr/>
          <a:lstStyle/>
          <a:p>
            <a:endParaRPr lang="en-US"/>
          </a:p>
        </p:txBody>
      </p:sp>
      <p:sp>
        <p:nvSpPr>
          <p:cNvPr id="69012" name="Rectangle 404"/>
          <p:cNvSpPr>
            <a:spLocks noChangeArrowheads="1"/>
          </p:cNvSpPr>
          <p:nvPr/>
        </p:nvSpPr>
        <p:spPr bwMode="auto">
          <a:xfrm>
            <a:off x="5715000" y="4160838"/>
            <a:ext cx="276225" cy="215900"/>
          </a:xfrm>
          <a:prstGeom prst="rect">
            <a:avLst/>
          </a:prstGeom>
          <a:solidFill>
            <a:srgbClr val="FFFFFF"/>
          </a:solidFill>
          <a:ln w="9525">
            <a:noFill/>
            <a:miter lim="800000"/>
            <a:headEnd/>
            <a:tailEnd/>
          </a:ln>
        </p:spPr>
        <p:txBody>
          <a:bodyPr/>
          <a:lstStyle/>
          <a:p>
            <a:endParaRPr lang="en-US"/>
          </a:p>
        </p:txBody>
      </p:sp>
      <p:sp>
        <p:nvSpPr>
          <p:cNvPr id="69013" name="Rectangle 405"/>
          <p:cNvSpPr>
            <a:spLocks noChangeArrowheads="1"/>
          </p:cNvSpPr>
          <p:nvPr/>
        </p:nvSpPr>
        <p:spPr bwMode="auto">
          <a:xfrm>
            <a:off x="5788025" y="4183063"/>
            <a:ext cx="141288" cy="219075"/>
          </a:xfrm>
          <a:prstGeom prst="rect">
            <a:avLst/>
          </a:prstGeom>
          <a:solidFill>
            <a:srgbClr val="FFFFFF"/>
          </a:solidFill>
          <a:ln w="9525">
            <a:noFill/>
            <a:miter lim="800000"/>
            <a:headEnd/>
            <a:tailEnd/>
          </a:ln>
        </p:spPr>
        <p:txBody>
          <a:bodyPr/>
          <a:lstStyle/>
          <a:p>
            <a:endParaRPr lang="en-US"/>
          </a:p>
        </p:txBody>
      </p:sp>
      <p:sp>
        <p:nvSpPr>
          <p:cNvPr id="68992" name="Rectangle 384"/>
          <p:cNvSpPr>
            <a:spLocks noChangeArrowheads="1"/>
          </p:cNvSpPr>
          <p:nvPr/>
        </p:nvSpPr>
        <p:spPr bwMode="auto">
          <a:xfrm>
            <a:off x="5410200" y="4953000"/>
            <a:ext cx="2590800" cy="457200"/>
          </a:xfrm>
          <a:prstGeom prst="rect">
            <a:avLst/>
          </a:prstGeom>
          <a:solidFill>
            <a:srgbClr val="FFFFFF"/>
          </a:solidFill>
          <a:ln w="9525">
            <a:noFill/>
            <a:miter lim="800000"/>
            <a:headEnd/>
            <a:tailEnd/>
          </a:ln>
        </p:spPr>
        <p:txBody>
          <a:bodyPr/>
          <a:lstStyle/>
          <a:p>
            <a:pPr>
              <a:buNone/>
            </a:pPr>
            <a:r>
              <a:rPr lang="en-US" sz="1400" b="0" dirty="0"/>
              <a:t>6. MIU ultimately carries out the </a:t>
            </a:r>
            <a:r>
              <a:rPr lang="en-US" sz="1400" b="0" dirty="0" err="1"/>
              <a:t>MWI</a:t>
            </a:r>
            <a:r>
              <a:rPr lang="en-US" sz="1400" b="0" dirty="0"/>
              <a:t> ON/OFF request(s)</a:t>
            </a:r>
          </a:p>
        </p:txBody>
      </p:sp>
      <p:sp>
        <p:nvSpPr>
          <p:cNvPr id="68868" name="Rectangle 260"/>
          <p:cNvSpPr>
            <a:spLocks noChangeArrowheads="1"/>
          </p:cNvSpPr>
          <p:nvPr/>
        </p:nvSpPr>
        <p:spPr bwMode="auto">
          <a:xfrm>
            <a:off x="3840163" y="957263"/>
            <a:ext cx="912812" cy="141287"/>
          </a:xfrm>
          <a:prstGeom prst="rect">
            <a:avLst/>
          </a:prstGeom>
          <a:solidFill>
            <a:srgbClr val="FFFFFF"/>
          </a:solidFill>
          <a:ln w="9525">
            <a:noFill/>
            <a:miter lim="800000"/>
            <a:headEnd/>
            <a:tailEnd/>
          </a:ln>
        </p:spPr>
        <p:txBody>
          <a:bodyPr/>
          <a:lstStyle/>
          <a:p>
            <a:endParaRPr lang="en-US"/>
          </a:p>
        </p:txBody>
      </p:sp>
      <p:sp>
        <p:nvSpPr>
          <p:cNvPr id="68870" name="Rectangle 262"/>
          <p:cNvSpPr>
            <a:spLocks noChangeArrowheads="1"/>
          </p:cNvSpPr>
          <p:nvPr/>
        </p:nvSpPr>
        <p:spPr bwMode="auto">
          <a:xfrm>
            <a:off x="401638" y="2362200"/>
            <a:ext cx="1492250" cy="609600"/>
          </a:xfrm>
          <a:prstGeom prst="rect">
            <a:avLst/>
          </a:prstGeom>
          <a:solidFill>
            <a:srgbClr val="FFFFFF"/>
          </a:solidFill>
          <a:ln w="1588">
            <a:solidFill>
              <a:srgbClr val="000000"/>
            </a:solidFill>
            <a:miter lim="800000"/>
            <a:headEnd/>
            <a:tailEnd/>
          </a:ln>
        </p:spPr>
        <p:txBody>
          <a:bodyPr/>
          <a:lstStyle/>
          <a:p>
            <a:pPr algn="ctr">
              <a:buNone/>
            </a:pPr>
            <a:r>
              <a:rPr lang="en-US" sz="1600" b="0" dirty="0" err="1"/>
              <a:t>Exch</a:t>
            </a:r>
            <a:r>
              <a:rPr lang="en-US" sz="1600" b="0" dirty="0"/>
              <a:t> or Dom Monitor</a:t>
            </a:r>
          </a:p>
        </p:txBody>
      </p:sp>
      <p:sp>
        <p:nvSpPr>
          <p:cNvPr id="68878" name="Line 270"/>
          <p:cNvSpPr>
            <a:spLocks noChangeShapeType="1"/>
          </p:cNvSpPr>
          <p:nvPr/>
        </p:nvSpPr>
        <p:spPr bwMode="auto">
          <a:xfrm flipH="1" flipV="1">
            <a:off x="1985963" y="1139825"/>
            <a:ext cx="33337" cy="6350"/>
          </a:xfrm>
          <a:prstGeom prst="line">
            <a:avLst/>
          </a:prstGeom>
          <a:noFill/>
          <a:ln w="11113">
            <a:solidFill>
              <a:srgbClr val="000000"/>
            </a:solidFill>
            <a:round/>
            <a:headEnd/>
            <a:tailEnd/>
          </a:ln>
        </p:spPr>
        <p:txBody>
          <a:bodyPr/>
          <a:lstStyle/>
          <a:p>
            <a:endParaRPr lang="en-US"/>
          </a:p>
        </p:txBody>
      </p:sp>
      <p:sp>
        <p:nvSpPr>
          <p:cNvPr id="68922" name="Rectangle 314"/>
          <p:cNvSpPr>
            <a:spLocks noChangeArrowheads="1"/>
          </p:cNvSpPr>
          <p:nvPr/>
        </p:nvSpPr>
        <p:spPr bwMode="auto">
          <a:xfrm>
            <a:off x="2703513" y="1612900"/>
            <a:ext cx="1008062" cy="187325"/>
          </a:xfrm>
          <a:prstGeom prst="rect">
            <a:avLst/>
          </a:prstGeom>
          <a:solidFill>
            <a:srgbClr val="FFFFFF"/>
          </a:solidFill>
          <a:ln w="9525">
            <a:noFill/>
            <a:miter lim="800000"/>
            <a:headEnd/>
            <a:tailEnd/>
          </a:ln>
        </p:spPr>
        <p:txBody>
          <a:bodyPr/>
          <a:lstStyle/>
          <a:p>
            <a:endParaRPr lang="en-US"/>
          </a:p>
        </p:txBody>
      </p:sp>
      <p:grpSp>
        <p:nvGrpSpPr>
          <p:cNvPr id="2" name="Group 441"/>
          <p:cNvGrpSpPr>
            <a:grpSpLocks/>
          </p:cNvGrpSpPr>
          <p:nvPr/>
        </p:nvGrpSpPr>
        <p:grpSpPr bwMode="auto">
          <a:xfrm>
            <a:off x="4059238" y="2514600"/>
            <a:ext cx="1884362" cy="457200"/>
            <a:chOff x="2976" y="1680"/>
            <a:chExt cx="1342" cy="363"/>
          </a:xfrm>
        </p:grpSpPr>
        <p:sp>
          <p:nvSpPr>
            <p:cNvPr id="68929" name="Rectangle 321"/>
            <p:cNvSpPr>
              <a:spLocks noChangeArrowheads="1"/>
            </p:cNvSpPr>
            <p:nvPr/>
          </p:nvSpPr>
          <p:spPr bwMode="auto">
            <a:xfrm>
              <a:off x="2976" y="1680"/>
              <a:ext cx="1342" cy="363"/>
            </a:xfrm>
            <a:prstGeom prst="rect">
              <a:avLst/>
            </a:prstGeom>
            <a:solidFill>
              <a:srgbClr val="FFFFFF"/>
            </a:solidFill>
            <a:ln w="1588">
              <a:solidFill>
                <a:srgbClr val="000000"/>
              </a:solidFill>
              <a:miter lim="800000"/>
              <a:headEnd/>
              <a:tailEnd/>
            </a:ln>
          </p:spPr>
          <p:txBody>
            <a:bodyPr/>
            <a:lstStyle/>
            <a:p>
              <a:endParaRPr lang="en-US"/>
            </a:p>
          </p:txBody>
        </p:sp>
        <p:sp>
          <p:nvSpPr>
            <p:cNvPr id="68931" name="Rectangle 323"/>
            <p:cNvSpPr>
              <a:spLocks noChangeArrowheads="1"/>
            </p:cNvSpPr>
            <p:nvPr/>
          </p:nvSpPr>
          <p:spPr bwMode="auto">
            <a:xfrm>
              <a:off x="3408" y="1680"/>
              <a:ext cx="462" cy="166"/>
            </a:xfrm>
            <a:prstGeom prst="rect">
              <a:avLst/>
            </a:prstGeom>
            <a:noFill/>
            <a:ln w="9525">
              <a:noFill/>
              <a:miter lim="800000"/>
              <a:headEnd/>
              <a:tailEnd/>
            </a:ln>
          </p:spPr>
          <p:txBody>
            <a:bodyPr wrap="none" lIns="0" tIns="0" rIns="0" bIns="0">
              <a:spAutoFit/>
            </a:bodyPr>
            <a:lstStyle/>
            <a:p>
              <a:pPr>
                <a:buNone/>
              </a:pPr>
              <a:r>
                <a:rPr lang="en-US" sz="1600" b="0" dirty="0" err="1">
                  <a:solidFill>
                    <a:srgbClr val="000000"/>
                  </a:solidFill>
                </a:rPr>
                <a:t>Notifier</a:t>
              </a:r>
              <a:endParaRPr lang="en-US" sz="1600" dirty="0"/>
            </a:p>
          </p:txBody>
        </p:sp>
        <p:sp>
          <p:nvSpPr>
            <p:cNvPr id="68932" name="Rectangle 324"/>
            <p:cNvSpPr>
              <a:spLocks noChangeArrowheads="1"/>
            </p:cNvSpPr>
            <p:nvPr/>
          </p:nvSpPr>
          <p:spPr bwMode="auto">
            <a:xfrm>
              <a:off x="3023" y="1824"/>
              <a:ext cx="1261" cy="166"/>
            </a:xfrm>
            <a:prstGeom prst="rect">
              <a:avLst/>
            </a:prstGeom>
            <a:noFill/>
            <a:ln w="9525">
              <a:noFill/>
              <a:miter lim="800000"/>
              <a:headEnd/>
              <a:tailEnd/>
            </a:ln>
          </p:spPr>
          <p:txBody>
            <a:bodyPr wrap="none" lIns="0" tIns="0" rIns="0" bIns="0">
              <a:spAutoFit/>
            </a:bodyPr>
            <a:lstStyle/>
            <a:p>
              <a:pPr>
                <a:buNone/>
              </a:pPr>
              <a:r>
                <a:rPr lang="en-US" sz="1600" b="0" dirty="0" smtClean="0">
                  <a:solidFill>
                    <a:srgbClr val="000000"/>
                  </a:solidFill>
                </a:rPr>
                <a:t>(</a:t>
              </a:r>
              <a:r>
                <a:rPr lang="en-US" sz="1600" b="0" dirty="0">
                  <a:solidFill>
                    <a:srgbClr val="000000"/>
                  </a:solidFill>
                </a:rPr>
                <a:t>caches </a:t>
              </a:r>
              <a:r>
                <a:rPr lang="en-US" sz="1600" b="0" dirty="0" err="1">
                  <a:solidFill>
                    <a:srgbClr val="000000"/>
                  </a:solidFill>
                </a:rPr>
                <a:t>MWI</a:t>
              </a:r>
              <a:r>
                <a:rPr lang="en-US" sz="1600" b="0" dirty="0">
                  <a:solidFill>
                    <a:srgbClr val="000000"/>
                  </a:solidFill>
                </a:rPr>
                <a:t> state)</a:t>
              </a:r>
              <a:endParaRPr lang="en-US" sz="1600" dirty="0"/>
            </a:p>
          </p:txBody>
        </p:sp>
      </p:grpSp>
      <p:grpSp>
        <p:nvGrpSpPr>
          <p:cNvPr id="3" name="Group 445"/>
          <p:cNvGrpSpPr>
            <a:grpSpLocks/>
          </p:cNvGrpSpPr>
          <p:nvPr/>
        </p:nvGrpSpPr>
        <p:grpSpPr bwMode="auto">
          <a:xfrm>
            <a:off x="2611438" y="2359025"/>
            <a:ext cx="762000" cy="688975"/>
            <a:chOff x="1104" y="1822"/>
            <a:chExt cx="480" cy="434"/>
          </a:xfrm>
        </p:grpSpPr>
        <p:grpSp>
          <p:nvGrpSpPr>
            <p:cNvPr id="4" name="Group 444"/>
            <p:cNvGrpSpPr>
              <a:grpSpLocks/>
            </p:cNvGrpSpPr>
            <p:nvPr/>
          </p:nvGrpSpPr>
          <p:grpSpPr bwMode="auto">
            <a:xfrm>
              <a:off x="1104" y="1924"/>
              <a:ext cx="480" cy="332"/>
              <a:chOff x="1104" y="1924"/>
              <a:chExt cx="338" cy="236"/>
            </a:xfrm>
          </p:grpSpPr>
          <p:sp>
            <p:nvSpPr>
              <p:cNvPr id="68918" name="Rectangle 310"/>
              <p:cNvSpPr>
                <a:spLocks noChangeArrowheads="1"/>
              </p:cNvSpPr>
              <p:nvPr/>
            </p:nvSpPr>
            <p:spPr bwMode="auto">
              <a:xfrm>
                <a:off x="1104" y="1924"/>
                <a:ext cx="338" cy="59"/>
              </a:xfrm>
              <a:prstGeom prst="rect">
                <a:avLst/>
              </a:prstGeom>
              <a:solidFill>
                <a:srgbClr val="FFFFFF"/>
              </a:solidFill>
              <a:ln w="1588">
                <a:solidFill>
                  <a:srgbClr val="000000"/>
                </a:solidFill>
                <a:miter lim="800000"/>
                <a:headEnd/>
                <a:tailEnd/>
              </a:ln>
            </p:spPr>
            <p:txBody>
              <a:bodyPr/>
              <a:lstStyle/>
              <a:p>
                <a:endParaRPr lang="en-US"/>
              </a:p>
            </p:txBody>
          </p:sp>
          <p:sp>
            <p:nvSpPr>
              <p:cNvPr id="68919" name="Rectangle 311"/>
              <p:cNvSpPr>
                <a:spLocks noChangeArrowheads="1"/>
              </p:cNvSpPr>
              <p:nvPr/>
            </p:nvSpPr>
            <p:spPr bwMode="auto">
              <a:xfrm>
                <a:off x="1104" y="1983"/>
                <a:ext cx="338" cy="59"/>
              </a:xfrm>
              <a:prstGeom prst="rect">
                <a:avLst/>
              </a:prstGeom>
              <a:solidFill>
                <a:srgbClr val="FFFFFF"/>
              </a:solidFill>
              <a:ln w="1588">
                <a:solidFill>
                  <a:srgbClr val="000000"/>
                </a:solidFill>
                <a:miter lim="800000"/>
                <a:headEnd/>
                <a:tailEnd/>
              </a:ln>
            </p:spPr>
            <p:txBody>
              <a:bodyPr/>
              <a:lstStyle/>
              <a:p>
                <a:endParaRPr lang="en-US"/>
              </a:p>
            </p:txBody>
          </p:sp>
          <p:sp>
            <p:nvSpPr>
              <p:cNvPr id="68920" name="Rectangle 312"/>
              <p:cNvSpPr>
                <a:spLocks noChangeArrowheads="1"/>
              </p:cNvSpPr>
              <p:nvPr/>
            </p:nvSpPr>
            <p:spPr bwMode="auto">
              <a:xfrm>
                <a:off x="1104" y="2042"/>
                <a:ext cx="338" cy="59"/>
              </a:xfrm>
              <a:prstGeom prst="rect">
                <a:avLst/>
              </a:prstGeom>
              <a:solidFill>
                <a:srgbClr val="FFFFFF"/>
              </a:solidFill>
              <a:ln w="1588">
                <a:solidFill>
                  <a:srgbClr val="000000"/>
                </a:solidFill>
                <a:miter lim="800000"/>
                <a:headEnd/>
                <a:tailEnd/>
              </a:ln>
            </p:spPr>
            <p:txBody>
              <a:bodyPr/>
              <a:lstStyle/>
              <a:p>
                <a:endParaRPr lang="en-US"/>
              </a:p>
            </p:txBody>
          </p:sp>
          <p:sp>
            <p:nvSpPr>
              <p:cNvPr id="68921" name="Rectangle 313"/>
              <p:cNvSpPr>
                <a:spLocks noChangeArrowheads="1"/>
              </p:cNvSpPr>
              <p:nvPr/>
            </p:nvSpPr>
            <p:spPr bwMode="auto">
              <a:xfrm>
                <a:off x="1104" y="2101"/>
                <a:ext cx="338" cy="59"/>
              </a:xfrm>
              <a:prstGeom prst="rect">
                <a:avLst/>
              </a:prstGeom>
              <a:solidFill>
                <a:srgbClr val="FFFFFF"/>
              </a:solidFill>
              <a:ln w="1588">
                <a:solidFill>
                  <a:srgbClr val="000000"/>
                </a:solidFill>
                <a:miter lim="800000"/>
                <a:headEnd/>
                <a:tailEnd/>
              </a:ln>
            </p:spPr>
            <p:txBody>
              <a:bodyPr/>
              <a:lstStyle/>
              <a:p>
                <a:endParaRPr lang="en-US"/>
              </a:p>
            </p:txBody>
          </p:sp>
        </p:grpSp>
        <p:sp>
          <p:nvSpPr>
            <p:cNvPr id="68923" name="Rectangle 315"/>
            <p:cNvSpPr>
              <a:spLocks noChangeArrowheads="1"/>
            </p:cNvSpPr>
            <p:nvPr/>
          </p:nvSpPr>
          <p:spPr bwMode="auto">
            <a:xfrm>
              <a:off x="1115" y="1822"/>
              <a:ext cx="323" cy="87"/>
            </a:xfrm>
            <a:prstGeom prst="rect">
              <a:avLst/>
            </a:prstGeom>
            <a:solidFill>
              <a:srgbClr val="FFFFFF"/>
            </a:solidFill>
            <a:ln w="9525">
              <a:noFill/>
              <a:miter lim="800000"/>
              <a:headEnd/>
              <a:tailEnd/>
            </a:ln>
          </p:spPr>
          <p:txBody>
            <a:bodyPr/>
            <a:lstStyle/>
            <a:p>
              <a:endParaRPr lang="en-US"/>
            </a:p>
          </p:txBody>
        </p:sp>
      </p:grpSp>
      <p:sp>
        <p:nvSpPr>
          <p:cNvPr id="68924" name="Rectangle 316"/>
          <p:cNvSpPr>
            <a:spLocks noChangeArrowheads="1"/>
          </p:cNvSpPr>
          <p:nvPr/>
        </p:nvSpPr>
        <p:spPr bwMode="auto">
          <a:xfrm>
            <a:off x="2667000" y="2209800"/>
            <a:ext cx="762000" cy="209288"/>
          </a:xfrm>
          <a:prstGeom prst="rect">
            <a:avLst/>
          </a:prstGeom>
          <a:noFill/>
          <a:ln w="9525">
            <a:noFill/>
            <a:miter lim="800000"/>
            <a:headEnd/>
            <a:tailEnd/>
          </a:ln>
        </p:spPr>
        <p:txBody>
          <a:bodyPr lIns="0" tIns="0" rIns="0" bIns="0">
            <a:spAutoFit/>
          </a:bodyPr>
          <a:lstStyle/>
          <a:p>
            <a:pPr>
              <a:buNone/>
            </a:pPr>
            <a:r>
              <a:rPr lang="en-US" sz="1600" b="0" dirty="0" err="1">
                <a:solidFill>
                  <a:srgbClr val="000000"/>
                </a:solidFill>
              </a:rPr>
              <a:t>NotifyQ</a:t>
            </a:r>
            <a:endParaRPr lang="en-US" sz="1600" b="0" dirty="0"/>
          </a:p>
        </p:txBody>
      </p:sp>
      <p:sp>
        <p:nvSpPr>
          <p:cNvPr id="69036" name="Rectangle 428"/>
          <p:cNvSpPr>
            <a:spLocks noChangeArrowheads="1"/>
          </p:cNvSpPr>
          <p:nvPr/>
        </p:nvSpPr>
        <p:spPr bwMode="auto">
          <a:xfrm>
            <a:off x="2476500" y="1625600"/>
            <a:ext cx="120650" cy="165100"/>
          </a:xfrm>
          <a:prstGeom prst="rect">
            <a:avLst/>
          </a:prstGeom>
          <a:solidFill>
            <a:srgbClr val="FFFFFF"/>
          </a:solidFill>
          <a:ln w="9525">
            <a:noFill/>
            <a:miter lim="800000"/>
            <a:headEnd/>
            <a:tailEnd/>
          </a:ln>
        </p:spPr>
        <p:txBody>
          <a:bodyPr/>
          <a:lstStyle/>
          <a:p>
            <a:endParaRPr lang="en-US"/>
          </a:p>
        </p:txBody>
      </p:sp>
      <p:sp>
        <p:nvSpPr>
          <p:cNvPr id="69037" name="Rectangle 429"/>
          <p:cNvSpPr>
            <a:spLocks noChangeArrowheads="1"/>
          </p:cNvSpPr>
          <p:nvPr/>
        </p:nvSpPr>
        <p:spPr bwMode="auto">
          <a:xfrm>
            <a:off x="152400" y="2438400"/>
            <a:ext cx="200376" cy="366254"/>
          </a:xfrm>
          <a:prstGeom prst="rect">
            <a:avLst/>
          </a:prstGeom>
          <a:solidFill>
            <a:schemeClr val="bg1"/>
          </a:solidFill>
          <a:ln w="9525">
            <a:noFill/>
            <a:miter lim="800000"/>
            <a:headEnd/>
            <a:tailEnd/>
          </a:ln>
        </p:spPr>
        <p:txBody>
          <a:bodyPr wrap="none" lIns="0" tIns="0" rIns="0" bIns="0">
            <a:spAutoFit/>
          </a:bodyPr>
          <a:lstStyle/>
          <a:p>
            <a:pPr>
              <a:buNone/>
            </a:pPr>
            <a:r>
              <a:rPr lang="en-US" sz="2800" dirty="0">
                <a:solidFill>
                  <a:srgbClr val="000000"/>
                </a:solidFill>
              </a:rPr>
              <a:t>2</a:t>
            </a:r>
            <a:endParaRPr lang="en-US" sz="2800" dirty="0"/>
          </a:p>
        </p:txBody>
      </p:sp>
      <p:sp>
        <p:nvSpPr>
          <p:cNvPr id="69074" name="Line 466"/>
          <p:cNvSpPr>
            <a:spLocks noChangeShapeType="1"/>
          </p:cNvSpPr>
          <p:nvPr/>
        </p:nvSpPr>
        <p:spPr bwMode="auto">
          <a:xfrm>
            <a:off x="3373438" y="2743200"/>
            <a:ext cx="685800" cy="0"/>
          </a:xfrm>
          <a:prstGeom prst="line">
            <a:avLst/>
          </a:prstGeom>
          <a:noFill/>
          <a:ln w="19050">
            <a:solidFill>
              <a:schemeClr val="tx1"/>
            </a:solidFill>
            <a:round/>
            <a:headEnd/>
            <a:tailEnd type="triangle" w="med" len="med"/>
          </a:ln>
          <a:effectLst/>
        </p:spPr>
        <p:txBody>
          <a:bodyPr lIns="73025" tIns="36512" rIns="73025" bIns="36512">
            <a:spAutoFit/>
          </a:bodyPr>
          <a:lstStyle/>
          <a:p>
            <a:endParaRPr lang="en-US"/>
          </a:p>
        </p:txBody>
      </p:sp>
      <p:sp>
        <p:nvSpPr>
          <p:cNvPr id="69081" name="Arc 473"/>
          <p:cNvSpPr>
            <a:spLocks/>
          </p:cNvSpPr>
          <p:nvPr/>
        </p:nvSpPr>
        <p:spPr bwMode="auto">
          <a:xfrm rot="-698606">
            <a:off x="782638" y="2147888"/>
            <a:ext cx="1752600" cy="533400"/>
          </a:xfrm>
          <a:custGeom>
            <a:avLst/>
            <a:gdLst>
              <a:gd name="G0" fmla="+- 0 0 0"/>
              <a:gd name="G1" fmla="+- 21598 0 0"/>
              <a:gd name="G2" fmla="+- 21600 0 0"/>
              <a:gd name="T0" fmla="*/ 311 w 21600"/>
              <a:gd name="T1" fmla="*/ 0 h 21598"/>
              <a:gd name="T2" fmla="*/ 21600 w 21600"/>
              <a:gd name="T3" fmla="*/ 21598 h 21598"/>
              <a:gd name="T4" fmla="*/ 0 w 21600"/>
              <a:gd name="T5" fmla="*/ 21598 h 21598"/>
            </a:gdLst>
            <a:ahLst/>
            <a:cxnLst>
              <a:cxn ang="0">
                <a:pos x="T0" y="T1"/>
              </a:cxn>
              <a:cxn ang="0">
                <a:pos x="T2" y="T3"/>
              </a:cxn>
              <a:cxn ang="0">
                <a:pos x="T4" y="T5"/>
              </a:cxn>
            </a:cxnLst>
            <a:rect l="0" t="0" r="r" b="b"/>
            <a:pathLst>
              <a:path w="21600" h="21598" fill="none" extrusionOk="0">
                <a:moveTo>
                  <a:pt x="310" y="0"/>
                </a:moveTo>
                <a:cubicBezTo>
                  <a:pt x="12117" y="170"/>
                  <a:pt x="21600" y="9789"/>
                  <a:pt x="21600" y="21598"/>
                </a:cubicBezTo>
              </a:path>
              <a:path w="21600" h="21598" stroke="0" extrusionOk="0">
                <a:moveTo>
                  <a:pt x="310" y="0"/>
                </a:moveTo>
                <a:cubicBezTo>
                  <a:pt x="12117" y="170"/>
                  <a:pt x="21600" y="9789"/>
                  <a:pt x="21600" y="21598"/>
                </a:cubicBezTo>
                <a:lnTo>
                  <a:pt x="0" y="21598"/>
                </a:lnTo>
                <a:close/>
              </a:path>
            </a:pathLst>
          </a:custGeom>
          <a:noFill/>
          <a:ln w="9525">
            <a:solidFill>
              <a:schemeClr val="tx1"/>
            </a:solidFill>
            <a:round/>
            <a:headEnd/>
            <a:tailEnd type="triangle" w="med" len="med"/>
          </a:ln>
          <a:effectLst/>
        </p:spPr>
        <p:txBody>
          <a:bodyPr lIns="73025" tIns="36512" rIns="73025" bIns="36512" anchor="ctr">
            <a:spAutoFit/>
          </a:bodyPr>
          <a:lstStyle/>
          <a:p>
            <a:endParaRPr lang="en-US"/>
          </a:p>
        </p:txBody>
      </p:sp>
      <p:sp>
        <p:nvSpPr>
          <p:cNvPr id="69084" name="Line 476"/>
          <p:cNvSpPr>
            <a:spLocks noChangeShapeType="1"/>
          </p:cNvSpPr>
          <p:nvPr/>
        </p:nvSpPr>
        <p:spPr bwMode="auto">
          <a:xfrm>
            <a:off x="4745038" y="2971800"/>
            <a:ext cx="0" cy="914400"/>
          </a:xfrm>
          <a:prstGeom prst="line">
            <a:avLst/>
          </a:prstGeom>
          <a:noFill/>
          <a:ln w="19050">
            <a:solidFill>
              <a:schemeClr val="tx1"/>
            </a:solidFill>
            <a:round/>
            <a:headEnd/>
            <a:tailEnd type="triangle" w="med" len="med"/>
          </a:ln>
          <a:effectLst/>
        </p:spPr>
        <p:txBody>
          <a:bodyPr lIns="73025" tIns="36512" rIns="73025" bIns="36512">
            <a:spAutoFit/>
          </a:bodyPr>
          <a:lstStyle/>
          <a:p>
            <a:endParaRPr lang="en-US"/>
          </a:p>
        </p:txBody>
      </p:sp>
      <p:sp>
        <p:nvSpPr>
          <p:cNvPr id="68956" name="Rectangle 348"/>
          <p:cNvSpPr>
            <a:spLocks noChangeArrowheads="1"/>
          </p:cNvSpPr>
          <p:nvPr/>
        </p:nvSpPr>
        <p:spPr bwMode="auto">
          <a:xfrm>
            <a:off x="3068638" y="4752975"/>
            <a:ext cx="292100" cy="139700"/>
          </a:xfrm>
          <a:prstGeom prst="rect">
            <a:avLst/>
          </a:prstGeom>
          <a:solidFill>
            <a:srgbClr val="FFFFFF"/>
          </a:solidFill>
          <a:ln w="9525">
            <a:noFill/>
            <a:miter lim="800000"/>
            <a:headEnd/>
            <a:tailEnd/>
          </a:ln>
        </p:spPr>
        <p:txBody>
          <a:bodyPr/>
          <a:lstStyle/>
          <a:p>
            <a:endParaRPr lang="en-US"/>
          </a:p>
        </p:txBody>
      </p:sp>
      <p:sp>
        <p:nvSpPr>
          <p:cNvPr id="69029" name="Rectangle 421"/>
          <p:cNvSpPr>
            <a:spLocks noChangeArrowheads="1"/>
          </p:cNvSpPr>
          <p:nvPr/>
        </p:nvSpPr>
        <p:spPr bwMode="auto">
          <a:xfrm>
            <a:off x="3146425" y="5135563"/>
            <a:ext cx="120650" cy="165100"/>
          </a:xfrm>
          <a:prstGeom prst="rect">
            <a:avLst/>
          </a:prstGeom>
          <a:solidFill>
            <a:srgbClr val="FFFFFF"/>
          </a:solidFill>
          <a:ln w="9525">
            <a:noFill/>
            <a:miter lim="800000"/>
            <a:headEnd/>
            <a:tailEnd/>
          </a:ln>
        </p:spPr>
        <p:txBody>
          <a:bodyPr/>
          <a:lstStyle/>
          <a:p>
            <a:endParaRPr lang="en-US"/>
          </a:p>
        </p:txBody>
      </p:sp>
      <p:sp>
        <p:nvSpPr>
          <p:cNvPr id="69058" name="Rectangle 450"/>
          <p:cNvSpPr>
            <a:spLocks noChangeArrowheads="1"/>
          </p:cNvSpPr>
          <p:nvPr/>
        </p:nvSpPr>
        <p:spPr bwMode="auto">
          <a:xfrm>
            <a:off x="4359393" y="3884387"/>
            <a:ext cx="1045927" cy="283025"/>
          </a:xfrm>
          <a:prstGeom prst="rect">
            <a:avLst/>
          </a:prstGeom>
          <a:noFill/>
          <a:ln w="12700">
            <a:solidFill>
              <a:schemeClr val="tx1"/>
            </a:solidFill>
            <a:miter lim="800000"/>
            <a:headEnd/>
            <a:tailEnd/>
          </a:ln>
          <a:effectLst/>
        </p:spPr>
        <p:txBody>
          <a:bodyPr wrap="none" lIns="73025" tIns="36512" rIns="73025" bIns="36512" anchor="ctr">
            <a:spAutoFit/>
          </a:bodyPr>
          <a:lstStyle/>
          <a:p>
            <a:pPr algn="ctr">
              <a:buNone/>
            </a:pPr>
            <a:r>
              <a:rPr lang="en-US" sz="1600" b="0" dirty="0" err="1"/>
              <a:t>MWI</a:t>
            </a:r>
            <a:r>
              <a:rPr lang="en-US" sz="1600" b="0" dirty="0"/>
              <a:t> Task</a:t>
            </a:r>
          </a:p>
        </p:txBody>
      </p:sp>
      <p:sp>
        <p:nvSpPr>
          <p:cNvPr id="69061" name="Text Box 453"/>
          <p:cNvSpPr txBox="1">
            <a:spLocks noChangeArrowheads="1"/>
          </p:cNvSpPr>
          <p:nvPr/>
        </p:nvSpPr>
        <p:spPr bwMode="auto">
          <a:xfrm>
            <a:off x="4745038" y="3581400"/>
            <a:ext cx="763029" cy="283025"/>
          </a:xfrm>
          <a:prstGeom prst="rect">
            <a:avLst/>
          </a:prstGeom>
          <a:noFill/>
          <a:ln w="9525">
            <a:noFill/>
            <a:miter lim="800000"/>
            <a:headEnd/>
            <a:tailEnd/>
          </a:ln>
          <a:effectLst/>
        </p:spPr>
        <p:txBody>
          <a:bodyPr wrap="none" lIns="73025" tIns="36512" rIns="73025" bIns="36512">
            <a:spAutoFit/>
          </a:bodyPr>
          <a:lstStyle/>
          <a:p>
            <a:pPr>
              <a:buNone/>
            </a:pPr>
            <a:r>
              <a:rPr lang="en-US" sz="1600" b="0" dirty="0"/>
              <a:t>Create</a:t>
            </a:r>
          </a:p>
        </p:txBody>
      </p:sp>
      <p:sp>
        <p:nvSpPr>
          <p:cNvPr id="69062" name="Rectangle 454"/>
          <p:cNvSpPr>
            <a:spLocks noChangeArrowheads="1"/>
          </p:cNvSpPr>
          <p:nvPr/>
        </p:nvSpPr>
        <p:spPr bwMode="auto">
          <a:xfrm>
            <a:off x="2476500" y="3884387"/>
            <a:ext cx="1125538" cy="283025"/>
          </a:xfrm>
          <a:prstGeom prst="rect">
            <a:avLst/>
          </a:prstGeom>
          <a:noFill/>
          <a:ln w="12700">
            <a:solidFill>
              <a:schemeClr val="tx1"/>
            </a:solidFill>
            <a:miter lim="800000"/>
            <a:headEnd/>
            <a:tailEnd/>
          </a:ln>
          <a:effectLst/>
        </p:spPr>
        <p:txBody>
          <a:bodyPr lIns="73025" tIns="36512" rIns="73025" bIns="36512" anchor="ctr">
            <a:spAutoFit/>
          </a:bodyPr>
          <a:lstStyle/>
          <a:p>
            <a:pPr algn="ctr">
              <a:buNone/>
            </a:pPr>
            <a:r>
              <a:rPr lang="en-US" sz="1600" b="0" dirty="0" err="1"/>
              <a:t>Aribiter</a:t>
            </a:r>
            <a:endParaRPr lang="en-US" sz="1600" b="0" dirty="0"/>
          </a:p>
        </p:txBody>
      </p:sp>
      <p:sp>
        <p:nvSpPr>
          <p:cNvPr id="69066" name="Rectangle 458"/>
          <p:cNvSpPr>
            <a:spLocks noChangeArrowheads="1"/>
          </p:cNvSpPr>
          <p:nvPr/>
        </p:nvSpPr>
        <p:spPr bwMode="auto">
          <a:xfrm>
            <a:off x="2382838" y="4848536"/>
            <a:ext cx="1905000" cy="256864"/>
          </a:xfrm>
          <a:prstGeom prst="rect">
            <a:avLst/>
          </a:prstGeom>
          <a:noFill/>
          <a:ln w="9525">
            <a:solidFill>
              <a:schemeClr val="tx1"/>
            </a:solidFill>
            <a:miter lim="800000"/>
            <a:headEnd/>
            <a:tailEnd/>
          </a:ln>
          <a:effectLst/>
        </p:spPr>
        <p:txBody>
          <a:bodyPr lIns="73025" tIns="36512" rIns="73025" bIns="36512" anchor="ctr">
            <a:spAutoFit/>
          </a:bodyPr>
          <a:lstStyle/>
          <a:p>
            <a:pPr algn="ctr">
              <a:buNone/>
            </a:pPr>
            <a:r>
              <a:rPr lang="en-US" sz="1400" b="0" dirty="0"/>
              <a:t>Resource Manager</a:t>
            </a:r>
          </a:p>
        </p:txBody>
      </p:sp>
      <p:sp>
        <p:nvSpPr>
          <p:cNvPr id="69068" name="Rectangle 460"/>
          <p:cNvSpPr>
            <a:spLocks noChangeArrowheads="1"/>
          </p:cNvSpPr>
          <p:nvPr/>
        </p:nvSpPr>
        <p:spPr bwMode="auto">
          <a:xfrm>
            <a:off x="554038" y="3884387"/>
            <a:ext cx="1143000" cy="283025"/>
          </a:xfrm>
          <a:prstGeom prst="rect">
            <a:avLst/>
          </a:prstGeom>
          <a:noFill/>
          <a:ln w="12700">
            <a:solidFill>
              <a:schemeClr val="tx1"/>
            </a:solidFill>
            <a:miter lim="800000"/>
            <a:headEnd/>
            <a:tailEnd/>
          </a:ln>
          <a:effectLst/>
        </p:spPr>
        <p:txBody>
          <a:bodyPr lIns="73025" tIns="36512" rIns="73025" bIns="36512" anchor="ctr">
            <a:spAutoFit/>
          </a:bodyPr>
          <a:lstStyle/>
          <a:p>
            <a:pPr algn="ctr">
              <a:buNone/>
            </a:pPr>
            <a:r>
              <a:rPr lang="en-US" sz="1600" b="0" dirty="0"/>
              <a:t>Miu</a:t>
            </a:r>
          </a:p>
        </p:txBody>
      </p:sp>
      <p:grpSp>
        <p:nvGrpSpPr>
          <p:cNvPr id="5" name="Group 463"/>
          <p:cNvGrpSpPr>
            <a:grpSpLocks/>
          </p:cNvGrpSpPr>
          <p:nvPr/>
        </p:nvGrpSpPr>
        <p:grpSpPr bwMode="auto">
          <a:xfrm>
            <a:off x="477838" y="4824413"/>
            <a:ext cx="1219200" cy="609600"/>
            <a:chOff x="2688" y="2687"/>
            <a:chExt cx="768" cy="384"/>
          </a:xfrm>
        </p:grpSpPr>
        <p:sp>
          <p:nvSpPr>
            <p:cNvPr id="69069" name="Rectangle 461"/>
            <p:cNvSpPr>
              <a:spLocks noChangeArrowheads="1"/>
            </p:cNvSpPr>
            <p:nvPr/>
          </p:nvSpPr>
          <p:spPr bwMode="auto">
            <a:xfrm>
              <a:off x="2688" y="2893"/>
              <a:ext cx="768" cy="178"/>
            </a:xfrm>
            <a:prstGeom prst="rect">
              <a:avLst/>
            </a:prstGeom>
            <a:noFill/>
            <a:ln w="12700">
              <a:solidFill>
                <a:schemeClr val="tx1"/>
              </a:solidFill>
              <a:miter lim="800000"/>
              <a:headEnd/>
              <a:tailEnd/>
            </a:ln>
            <a:effectLst/>
          </p:spPr>
          <p:txBody>
            <a:bodyPr lIns="73025" tIns="36512" rIns="73025" bIns="36512" anchor="ctr">
              <a:spAutoFit/>
            </a:bodyPr>
            <a:lstStyle/>
            <a:p>
              <a:pPr algn="ctr">
                <a:buNone/>
              </a:pPr>
              <a:r>
                <a:rPr lang="en-US" sz="1600" b="0" dirty="0"/>
                <a:t>TAPI</a:t>
              </a:r>
            </a:p>
          </p:txBody>
        </p:sp>
        <p:sp>
          <p:nvSpPr>
            <p:cNvPr id="69070" name="Rectangle 462"/>
            <p:cNvSpPr>
              <a:spLocks noChangeArrowheads="1"/>
            </p:cNvSpPr>
            <p:nvPr/>
          </p:nvSpPr>
          <p:spPr bwMode="auto">
            <a:xfrm>
              <a:off x="2688" y="2687"/>
              <a:ext cx="768" cy="178"/>
            </a:xfrm>
            <a:prstGeom prst="rect">
              <a:avLst/>
            </a:prstGeom>
            <a:noFill/>
            <a:ln w="12700">
              <a:solidFill>
                <a:schemeClr val="tx1"/>
              </a:solidFill>
              <a:miter lim="800000"/>
              <a:headEnd/>
              <a:tailEnd/>
            </a:ln>
            <a:effectLst/>
          </p:spPr>
          <p:txBody>
            <a:bodyPr lIns="73025" tIns="36512" rIns="73025" bIns="36512" anchor="ctr">
              <a:spAutoFit/>
            </a:bodyPr>
            <a:lstStyle/>
            <a:p>
              <a:pPr algn="ctr">
                <a:buNone/>
              </a:pPr>
              <a:r>
                <a:rPr lang="en-US" sz="1600" b="0" dirty="0"/>
                <a:t>TSP</a:t>
              </a:r>
            </a:p>
          </p:txBody>
        </p:sp>
      </p:grpSp>
      <p:sp>
        <p:nvSpPr>
          <p:cNvPr id="69072" name="Rectangle 464"/>
          <p:cNvSpPr>
            <a:spLocks noChangeArrowheads="1"/>
          </p:cNvSpPr>
          <p:nvPr/>
        </p:nvSpPr>
        <p:spPr bwMode="auto">
          <a:xfrm>
            <a:off x="96838" y="6017987"/>
            <a:ext cx="2057400" cy="283025"/>
          </a:xfrm>
          <a:prstGeom prst="rect">
            <a:avLst/>
          </a:prstGeom>
          <a:noFill/>
          <a:ln w="12700">
            <a:solidFill>
              <a:schemeClr val="tx1"/>
            </a:solidFill>
            <a:miter lim="800000"/>
            <a:headEnd/>
            <a:tailEnd/>
          </a:ln>
          <a:effectLst/>
        </p:spPr>
        <p:txBody>
          <a:bodyPr lIns="73025" tIns="36512" rIns="73025" bIns="36512" anchor="ctr">
            <a:spAutoFit/>
          </a:bodyPr>
          <a:lstStyle/>
          <a:p>
            <a:pPr algn="ctr">
              <a:buNone/>
            </a:pPr>
            <a:r>
              <a:rPr lang="en-US" sz="1600" b="0" dirty="0"/>
              <a:t>PBX/</a:t>
            </a:r>
            <a:r>
              <a:rPr lang="en-US" sz="1600" b="0" dirty="0" err="1"/>
              <a:t>CallManager</a:t>
            </a:r>
            <a:endParaRPr lang="en-US" sz="1600" b="0" dirty="0"/>
          </a:p>
        </p:txBody>
      </p:sp>
      <p:sp>
        <p:nvSpPr>
          <p:cNvPr id="69085" name="Line 477"/>
          <p:cNvSpPr>
            <a:spLocks noChangeShapeType="1"/>
          </p:cNvSpPr>
          <p:nvPr/>
        </p:nvSpPr>
        <p:spPr bwMode="auto">
          <a:xfrm flipH="1">
            <a:off x="3602038" y="4038600"/>
            <a:ext cx="685800" cy="0"/>
          </a:xfrm>
          <a:prstGeom prst="line">
            <a:avLst/>
          </a:prstGeom>
          <a:noFill/>
          <a:ln w="19050">
            <a:solidFill>
              <a:schemeClr val="tx1"/>
            </a:solidFill>
            <a:round/>
            <a:headEnd/>
            <a:tailEnd type="triangle" w="med" len="med"/>
          </a:ln>
          <a:effectLst/>
        </p:spPr>
        <p:txBody>
          <a:bodyPr lIns="73025" tIns="36512" rIns="73025" bIns="36512">
            <a:spAutoFit/>
          </a:bodyPr>
          <a:lstStyle/>
          <a:p>
            <a:endParaRPr lang="en-US"/>
          </a:p>
        </p:txBody>
      </p:sp>
      <p:sp>
        <p:nvSpPr>
          <p:cNvPr id="69086" name="Line 478"/>
          <p:cNvSpPr>
            <a:spLocks noChangeShapeType="1"/>
          </p:cNvSpPr>
          <p:nvPr/>
        </p:nvSpPr>
        <p:spPr bwMode="auto">
          <a:xfrm flipH="1">
            <a:off x="1697038" y="4038600"/>
            <a:ext cx="762000" cy="0"/>
          </a:xfrm>
          <a:prstGeom prst="line">
            <a:avLst/>
          </a:prstGeom>
          <a:noFill/>
          <a:ln w="19050">
            <a:solidFill>
              <a:schemeClr val="tx1"/>
            </a:solidFill>
            <a:round/>
            <a:headEnd/>
            <a:tailEnd type="triangle" w="med" len="med"/>
          </a:ln>
          <a:effectLst/>
        </p:spPr>
        <p:txBody>
          <a:bodyPr lIns="73025" tIns="36512" rIns="73025" bIns="36512">
            <a:spAutoFit/>
          </a:bodyPr>
          <a:lstStyle/>
          <a:p>
            <a:endParaRPr lang="en-US" dirty="0"/>
          </a:p>
        </p:txBody>
      </p:sp>
      <p:sp>
        <p:nvSpPr>
          <p:cNvPr id="69087" name="Line 479"/>
          <p:cNvSpPr>
            <a:spLocks noChangeShapeType="1"/>
          </p:cNvSpPr>
          <p:nvPr/>
        </p:nvSpPr>
        <p:spPr bwMode="auto">
          <a:xfrm flipH="1">
            <a:off x="3048000" y="4191000"/>
            <a:ext cx="20638" cy="533400"/>
          </a:xfrm>
          <a:prstGeom prst="line">
            <a:avLst/>
          </a:prstGeom>
          <a:noFill/>
          <a:ln w="19050">
            <a:solidFill>
              <a:schemeClr val="tx1"/>
            </a:solidFill>
            <a:round/>
            <a:headEnd type="triangle" w="med" len="med"/>
            <a:tailEnd type="triangle" w="med" len="med"/>
          </a:ln>
          <a:effectLst/>
        </p:spPr>
        <p:txBody>
          <a:bodyPr wrap="square" lIns="73025" tIns="36512" rIns="73025" bIns="36512">
            <a:spAutoFit/>
          </a:bodyPr>
          <a:lstStyle/>
          <a:p>
            <a:endParaRPr lang="en-US" dirty="0"/>
          </a:p>
        </p:txBody>
      </p:sp>
      <p:sp>
        <p:nvSpPr>
          <p:cNvPr id="69088" name="Line 480"/>
          <p:cNvSpPr>
            <a:spLocks noChangeShapeType="1"/>
          </p:cNvSpPr>
          <p:nvPr/>
        </p:nvSpPr>
        <p:spPr bwMode="auto">
          <a:xfrm>
            <a:off x="1087438" y="4191000"/>
            <a:ext cx="0" cy="609600"/>
          </a:xfrm>
          <a:prstGeom prst="line">
            <a:avLst/>
          </a:prstGeom>
          <a:noFill/>
          <a:ln w="19050">
            <a:solidFill>
              <a:schemeClr val="tx1"/>
            </a:solidFill>
            <a:round/>
            <a:headEnd/>
            <a:tailEnd type="triangle" w="med" len="med"/>
          </a:ln>
          <a:effectLst/>
        </p:spPr>
        <p:txBody>
          <a:bodyPr lIns="73025" tIns="36512" rIns="73025" bIns="36512">
            <a:spAutoFit/>
          </a:bodyPr>
          <a:lstStyle/>
          <a:p>
            <a:endParaRPr lang="en-US"/>
          </a:p>
        </p:txBody>
      </p:sp>
      <p:sp>
        <p:nvSpPr>
          <p:cNvPr id="69089" name="Line 481"/>
          <p:cNvSpPr>
            <a:spLocks noChangeShapeType="1"/>
          </p:cNvSpPr>
          <p:nvPr/>
        </p:nvSpPr>
        <p:spPr bwMode="auto">
          <a:xfrm>
            <a:off x="1087438" y="5486400"/>
            <a:ext cx="0" cy="533400"/>
          </a:xfrm>
          <a:prstGeom prst="line">
            <a:avLst/>
          </a:prstGeom>
          <a:noFill/>
          <a:ln w="19050">
            <a:solidFill>
              <a:schemeClr val="tx1"/>
            </a:solidFill>
            <a:round/>
            <a:headEnd/>
            <a:tailEnd type="triangle" w="med" len="med"/>
          </a:ln>
          <a:effectLst/>
        </p:spPr>
        <p:txBody>
          <a:bodyPr lIns="73025" tIns="36512" rIns="73025" bIns="36512">
            <a:spAutoFit/>
          </a:bodyPr>
          <a:lstStyle/>
          <a:p>
            <a:endParaRPr lang="en-US"/>
          </a:p>
        </p:txBody>
      </p:sp>
      <p:sp>
        <p:nvSpPr>
          <p:cNvPr id="69092" name="Arc 484"/>
          <p:cNvSpPr>
            <a:spLocks/>
          </p:cNvSpPr>
          <p:nvPr/>
        </p:nvSpPr>
        <p:spPr bwMode="auto">
          <a:xfrm rot="1912447" flipH="1" flipV="1">
            <a:off x="2679700" y="3194050"/>
            <a:ext cx="1816100" cy="463550"/>
          </a:xfrm>
          <a:custGeom>
            <a:avLst/>
            <a:gdLst>
              <a:gd name="G0" fmla="+- 16018 0 0"/>
              <a:gd name="G1" fmla="+- 21600 0 0"/>
              <a:gd name="G2" fmla="+- 21600 0 0"/>
              <a:gd name="T0" fmla="*/ 0 w 32516"/>
              <a:gd name="T1" fmla="*/ 7110 h 21600"/>
              <a:gd name="T2" fmla="*/ 32516 w 32516"/>
              <a:gd name="T3" fmla="*/ 7658 h 21600"/>
              <a:gd name="T4" fmla="*/ 16018 w 32516"/>
              <a:gd name="T5" fmla="*/ 21600 h 21600"/>
            </a:gdLst>
            <a:ahLst/>
            <a:cxnLst>
              <a:cxn ang="0">
                <a:pos x="T0" y="T1"/>
              </a:cxn>
              <a:cxn ang="0">
                <a:pos x="T2" y="T3"/>
              </a:cxn>
              <a:cxn ang="0">
                <a:pos x="T4" y="T5"/>
              </a:cxn>
            </a:cxnLst>
            <a:rect l="0" t="0" r="r" b="b"/>
            <a:pathLst>
              <a:path w="32516" h="21600" fill="none" extrusionOk="0">
                <a:moveTo>
                  <a:pt x="-1" y="7109"/>
                </a:moveTo>
                <a:cubicBezTo>
                  <a:pt x="4094" y="2582"/>
                  <a:pt x="9913" y="-1"/>
                  <a:pt x="16018" y="0"/>
                </a:cubicBezTo>
                <a:cubicBezTo>
                  <a:pt x="22376" y="0"/>
                  <a:pt x="28411" y="2801"/>
                  <a:pt x="32515" y="7658"/>
                </a:cubicBezTo>
              </a:path>
              <a:path w="32516" h="21600" stroke="0" extrusionOk="0">
                <a:moveTo>
                  <a:pt x="-1" y="7109"/>
                </a:moveTo>
                <a:cubicBezTo>
                  <a:pt x="4094" y="2582"/>
                  <a:pt x="9913" y="-1"/>
                  <a:pt x="16018" y="0"/>
                </a:cubicBezTo>
                <a:cubicBezTo>
                  <a:pt x="22376" y="0"/>
                  <a:pt x="28411" y="2801"/>
                  <a:pt x="32515" y="7658"/>
                </a:cubicBezTo>
                <a:lnTo>
                  <a:pt x="16018" y="21600"/>
                </a:lnTo>
                <a:close/>
              </a:path>
            </a:pathLst>
          </a:custGeom>
          <a:noFill/>
          <a:ln w="9525">
            <a:solidFill>
              <a:schemeClr val="tx1"/>
            </a:solidFill>
            <a:round/>
            <a:headEnd/>
            <a:tailEnd type="triangle" w="med" len="med"/>
          </a:ln>
          <a:effectLst/>
        </p:spPr>
        <p:txBody>
          <a:bodyPr lIns="73025" tIns="36512" rIns="73025" bIns="36512" anchor="ctr">
            <a:spAutoFit/>
          </a:bodyPr>
          <a:lstStyle/>
          <a:p>
            <a:endParaRPr lang="en-US"/>
          </a:p>
        </p:txBody>
      </p:sp>
      <p:sp>
        <p:nvSpPr>
          <p:cNvPr id="69094" name="AutoShape 486"/>
          <p:cNvSpPr>
            <a:spLocks noChangeArrowheads="1"/>
          </p:cNvSpPr>
          <p:nvPr/>
        </p:nvSpPr>
        <p:spPr bwMode="auto">
          <a:xfrm>
            <a:off x="2078038" y="1447800"/>
            <a:ext cx="838200" cy="533400"/>
          </a:xfrm>
          <a:prstGeom prst="can">
            <a:avLst>
              <a:gd name="adj" fmla="val 25000"/>
            </a:avLst>
          </a:prstGeom>
          <a:noFill/>
          <a:ln w="12700">
            <a:solidFill>
              <a:schemeClr val="tx1"/>
            </a:solidFill>
            <a:round/>
            <a:headEnd/>
            <a:tailEnd/>
          </a:ln>
          <a:effectLst/>
        </p:spPr>
        <p:txBody>
          <a:bodyPr lIns="73025" tIns="36512" rIns="73025" bIns="36512" anchor="ctr">
            <a:spAutoFit/>
          </a:bodyPr>
          <a:lstStyle/>
          <a:p>
            <a:endParaRPr lang="en-US"/>
          </a:p>
        </p:txBody>
      </p:sp>
      <p:sp>
        <p:nvSpPr>
          <p:cNvPr id="69095" name="Arc 487"/>
          <p:cNvSpPr>
            <a:spLocks/>
          </p:cNvSpPr>
          <p:nvPr/>
        </p:nvSpPr>
        <p:spPr bwMode="auto">
          <a:xfrm flipH="1">
            <a:off x="477838" y="1676400"/>
            <a:ext cx="1600200" cy="685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type="triangle" w="med" len="med"/>
          </a:ln>
          <a:effectLst/>
        </p:spPr>
        <p:txBody>
          <a:bodyPr wrap="none" lIns="73025" tIns="36512" rIns="73025" bIns="36512" anchor="ctr">
            <a:spAutoFit/>
          </a:bodyPr>
          <a:lstStyle/>
          <a:p>
            <a:endParaRPr lang="en-US"/>
          </a:p>
        </p:txBody>
      </p:sp>
      <p:sp>
        <p:nvSpPr>
          <p:cNvPr id="69096" name="Text Box 488"/>
          <p:cNvSpPr txBox="1">
            <a:spLocks noChangeArrowheads="1"/>
          </p:cNvSpPr>
          <p:nvPr/>
        </p:nvSpPr>
        <p:spPr bwMode="auto">
          <a:xfrm>
            <a:off x="2992438" y="1419225"/>
            <a:ext cx="1978025" cy="283025"/>
          </a:xfrm>
          <a:prstGeom prst="rect">
            <a:avLst/>
          </a:prstGeom>
          <a:noFill/>
          <a:ln w="9525">
            <a:noFill/>
            <a:miter lim="800000"/>
            <a:headEnd/>
            <a:tailEnd/>
          </a:ln>
          <a:effectLst/>
        </p:spPr>
        <p:txBody>
          <a:bodyPr lIns="73025" tIns="36512" rIns="73025" bIns="36512">
            <a:spAutoFit/>
          </a:bodyPr>
          <a:lstStyle/>
          <a:p>
            <a:pPr>
              <a:buNone/>
            </a:pPr>
            <a:r>
              <a:rPr lang="en-US" sz="1600" b="0" dirty="0" err="1"/>
              <a:t>Mailstore</a:t>
            </a:r>
            <a:endParaRPr lang="en-US" sz="1600" b="0" dirty="0"/>
          </a:p>
        </p:txBody>
      </p:sp>
      <p:sp>
        <p:nvSpPr>
          <p:cNvPr id="69097" name="Text Box 489"/>
          <p:cNvSpPr txBox="1">
            <a:spLocks noChangeArrowheads="1"/>
          </p:cNvSpPr>
          <p:nvPr/>
        </p:nvSpPr>
        <p:spPr bwMode="auto">
          <a:xfrm>
            <a:off x="1676400" y="1066800"/>
            <a:ext cx="347852" cy="439991"/>
          </a:xfrm>
          <a:prstGeom prst="rect">
            <a:avLst/>
          </a:prstGeom>
          <a:noFill/>
          <a:ln w="9525">
            <a:noFill/>
            <a:miter lim="800000"/>
            <a:headEnd/>
            <a:tailEnd/>
          </a:ln>
          <a:effectLst/>
        </p:spPr>
        <p:txBody>
          <a:bodyPr wrap="none" lIns="73025" tIns="36512" rIns="73025" bIns="36512">
            <a:spAutoFit/>
          </a:bodyPr>
          <a:lstStyle/>
          <a:p>
            <a:pPr>
              <a:buNone/>
            </a:pPr>
            <a:r>
              <a:rPr lang="en-US" sz="2800" dirty="0"/>
              <a:t>1</a:t>
            </a:r>
          </a:p>
        </p:txBody>
      </p:sp>
      <p:sp>
        <p:nvSpPr>
          <p:cNvPr id="69098" name="Text Box 490"/>
          <p:cNvSpPr txBox="1">
            <a:spLocks noChangeArrowheads="1"/>
          </p:cNvSpPr>
          <p:nvPr/>
        </p:nvSpPr>
        <p:spPr bwMode="auto">
          <a:xfrm>
            <a:off x="4757548" y="2057400"/>
            <a:ext cx="347852" cy="439991"/>
          </a:xfrm>
          <a:prstGeom prst="rect">
            <a:avLst/>
          </a:prstGeom>
          <a:solidFill>
            <a:schemeClr val="bg1"/>
          </a:solidFill>
          <a:ln w="9525">
            <a:noFill/>
            <a:miter lim="800000"/>
            <a:headEnd/>
            <a:tailEnd/>
          </a:ln>
          <a:effectLst/>
        </p:spPr>
        <p:txBody>
          <a:bodyPr wrap="none" lIns="73025" tIns="36512" rIns="73025" bIns="36512">
            <a:spAutoFit/>
          </a:bodyPr>
          <a:lstStyle/>
          <a:p>
            <a:pPr>
              <a:buNone/>
            </a:pPr>
            <a:r>
              <a:rPr lang="en-US" sz="2800" dirty="0"/>
              <a:t>3</a:t>
            </a:r>
          </a:p>
        </p:txBody>
      </p:sp>
      <p:sp>
        <p:nvSpPr>
          <p:cNvPr id="69100" name="Text Box 492"/>
          <p:cNvSpPr txBox="1">
            <a:spLocks noChangeArrowheads="1"/>
          </p:cNvSpPr>
          <p:nvPr/>
        </p:nvSpPr>
        <p:spPr bwMode="auto">
          <a:xfrm>
            <a:off x="185548" y="3827209"/>
            <a:ext cx="347852" cy="439991"/>
          </a:xfrm>
          <a:prstGeom prst="rect">
            <a:avLst/>
          </a:prstGeom>
          <a:solidFill>
            <a:schemeClr val="bg1"/>
          </a:solidFill>
          <a:ln w="9525">
            <a:noFill/>
            <a:miter lim="800000"/>
            <a:headEnd/>
            <a:tailEnd/>
          </a:ln>
          <a:effectLst/>
        </p:spPr>
        <p:txBody>
          <a:bodyPr wrap="none" lIns="73025" tIns="36512" rIns="73025" bIns="36512">
            <a:spAutoFit/>
          </a:bodyPr>
          <a:lstStyle/>
          <a:p>
            <a:pPr>
              <a:buNone/>
            </a:pPr>
            <a:r>
              <a:rPr lang="en-US" sz="2800" dirty="0"/>
              <a:t>6</a:t>
            </a:r>
          </a:p>
        </p:txBody>
      </p:sp>
      <p:sp>
        <p:nvSpPr>
          <p:cNvPr id="69102" name="Text Box 494"/>
          <p:cNvSpPr txBox="1">
            <a:spLocks noChangeArrowheads="1"/>
          </p:cNvSpPr>
          <p:nvPr/>
        </p:nvSpPr>
        <p:spPr bwMode="auto">
          <a:xfrm>
            <a:off x="3155950" y="3200400"/>
            <a:ext cx="347852" cy="439991"/>
          </a:xfrm>
          <a:prstGeom prst="rect">
            <a:avLst/>
          </a:prstGeom>
          <a:noFill/>
          <a:ln w="9525">
            <a:noFill/>
            <a:miter lim="800000"/>
            <a:headEnd/>
            <a:tailEnd/>
          </a:ln>
          <a:effectLst/>
        </p:spPr>
        <p:txBody>
          <a:bodyPr wrap="none" lIns="73025" tIns="36512" rIns="73025" bIns="36512">
            <a:spAutoFit/>
          </a:bodyPr>
          <a:lstStyle/>
          <a:p>
            <a:pPr>
              <a:buNone/>
            </a:pPr>
            <a:r>
              <a:rPr lang="en-US" sz="2800" dirty="0"/>
              <a:t>7</a:t>
            </a:r>
          </a:p>
        </p:txBody>
      </p:sp>
      <p:sp>
        <p:nvSpPr>
          <p:cNvPr id="69103" name="Text Box 495"/>
          <p:cNvSpPr txBox="1">
            <a:spLocks noChangeArrowheads="1"/>
          </p:cNvSpPr>
          <p:nvPr/>
        </p:nvSpPr>
        <p:spPr bwMode="auto">
          <a:xfrm>
            <a:off x="3124200" y="4284409"/>
            <a:ext cx="347852" cy="439991"/>
          </a:xfrm>
          <a:prstGeom prst="rect">
            <a:avLst/>
          </a:prstGeom>
          <a:solidFill>
            <a:schemeClr val="bg1"/>
          </a:solidFill>
          <a:ln w="9525">
            <a:noFill/>
            <a:miter lim="800000"/>
            <a:headEnd/>
            <a:tailEnd/>
          </a:ln>
          <a:effectLst/>
        </p:spPr>
        <p:txBody>
          <a:bodyPr wrap="none" lIns="73025" tIns="36512" rIns="73025" bIns="36512">
            <a:spAutoFit/>
          </a:bodyPr>
          <a:lstStyle/>
          <a:p>
            <a:pPr>
              <a:buNone/>
            </a:pPr>
            <a:r>
              <a:rPr lang="en-US" sz="2800" dirty="0"/>
              <a:t>5</a:t>
            </a:r>
          </a:p>
        </p:txBody>
      </p:sp>
      <p:sp>
        <p:nvSpPr>
          <p:cNvPr id="69104" name="Text Box 496"/>
          <p:cNvSpPr txBox="1">
            <a:spLocks noChangeArrowheads="1"/>
          </p:cNvSpPr>
          <p:nvPr/>
        </p:nvSpPr>
        <p:spPr bwMode="auto">
          <a:xfrm>
            <a:off x="4909948" y="3200400"/>
            <a:ext cx="347852" cy="439991"/>
          </a:xfrm>
          <a:prstGeom prst="rect">
            <a:avLst/>
          </a:prstGeom>
          <a:solidFill>
            <a:schemeClr val="bg1"/>
          </a:solidFill>
          <a:ln w="9525">
            <a:noFill/>
            <a:miter lim="800000"/>
            <a:headEnd/>
            <a:tailEnd/>
          </a:ln>
          <a:effectLst/>
        </p:spPr>
        <p:txBody>
          <a:bodyPr wrap="none" lIns="73025" tIns="36512" rIns="73025" bIns="36512">
            <a:spAutoFit/>
          </a:bodyPr>
          <a:lstStyle/>
          <a:p>
            <a:pPr>
              <a:buNone/>
            </a:pPr>
            <a:r>
              <a:rPr lang="en-US" sz="2800" dirty="0"/>
              <a:t>4</a:t>
            </a:r>
          </a:p>
        </p:txBody>
      </p:sp>
      <p:sp>
        <p:nvSpPr>
          <p:cNvPr id="69106" name="Rectangle 498"/>
          <p:cNvSpPr>
            <a:spLocks noChangeArrowheads="1"/>
          </p:cNvSpPr>
          <p:nvPr/>
        </p:nvSpPr>
        <p:spPr bwMode="auto">
          <a:xfrm>
            <a:off x="6632575" y="2743200"/>
            <a:ext cx="2435225" cy="212725"/>
          </a:xfrm>
          <a:prstGeom prst="rect">
            <a:avLst/>
          </a:prstGeom>
          <a:noFill/>
          <a:ln w="9525">
            <a:noFill/>
            <a:miter lim="800000"/>
            <a:headEnd/>
            <a:tailEnd/>
          </a:ln>
        </p:spPr>
        <p:txBody>
          <a:bodyPr wrap="none" lIns="0" tIns="0" rIns="0" bIns="0">
            <a:spAutoFit/>
          </a:bodyPr>
          <a:lstStyle/>
          <a:p>
            <a:pPr>
              <a:buFontTx/>
              <a:buChar char="-"/>
            </a:pPr>
            <a:r>
              <a:rPr lang="en-US" sz="1400" b="0">
                <a:solidFill>
                  <a:srgbClr val="000000"/>
                </a:solidFill>
              </a:rPr>
              <a:t>Drops Notification into NotifyQ</a:t>
            </a:r>
            <a:endParaRPr lang="en-US" sz="1400" b="0"/>
          </a:p>
        </p:txBody>
      </p:sp>
      <p:sp>
        <p:nvSpPr>
          <p:cNvPr id="69108" name="Text Box 500"/>
          <p:cNvSpPr txBox="1">
            <a:spLocks noChangeArrowheads="1"/>
          </p:cNvSpPr>
          <p:nvPr/>
        </p:nvSpPr>
        <p:spPr bwMode="auto">
          <a:xfrm>
            <a:off x="6096000" y="3143250"/>
            <a:ext cx="2935099" cy="256864"/>
          </a:xfrm>
          <a:prstGeom prst="rect">
            <a:avLst/>
          </a:prstGeom>
          <a:noFill/>
          <a:ln w="9525">
            <a:noFill/>
            <a:miter lim="800000"/>
            <a:headEnd/>
            <a:tailEnd/>
          </a:ln>
          <a:effectLst/>
        </p:spPr>
        <p:txBody>
          <a:bodyPr wrap="none" lIns="73025" tIns="36512" rIns="73025" bIns="36512">
            <a:spAutoFit/>
          </a:bodyPr>
          <a:lstStyle/>
          <a:p>
            <a:pPr>
              <a:buNone/>
            </a:pPr>
            <a:r>
              <a:rPr lang="en-US" sz="1400" b="0" dirty="0"/>
              <a:t>3. </a:t>
            </a:r>
            <a:r>
              <a:rPr lang="en-US" sz="1400" b="0" dirty="0" err="1"/>
              <a:t>Notifier</a:t>
            </a:r>
            <a:r>
              <a:rPr lang="en-US" sz="1400" b="0" dirty="0"/>
              <a:t> Pops Event from </a:t>
            </a:r>
            <a:r>
              <a:rPr lang="en-US" sz="1400" b="0" dirty="0" err="1"/>
              <a:t>NotifyQ</a:t>
            </a:r>
            <a:endParaRPr lang="en-US" sz="1400" b="0" dirty="0"/>
          </a:p>
        </p:txBody>
      </p:sp>
      <p:sp>
        <p:nvSpPr>
          <p:cNvPr id="69117" name="Text Box 509"/>
          <p:cNvSpPr txBox="1">
            <a:spLocks noChangeArrowheads="1"/>
          </p:cNvSpPr>
          <p:nvPr/>
        </p:nvSpPr>
        <p:spPr bwMode="auto">
          <a:xfrm>
            <a:off x="5943600" y="3556000"/>
            <a:ext cx="2743200" cy="623118"/>
          </a:xfrm>
          <a:prstGeom prst="rect">
            <a:avLst/>
          </a:prstGeom>
          <a:noFill/>
          <a:ln w="9525">
            <a:noFill/>
            <a:miter lim="800000"/>
            <a:headEnd/>
            <a:tailEnd/>
          </a:ln>
          <a:effectLst/>
        </p:spPr>
        <p:txBody>
          <a:bodyPr lIns="73025" tIns="36512" rIns="73025" bIns="36512">
            <a:spAutoFit/>
          </a:bodyPr>
          <a:lstStyle/>
          <a:p>
            <a:pPr>
              <a:buNone/>
            </a:pPr>
            <a:r>
              <a:rPr lang="en-US" sz="1400" b="0" dirty="0"/>
              <a:t>4. </a:t>
            </a:r>
            <a:r>
              <a:rPr lang="en-US" sz="1400" b="0" dirty="0" err="1"/>
              <a:t>MWI</a:t>
            </a:r>
            <a:r>
              <a:rPr lang="en-US" sz="1400" b="0" dirty="0"/>
              <a:t> Task created if </a:t>
            </a:r>
            <a:r>
              <a:rPr lang="en-US" sz="1400" b="0" dirty="0" err="1"/>
              <a:t>MWI</a:t>
            </a:r>
            <a:r>
              <a:rPr lang="en-US" sz="1400" b="0" dirty="0"/>
              <a:t>    state needs to alter. May retry if needed.</a:t>
            </a:r>
            <a:endParaRPr lang="en-US" sz="1400" dirty="0"/>
          </a:p>
        </p:txBody>
      </p:sp>
      <p:sp>
        <p:nvSpPr>
          <p:cNvPr id="69118" name="Text Box 510"/>
          <p:cNvSpPr txBox="1">
            <a:spLocks noChangeArrowheads="1"/>
          </p:cNvSpPr>
          <p:nvPr/>
        </p:nvSpPr>
        <p:spPr bwMode="auto">
          <a:xfrm>
            <a:off x="5715000" y="4378325"/>
            <a:ext cx="2743200" cy="439991"/>
          </a:xfrm>
          <a:prstGeom prst="rect">
            <a:avLst/>
          </a:prstGeom>
          <a:noFill/>
          <a:ln w="9525">
            <a:noFill/>
            <a:miter lim="800000"/>
            <a:headEnd/>
            <a:tailEnd/>
          </a:ln>
          <a:effectLst/>
        </p:spPr>
        <p:txBody>
          <a:bodyPr lIns="73025" tIns="36512" rIns="73025" bIns="36512">
            <a:spAutoFit/>
          </a:bodyPr>
          <a:lstStyle/>
          <a:p>
            <a:pPr>
              <a:buNone/>
            </a:pPr>
            <a:r>
              <a:rPr lang="en-US" sz="1400" b="0" dirty="0"/>
              <a:t>5. Arbiter allocates a port for the </a:t>
            </a:r>
            <a:r>
              <a:rPr lang="en-US" sz="1400" b="0" dirty="0" err="1"/>
              <a:t>MWI</a:t>
            </a:r>
            <a:r>
              <a:rPr lang="en-US" sz="1400" b="0" dirty="0"/>
              <a:t> dial out</a:t>
            </a:r>
          </a:p>
        </p:txBody>
      </p:sp>
      <p:sp>
        <p:nvSpPr>
          <p:cNvPr id="69120" name="Text Box 512"/>
          <p:cNvSpPr txBox="1">
            <a:spLocks noChangeArrowheads="1"/>
          </p:cNvSpPr>
          <p:nvPr/>
        </p:nvSpPr>
        <p:spPr bwMode="auto">
          <a:xfrm>
            <a:off x="5181600" y="5562600"/>
            <a:ext cx="3352800" cy="806245"/>
          </a:xfrm>
          <a:prstGeom prst="rect">
            <a:avLst/>
          </a:prstGeom>
          <a:noFill/>
          <a:ln w="9525">
            <a:noFill/>
            <a:miter lim="800000"/>
            <a:headEnd/>
            <a:tailEnd/>
          </a:ln>
          <a:effectLst/>
        </p:spPr>
        <p:txBody>
          <a:bodyPr lIns="73025" tIns="36512" rIns="73025" bIns="36512">
            <a:spAutoFit/>
          </a:bodyPr>
          <a:lstStyle/>
          <a:p>
            <a:pPr>
              <a:buNone/>
            </a:pPr>
            <a:r>
              <a:rPr lang="en-US" sz="1400" b="0" dirty="0"/>
              <a:t>7. </a:t>
            </a:r>
            <a:r>
              <a:rPr lang="en-US" sz="1400" b="0" dirty="0" err="1"/>
              <a:t>NotifyQ</a:t>
            </a:r>
            <a:r>
              <a:rPr lang="en-US" sz="1400" b="0" dirty="0"/>
              <a:t> receives a SUCCESS or FAILURE notification which the </a:t>
            </a:r>
            <a:r>
              <a:rPr lang="en-US" sz="1400" b="0" dirty="0" err="1"/>
              <a:t>Notifier</a:t>
            </a:r>
            <a:r>
              <a:rPr lang="en-US" sz="1400" b="0" dirty="0"/>
              <a:t> processes. If SUCCESS, internal </a:t>
            </a:r>
            <a:r>
              <a:rPr lang="en-US" sz="1400" b="0" dirty="0" err="1"/>
              <a:t>MWI</a:t>
            </a:r>
            <a:r>
              <a:rPr lang="en-US" sz="1400" b="0" dirty="0"/>
              <a:t> state is altered.</a:t>
            </a:r>
          </a:p>
        </p:txBody>
      </p:sp>
      <p:sp>
        <p:nvSpPr>
          <p:cNvPr id="69121" name="Text Box 513"/>
          <p:cNvSpPr txBox="1">
            <a:spLocks noChangeArrowheads="1"/>
          </p:cNvSpPr>
          <p:nvPr/>
        </p:nvSpPr>
        <p:spPr bwMode="auto">
          <a:xfrm>
            <a:off x="76200" y="430213"/>
            <a:ext cx="8298747" cy="492313"/>
          </a:xfrm>
          <a:prstGeom prst="rect">
            <a:avLst/>
          </a:prstGeom>
          <a:noFill/>
          <a:ln w="9525">
            <a:noFill/>
            <a:miter lim="800000"/>
            <a:headEnd/>
            <a:tailEnd/>
          </a:ln>
          <a:effectLst/>
        </p:spPr>
        <p:txBody>
          <a:bodyPr wrap="none" lIns="73025" tIns="36512" rIns="73025" bIns="36512">
            <a:spAutoFit/>
          </a:bodyPr>
          <a:lstStyle/>
          <a:p>
            <a:pPr>
              <a:buNone/>
            </a:pPr>
            <a:r>
              <a:rPr lang="en-US" sz="3200" dirty="0"/>
              <a:t>The process for Generating an </a:t>
            </a:r>
            <a:r>
              <a:rPr lang="en-US" sz="3200" dirty="0" err="1"/>
              <a:t>MWI</a:t>
            </a:r>
            <a:r>
              <a:rPr lang="en-US" sz="3200" dirty="0"/>
              <a:t> Request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39428" name="Rectangle 4"/>
          <p:cNvSpPr>
            <a:spLocks noChangeArrowheads="1"/>
          </p:cNvSpPr>
          <p:nvPr/>
        </p:nvSpPr>
        <p:spPr bwMode="auto">
          <a:xfrm>
            <a:off x="381000" y="1371600"/>
            <a:ext cx="8534400" cy="44958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09:19:50:609 (AvDiagnostics_MC,644,ExchangeMonitor,13) [Thread 6708] </a:t>
            </a:r>
            <a:r>
              <a:rPr lang="en-US" sz="1000">
                <a:solidFill>
                  <a:schemeClr val="accent2"/>
                </a:solidFill>
              </a:rPr>
              <a:t>Received MonitorMailbox request</a:t>
            </a:r>
            <a:r>
              <a:rPr lang="en-US" sz="1000">
                <a:solidFill>
                  <a:schemeClr val="bg1"/>
                </a:solidFill>
              </a:rPr>
              <a:t> for  </a:t>
            </a:r>
            <a:r>
              <a:rPr lang="en-US" sz="1000">
                <a:solidFill>
                  <a:schemeClr val="accent2"/>
                </a:solidFill>
              </a:rPr>
              <a:t>cn=user 8005</a:t>
            </a:r>
            <a:r>
              <a:rPr lang="en-US" sz="1000">
                <a:solidFill>
                  <a:schemeClr val="bg1"/>
                </a:solidFill>
              </a:rPr>
              <a:t> cn=Recipients ou=Exchange Administrative Group (FYDIBOHF23SPDLT) o=EFT 85  </a:t>
            </a:r>
          </a:p>
          <a:p>
            <a:pPr marL="342900" indent="-228600" defTabSz="814388"/>
            <a:r>
              <a:rPr lang="en-US" sz="1000">
                <a:solidFill>
                  <a:schemeClr val="bg1"/>
                </a:solidFill>
              </a:rPr>
              <a:t>09:19:50:671 (AvDiagnostics_MC,642,ExchangeMonitor,12) [Thread 6804] (Opening table. pContext-&gt;set_InboxTable(lpInboxTbl) for mailbox: cn=user 8005 cn=Recipients ou=Exchange Administrative Group (FYDIBOHF23SPDLT) o=EFT 85)  </a:t>
            </a:r>
          </a:p>
          <a:p>
            <a:pPr marL="342900" indent="-228600" defTabSz="814388"/>
            <a:r>
              <a:rPr lang="en-US" sz="1000">
                <a:solidFill>
                  <a:schemeClr val="bg1"/>
                </a:solidFill>
              </a:rPr>
              <a:t>09:19:50:672 (AvDiagnostics_MC,1440,MALEx,12) [Thread 6804] Diagnostic: CAvMALExSearchFolderHelpers::GetSearchFolder (FilterNewMsg)   </a:t>
            </a:r>
          </a:p>
          <a:p>
            <a:pPr marL="342900" indent="-228600" defTabSz="814388"/>
            <a:r>
              <a:rPr lang="en-US" sz="1000">
                <a:solidFill>
                  <a:schemeClr val="bg1"/>
                </a:solidFill>
              </a:rPr>
              <a:t>09:19:50:687 (AvDiagnostics_MC,642,ExchangeMonitor,12) [Thread 6804] (Loaded mailbox lpInboxTbl is pointing to:lpInboxTbl-&gt;SeekRowApprox(0  1).)  </a:t>
            </a:r>
          </a:p>
          <a:p>
            <a:pPr marL="342900" indent="-228600" defTabSz="814388"/>
            <a:r>
              <a:rPr lang="en-US" sz="1000">
                <a:solidFill>
                  <a:schemeClr val="bg1"/>
                </a:solidFill>
              </a:rPr>
              <a:t>09:19:50:718 (AvDiagnostics_MC,642,ExchangeMonitor,12) [Thread 6804] (InboxTbl-&gt;QueryRows( ulMsgCount  0  &amp;pRowSet ) returned with 3 rows in RowSet 1.)  </a:t>
            </a:r>
          </a:p>
          <a:p>
            <a:pPr marL="342900" indent="-228600" defTabSz="814388"/>
            <a:r>
              <a:rPr lang="en-US" sz="1000">
                <a:solidFill>
                  <a:schemeClr val="bg1"/>
                </a:solidFill>
              </a:rPr>
              <a:t>09:19:50:719 (AvDiagnostics_MC,642,ExchangeMonitor,12) [Thread 6804] (AddToMessageCounts:MediaType=2 Priority=1 IsNew=Yes)  </a:t>
            </a:r>
          </a:p>
          <a:p>
            <a:pPr marL="342900" indent="-228600" defTabSz="814388"/>
            <a:r>
              <a:rPr lang="en-US" sz="1000">
                <a:solidFill>
                  <a:schemeClr val="bg1"/>
                </a:solidFill>
              </a:rPr>
              <a:t>09:19:50:718 (AvDiagnostics_MC,642,ExchangeMonitor,12) [Thread 6804] (AddToMessageCounts:MediaType=2 Priority=1 IsNew=Yes)  </a:t>
            </a:r>
          </a:p>
          <a:p>
            <a:pPr marL="342900" indent="-228600" defTabSz="814388"/>
            <a:r>
              <a:rPr lang="en-US" sz="1000">
                <a:solidFill>
                  <a:schemeClr val="bg1"/>
                </a:solidFill>
              </a:rPr>
              <a:t>09:19:50:719 (AvDiagnostics_MC,642,ExchangeMonitor,12) [Thread 6804] (AddToMessageCounts:MediaType=2 Priority=1 IsNew=Yes)  </a:t>
            </a:r>
          </a:p>
          <a:p>
            <a:pPr marL="342900" indent="-228600" defTabSz="814388"/>
            <a:r>
              <a:rPr lang="en-US" sz="1000">
                <a:solidFill>
                  <a:schemeClr val="bg1"/>
                </a:solidFill>
              </a:rPr>
              <a:t>09:19:50:718 (AvDiagnostics_MC,1440,MALEx,12) [Thread 6804] Diagnostic: CAvMALExSearchFolderHelpers::GetSearchFolder (FilterSavedMsgNoEmail)   </a:t>
            </a:r>
          </a:p>
          <a:p>
            <a:pPr marL="342900" indent="-228600" defTabSz="814388"/>
            <a:r>
              <a:rPr lang="en-US" sz="1000">
                <a:solidFill>
                  <a:schemeClr val="bg1"/>
                </a:solidFill>
              </a:rPr>
              <a:t>09:19:50:734 (AvDiagnostics_MC,642,ExchangeMonitor,12) [Thread 6804] (Loaded mailbox lpInboxTbl is pointing to:lpInboxTbl-&gt;SeekRowApprox(0  1).)  </a:t>
            </a:r>
          </a:p>
          <a:p>
            <a:pPr marL="342900" indent="-228600" defTabSz="814388"/>
            <a:r>
              <a:rPr lang="en-US" sz="1000">
                <a:solidFill>
                  <a:schemeClr val="bg1"/>
                </a:solidFill>
              </a:rPr>
              <a:t>09:19:50:735 (AvDiagnostics_MC,642,ExchangeMonitor,12) [Thread 6804] (InboxTbl-&gt;QueryRows( ulMsgCount  0  &amp;pRowSet ) returned with 0 rows in RowSet 1.)  </a:t>
            </a:r>
          </a:p>
          <a:p>
            <a:pPr marL="342900" indent="-228600" defTabSz="814388"/>
            <a:r>
              <a:rPr lang="en-US" sz="1000">
                <a:solidFill>
                  <a:schemeClr val="bg1"/>
                </a:solidFill>
              </a:rPr>
              <a:t>09:19:50:734 (AvDiagnostics_MC,642,ExchangeMonitor,12) [Thread 6804] </a:t>
            </a:r>
            <a:r>
              <a:rPr lang="en-US" sz="1000">
                <a:solidFill>
                  <a:schemeClr val="accent2"/>
                </a:solidFill>
              </a:rPr>
              <a:t>(GetMessageCountPackage:Voice=3/0(0/0) Fax=0/0(0/0) Text=0/0(0/0))</a:t>
            </a:r>
            <a:r>
              <a:rPr lang="en-US" sz="1000">
                <a:solidFill>
                  <a:schemeClr val="bg1"/>
                </a:solidFill>
              </a:rPr>
              <a:t>  </a:t>
            </a:r>
          </a:p>
          <a:p>
            <a:pPr marL="342900" indent="-228600" defTabSz="814388"/>
            <a:r>
              <a:rPr lang="en-US" sz="1000">
                <a:solidFill>
                  <a:schemeClr val="bg1"/>
                </a:solidFill>
              </a:rPr>
              <a:t>09:19:50:735 (AvDiagnostics_MC,644,ExchangeMonitor,13) [Thread 6804] PostNotifyQPushEvent   (Mailbox: cn=user 8005 cn=Recipients ou=Exchange Administrative Group (FYDIBOHF23SPDLT) o=EFT 85 Action: eNOTIFYQ_ACTION_STARTUP_MESSAGE_COUNTS)  </a:t>
            </a:r>
          </a:p>
          <a:p>
            <a:pPr marL="342900" indent="-228600" defTabSz="814388"/>
            <a:r>
              <a:rPr lang="en-US" sz="1000">
                <a:solidFill>
                  <a:schemeClr val="bg1"/>
                </a:solidFill>
              </a:rPr>
              <a:t>09:19:50:734 (AvDiagnostics_MC,642,ExchangeMonitor,13) [Thread 6804] Inbox FID for cn=user 8005 cn=Recipients ou=Exchange Administrative Group (FYDIBOHF23SPDLT) o=EFT 85 = 0x18000000:0x00000001  </a:t>
            </a:r>
          </a:p>
          <a:p>
            <a:pPr marL="342900" indent="-228600" defTabSz="814388"/>
            <a:r>
              <a:rPr lang="en-US" sz="1000">
                <a:solidFill>
                  <a:schemeClr val="bg1"/>
                </a:solidFill>
              </a:rPr>
              <a:t>09:19:50:735 (AvDiagnostics_MC,644,ExchangeMonitor,13) [Thread 6804] IAvNotifyQ::PushEvent  (Mailbox: cn=user 8005 cn=Recipients ou=Exchange Administrative Group (FYDIBOHF23SPDLT) o=EFT 85 Action: eNOTIFYQ_ACTION_STARTUP_MESSAGE_COUNTS)  </a:t>
            </a:r>
          </a:p>
          <a:p>
            <a:pPr marL="342900" indent="-228600" defTabSz="814388"/>
            <a:endParaRPr lang="en-US" sz="1000">
              <a:solidFill>
                <a:schemeClr val="bg1"/>
              </a:solidFill>
            </a:endParaRPr>
          </a:p>
          <a:p>
            <a:pPr marL="342900" indent="-228600" defTabSz="814388"/>
            <a:endParaRPr lang="en-US" sz="1000">
              <a:solidFill>
                <a:schemeClr val="bg1"/>
              </a:solidFill>
            </a:endParaRPr>
          </a:p>
          <a:p>
            <a:pPr marL="342900" indent="-228600" defTabSz="814388">
              <a:buFont typeface="Wingdings" pitchFamily="2" charset="2"/>
              <a:buNone/>
            </a:pPr>
            <a:endParaRPr lang="en-US" sz="1000">
              <a:solidFill>
                <a:schemeClr val="bg1"/>
              </a:solidFill>
            </a:endParaRPr>
          </a:p>
        </p:txBody>
      </p:sp>
      <p:sp>
        <p:nvSpPr>
          <p:cNvPr id="1639430" name="Text Box 6"/>
          <p:cNvSpPr txBox="1">
            <a:spLocks noChangeArrowheads="1"/>
          </p:cNvSpPr>
          <p:nvPr/>
        </p:nvSpPr>
        <p:spPr bwMode="auto">
          <a:xfrm>
            <a:off x="152400" y="5943600"/>
            <a:ext cx="8870950" cy="646113"/>
          </a:xfrm>
          <a:prstGeom prst="rect">
            <a:avLst/>
          </a:prstGeom>
          <a:noFill/>
          <a:ln w="9525" algn="ctr">
            <a:noFill/>
            <a:miter lim="800000"/>
            <a:headEnd/>
            <a:tailEnd/>
          </a:ln>
          <a:effectLst/>
        </p:spPr>
        <p:txBody>
          <a:bodyPr wrap="none" lIns="82124" tIns="41061" rIns="82124" bIns="41061">
            <a:spAutoFit/>
          </a:bodyPr>
          <a:lstStyle/>
          <a:p>
            <a:pPr marL="342900" indent="-228600" defTabSz="814388"/>
            <a:r>
              <a:rPr lang="en-US" sz="1800"/>
              <a:t>Unity Startup, should see a line for each subscriber that is local to the Unity Server</a:t>
            </a:r>
          </a:p>
          <a:p>
            <a:pPr marL="342900" indent="-228600" defTabSz="814388"/>
            <a:r>
              <a:rPr lang="en-US" sz="1800"/>
              <a:t>Message counts = {Normal New} / {Normal Read} ( {Urgent New} / {Urgent Read}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40451" name="Rectangle 3"/>
          <p:cNvSpPr>
            <a:spLocks noGrp="1" noChangeArrowheads="1"/>
          </p:cNvSpPr>
          <p:nvPr>
            <p:ph type="body" idx="1"/>
          </p:nvPr>
        </p:nvSpPr>
        <p:spPr>
          <a:xfrm>
            <a:off x="533400" y="1371600"/>
            <a:ext cx="8229600" cy="990600"/>
          </a:xfrm>
        </p:spPr>
        <p:txBody>
          <a:bodyPr/>
          <a:lstStyle/>
          <a:p>
            <a:pPr>
              <a:buFont typeface="Arial" charset="0"/>
              <a:buChar char="•"/>
            </a:pPr>
            <a:r>
              <a:rPr lang="en-US" sz="2000"/>
              <a:t> Callin by subscriber “user 8005”, deletes 3 messages.</a:t>
            </a:r>
          </a:p>
          <a:p>
            <a:pPr>
              <a:buFont typeface="Arial" charset="0"/>
              <a:buChar char="•"/>
            </a:pPr>
            <a:r>
              <a:rPr lang="en-US" sz="2000"/>
              <a:t> MAPI is very CHATTY. </a:t>
            </a:r>
          </a:p>
        </p:txBody>
      </p:sp>
      <p:sp>
        <p:nvSpPr>
          <p:cNvPr id="1640452" name="Rectangle 4"/>
          <p:cNvSpPr>
            <a:spLocks noChangeArrowheads="1"/>
          </p:cNvSpPr>
          <p:nvPr/>
        </p:nvSpPr>
        <p:spPr bwMode="auto">
          <a:xfrm>
            <a:off x="228600" y="2362200"/>
            <a:ext cx="8763000" cy="39624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09:25:04:072 (AvDiagnostics_MC,1083,ExchangeMonitor,13) [Thread 6804] [Thread 0x00001A94] </a:t>
            </a:r>
            <a:r>
              <a:rPr lang="en-US" sz="1000">
                <a:solidFill>
                  <a:schemeClr val="accent2"/>
                </a:solidFill>
              </a:rPr>
              <a:t>Table notification received</a:t>
            </a:r>
            <a:r>
              <a:rPr lang="en-US" sz="1000">
                <a:solidFill>
                  <a:schemeClr val="bg1"/>
                </a:solidFill>
              </a:rPr>
              <a:t> (</a:t>
            </a:r>
            <a:r>
              <a:rPr lang="en-US" sz="1000">
                <a:solidFill>
                  <a:schemeClr val="accent2"/>
                </a:solidFill>
              </a:rPr>
              <a:t>TABLE_ROW_MODIFIED</a:t>
            </a:r>
            <a:r>
              <a:rPr lang="en-US" sz="1000">
                <a:solidFill>
                  <a:schemeClr val="bg1"/>
                </a:solidFill>
              </a:rPr>
              <a:t> for </a:t>
            </a:r>
            <a:r>
              <a:rPr lang="en-US" sz="1000">
                <a:solidFill>
                  <a:schemeClr val="accent2"/>
                </a:solidFill>
              </a:rPr>
              <a:t>cn=user 8005</a:t>
            </a:r>
            <a:r>
              <a:rPr lang="en-US" sz="1000">
                <a:solidFill>
                  <a:schemeClr val="bg1"/>
                </a:solidFill>
              </a:rPr>
              <a:t> cn=Recipients ou=Exchange Administrative Group (FYDIBOHF23SPDLT) o=EFT 85 (EX2010))  </a:t>
            </a:r>
          </a:p>
          <a:p>
            <a:pPr marL="342900" indent="-228600" defTabSz="814388"/>
            <a:r>
              <a:rPr lang="en-US" sz="1000">
                <a:solidFill>
                  <a:schemeClr val="bg1"/>
                </a:solidFill>
              </a:rPr>
              <a:t>09:25:04:073 (AvDiagnostics_MC,644,ExchangeMonitor,13) [Thread 6804] PostNotifyQPushEvent   (Mailbox: cn=user 8005 cn=Recipients ou=Exchange Administrative Group (FYDIBOHF23SPDLT) o=EFT 85 Action: </a:t>
            </a:r>
            <a:r>
              <a:rPr lang="en-US" sz="1000">
                <a:solidFill>
                  <a:schemeClr val="accent2"/>
                </a:solidFill>
              </a:rPr>
              <a:t>eNOTIFYQ_ACTION_MSG_READ</a:t>
            </a:r>
            <a:r>
              <a:rPr lang="en-US" sz="1000">
                <a:solidFill>
                  <a:schemeClr val="bg1"/>
                </a:solidFill>
              </a:rPr>
              <a:t>)  </a:t>
            </a:r>
          </a:p>
          <a:p>
            <a:pPr marL="342900" indent="-228600" defTabSz="814388"/>
            <a:r>
              <a:rPr lang="en-US" sz="1000">
                <a:solidFill>
                  <a:schemeClr val="bg1"/>
                </a:solidFill>
              </a:rPr>
              <a:t>09:25:04:072 (AvDiagnostics_MC,644,ExchangeMonitor,13) [Thread 6804] IAvNotifyQ::PushEvent  (Mailbox: cn=user 8005 cn=Recipients ou=Exchange Administrative Group (FYDIBOHF23SPDLT) o=EFT 85 Action: eNOTIFYQ_ACTION_MSG_READ)  </a:t>
            </a:r>
          </a:p>
          <a:p>
            <a:pPr marL="342900" indent="-228600" defTabSz="814388"/>
            <a:r>
              <a:rPr lang="en-US" sz="1000">
                <a:solidFill>
                  <a:schemeClr val="bg1"/>
                </a:solidFill>
              </a:rPr>
              <a:t>09:25:04:275 (AvDiagnostics_MC,1083,ExchangeMonitor,13) [Thread 6804] [Thread 0x00001A94] Table notification received (TABLE_ROW_MODIFIED for cn=user 8005 cn=Recipients ou=Exchange Administrative Group (FYDIBOHF23SPDLT) o=EFT 85 (EX2010))  </a:t>
            </a:r>
          </a:p>
          <a:p>
            <a:pPr marL="342900" indent="-228600" defTabSz="814388"/>
            <a:r>
              <a:rPr lang="en-US" sz="1000">
                <a:solidFill>
                  <a:schemeClr val="bg1"/>
                </a:solidFill>
              </a:rPr>
              <a:t>09:25:04:276 (AvDiagnostics_MC,642,ExchangeMonitor,13) [Thread 6804] CAvMAPIAccessThread::OnNotifyOnThread() - TABLE_ROW_MODIFIED: no interesting changes  no action required  </a:t>
            </a:r>
          </a:p>
          <a:p>
            <a:pPr marL="342900" indent="-228600" defTabSz="814388"/>
            <a:r>
              <a:rPr lang="en-US" sz="1000">
                <a:solidFill>
                  <a:schemeClr val="bg1"/>
                </a:solidFill>
              </a:rPr>
              <a:t>09:25:04:462 (AvDiagnostics_MC,1083,ExchangeMonitor,13) [Thread 6804] [Thread 0x00001A94] Table notification received (</a:t>
            </a:r>
            <a:r>
              <a:rPr lang="en-US" sz="1000">
                <a:solidFill>
                  <a:schemeClr val="accent2"/>
                </a:solidFill>
              </a:rPr>
              <a:t>TABLE_ROW_DELETED</a:t>
            </a:r>
            <a:r>
              <a:rPr lang="en-US" sz="1000">
                <a:solidFill>
                  <a:schemeClr val="bg1"/>
                </a:solidFill>
              </a:rPr>
              <a:t> for </a:t>
            </a:r>
            <a:r>
              <a:rPr lang="en-US" sz="1000">
                <a:solidFill>
                  <a:schemeClr val="accent2"/>
                </a:solidFill>
              </a:rPr>
              <a:t>cn=user 8005</a:t>
            </a:r>
            <a:r>
              <a:rPr lang="en-US" sz="1000">
                <a:solidFill>
                  <a:schemeClr val="bg1"/>
                </a:solidFill>
              </a:rPr>
              <a:t> cn=Recipients ou=Exchange Administrative Group (FYDIBOHF23SPDLT) o=EFT 85 (EX2010))  </a:t>
            </a:r>
          </a:p>
          <a:p>
            <a:pPr marL="342900" indent="-228600" defTabSz="814388"/>
            <a:r>
              <a:rPr lang="en-US" sz="1000">
                <a:solidFill>
                  <a:schemeClr val="bg1"/>
                </a:solidFill>
              </a:rPr>
              <a:t>09:25:04:463 (AvDiagnostics_MC,644,ExchangeMonitor,13) [Thread 6804] PostNotifyQPushEvent   (Mailbox: cn=user 8005 cn=Recipients ou=Exchange Administrative Group (FYDIBOHF23SPDLT) o=EFT 85 Action: eNOTIFYQ_ACTION_MSG_OTHER)  </a:t>
            </a:r>
          </a:p>
          <a:p>
            <a:pPr marL="342900" indent="-228600" defTabSz="814388"/>
            <a:r>
              <a:rPr lang="en-US" sz="1000">
                <a:solidFill>
                  <a:schemeClr val="bg1"/>
                </a:solidFill>
              </a:rPr>
              <a:t>09:25:04:462 (AvDiagnostics_MC,644,ExchangeMonitor,13) [Thread 6804] IAvNotifyQ::PushEvent  (Mailbox: cn=user 8005 cn=Recipients ou=Exchange Administrative Group (FYDIBOHF23SPDLT) o=EFT 85 Action: eNOTIFYQ_ACTION_MSG_OTHER)  </a:t>
            </a:r>
          </a:p>
          <a:p>
            <a:pPr marL="342900" indent="-228600" defTabSz="814388"/>
            <a:r>
              <a:rPr lang="en-US" sz="1000">
                <a:solidFill>
                  <a:schemeClr val="bg1"/>
                </a:solidFill>
              </a:rPr>
              <a:t>09:25:05:853 (AvDiagnostics_MC,1083,ExchangeMonitor,13) [Thread 6804] [Thread 0x00001A94] Table notification received (TABLE_ROW_MODIFIED for cn=user 8005 cn=Recipients ou=Exchange Administrative Group (FYDIBOHF23SPDLT) o=EFT 85 (EX2010))  </a:t>
            </a:r>
          </a:p>
          <a:p>
            <a:pPr marL="342900" indent="-228600" defTabSz="814388"/>
            <a:r>
              <a:rPr lang="en-US" sz="1000">
                <a:solidFill>
                  <a:schemeClr val="bg1"/>
                </a:solidFill>
              </a:rPr>
              <a:t>09:25:05:854 (AvDiagnostics_MC,644,ExchangeMonitor,13) [Thread 6804] PostNotifyQPushEvent   (Mailbox: cn=user 8005 cn=Recipients ou=Exchange Administrative Group (FYDIBOHF23SPDLT) o=EFT 85 Action: eNOTIFYQ_ACTION_MSG_READ)  </a:t>
            </a:r>
          </a:p>
          <a:p>
            <a:pPr marL="342900" indent="-228600" defTabSz="814388"/>
            <a:r>
              <a:rPr lang="en-US" sz="1000">
                <a:solidFill>
                  <a:schemeClr val="bg1"/>
                </a:solidFill>
              </a:rPr>
              <a:t>09:25:05:853 (AvDiagnostics_MC,644,ExchangeMonitor,13) [Thread 6804] IAvNotifyQ::PushEvent  (Mailbox: cn=user 8005 cn=Recipients ou=Exchange Administrative Group (FYDIBOHF23SPDLT) o=EFT 85 Action: eNOTIFYQ_ACTION_MSG_READ)  </a:t>
            </a:r>
          </a:p>
          <a:p>
            <a:pPr marL="342900" indent="-228600" defTabSz="814388"/>
            <a:r>
              <a:rPr lang="en-US" sz="1000">
                <a:solidFill>
                  <a:schemeClr val="bg1"/>
                </a:solidFill>
              </a:rPr>
              <a:t>09:25:05:868 (AvDiagnostics_MC,1083,ExchangeMonitor,13) [Thread 6804] [Thread 0x00001A94] Table notification received (TABLE_ROW_MODIFIED for cn=user 8005 cn=Recipients ou=Exchange Administrative Group (FYDIBOHF23SPDLT) o=EFT 85 (EX2010))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41475" name="Rectangle 3"/>
          <p:cNvSpPr>
            <a:spLocks noGrp="1" noChangeArrowheads="1"/>
          </p:cNvSpPr>
          <p:nvPr>
            <p:ph type="body" idx="1"/>
          </p:nvPr>
        </p:nvSpPr>
        <p:spPr>
          <a:xfrm>
            <a:off x="533400" y="1371600"/>
            <a:ext cx="8229600" cy="990600"/>
          </a:xfrm>
        </p:spPr>
        <p:txBody>
          <a:bodyPr/>
          <a:lstStyle/>
          <a:p>
            <a:pPr>
              <a:buFont typeface="Arial" charset="0"/>
              <a:buChar char="•"/>
            </a:pPr>
            <a:r>
              <a:rPr lang="en-US" sz="2000"/>
              <a:t> AvMessageStoreMonitorSvr diag</a:t>
            </a:r>
          </a:p>
        </p:txBody>
      </p:sp>
      <p:sp>
        <p:nvSpPr>
          <p:cNvPr id="1641476" name="Rectangle 4"/>
          <p:cNvSpPr>
            <a:spLocks noChangeArrowheads="1"/>
          </p:cNvSpPr>
          <p:nvPr/>
        </p:nvSpPr>
        <p:spPr bwMode="auto">
          <a:xfrm>
            <a:off x="228600" y="2209800"/>
            <a:ext cx="8763000" cy="3886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09:25:05:869 (AvDiagnostics_MC,642,ExchangeMonitor,13) [Thread 6804] CAvMAPIAccessThread::OnNotifyOnThread() - TABLE_ROW_MODIFIED: no interesting changes  no action required  </a:t>
            </a:r>
          </a:p>
          <a:p>
            <a:pPr marL="342900" indent="-228600" defTabSz="814388"/>
            <a:r>
              <a:rPr lang="en-US" sz="1000">
                <a:solidFill>
                  <a:schemeClr val="bg1"/>
                </a:solidFill>
              </a:rPr>
              <a:t>09:25:05:931 (AvDiagnostics_MC,1083,ExchangeMonitor,13) [Thread 6804] [Thread 0x00001A94] Table notification received (</a:t>
            </a:r>
            <a:r>
              <a:rPr lang="en-US" sz="1000">
                <a:solidFill>
                  <a:schemeClr val="accent2"/>
                </a:solidFill>
              </a:rPr>
              <a:t>TABLE_ROW_DELETED</a:t>
            </a:r>
            <a:r>
              <a:rPr lang="en-US" sz="1000">
                <a:solidFill>
                  <a:schemeClr val="bg1"/>
                </a:solidFill>
              </a:rPr>
              <a:t> for cn=user 8005 cn=Recipients ou=Exchange Administrative Group (FYDIBOHF23SPDLT) o=EFT 85 (EX2010))  </a:t>
            </a:r>
          </a:p>
          <a:p>
            <a:pPr marL="342900" indent="-228600" defTabSz="814388"/>
            <a:r>
              <a:rPr lang="en-US" sz="1000">
                <a:solidFill>
                  <a:schemeClr val="bg1"/>
                </a:solidFill>
              </a:rPr>
              <a:t>09:25:05:932 (AvDiagnostics_MC,644,ExchangeMonitor,13) [Thread 6804] PostNotifyQPushEvent   (Mailbox: cn=user 8005 cn=Recipients ou=Exchange Administrative Group (FYDIBOHF23SPDLT) o=EFT 85 Action: eNOTIFYQ_ACTION_MSG_OTHER)  </a:t>
            </a:r>
          </a:p>
          <a:p>
            <a:pPr marL="342900" indent="-228600" defTabSz="814388"/>
            <a:r>
              <a:rPr lang="en-US" sz="1000">
                <a:solidFill>
                  <a:schemeClr val="bg1"/>
                </a:solidFill>
              </a:rPr>
              <a:t>09:25:05:931 (AvDiagnostics_MC,644,ExchangeMonitor,13) [Thread 6804] IAvNotifyQ::PushEvent  (Mailbox: cn=user 8005 cn=Recipients ou=Exchange Administrative Group (FYDIBOHF23SPDLT) o=EFT 85 Action: eNOTIFYQ_ACTION_MSG_OTHER)  </a:t>
            </a:r>
          </a:p>
          <a:p>
            <a:pPr marL="342900" indent="-228600" defTabSz="814388"/>
            <a:r>
              <a:rPr lang="en-US" sz="1000">
                <a:solidFill>
                  <a:schemeClr val="bg1"/>
                </a:solidFill>
              </a:rPr>
              <a:t>09:25:07:431 (AvDiagnostics_MC,1083,ExchangeMonitor,13) [Thread 6804] [Thread 0x00001A94] Table notification received (TABLE_ROW_MODIFIED for cn=user 8005 cn=Recipients ou=Exchange Administrative Group (FYDIBOHF23SPDLT) o=EFT 85 (EX2010))  </a:t>
            </a:r>
          </a:p>
          <a:p>
            <a:pPr marL="342900" indent="-228600" defTabSz="814388"/>
            <a:r>
              <a:rPr lang="en-US" sz="1000">
                <a:solidFill>
                  <a:schemeClr val="bg1"/>
                </a:solidFill>
              </a:rPr>
              <a:t>09:25:07:432 (AvDiagnostics_MC,644,ExchangeMonitor,13) [Thread 6804] PostNotifyQPushEvent   (Mailbox: cn=user 8005 cn=Recipients ou=Exchange Administrative Group (FYDIBOHF23SPDLT) o=EFT 85 Action: eNOTIFYQ_ACTION_MSG_READ)  </a:t>
            </a:r>
          </a:p>
          <a:p>
            <a:pPr marL="342900" indent="-228600" defTabSz="814388"/>
            <a:r>
              <a:rPr lang="en-US" sz="1000">
                <a:solidFill>
                  <a:schemeClr val="bg1"/>
                </a:solidFill>
              </a:rPr>
              <a:t>09:25:07:431 (AvDiagnostics_MC,644,ExchangeMonitor,13) [Thread 6804] IAvNotifyQ::PushEvent  (Mailbox: cn=user 8005 cn=Recipients ou=Exchange Administrative Group (FYDIBOHF23SPDLT) o=EFT 85 Action: eNOTIFYQ_ACTION_MSG_READ)  </a:t>
            </a:r>
          </a:p>
          <a:p>
            <a:pPr marL="342900" indent="-228600" defTabSz="814388"/>
            <a:r>
              <a:rPr lang="en-US" sz="1000">
                <a:solidFill>
                  <a:schemeClr val="bg1"/>
                </a:solidFill>
              </a:rPr>
              <a:t>09:25:07:493 (AvDiagnostics_MC,1083,ExchangeMonitor,13) [Thread 6804] [Thread 0x00001A94] Table notification received (TABLE_ROW_MODIFIED for cn=user 8005 cn=Recipients ou=Exchange Administrative Group (FYDIBOHF23SPDLT) o=EFT 85 (EX2010))  </a:t>
            </a:r>
          </a:p>
          <a:p>
            <a:pPr marL="342900" indent="-228600" defTabSz="814388"/>
            <a:r>
              <a:rPr lang="en-US" sz="1000">
                <a:solidFill>
                  <a:schemeClr val="bg1"/>
                </a:solidFill>
              </a:rPr>
              <a:t>09:25:07:494 (AvDiagnostics_MC,642,ExchangeMonitor,13) [Thread 6804] CAvMAPIAccessThread::OnNotifyOnThread() - TABLE_ROW_MODIFIED: no interesting changes  no action required  </a:t>
            </a:r>
          </a:p>
          <a:p>
            <a:pPr marL="342900" indent="-228600" defTabSz="814388"/>
            <a:r>
              <a:rPr lang="en-US" sz="1000">
                <a:solidFill>
                  <a:schemeClr val="bg1"/>
                </a:solidFill>
              </a:rPr>
              <a:t>09:25:07:525 (AvDiagnostics_MC,1083,ExchangeMonitor,13) [Thread 6804] [Thread 0x00001A94] Table notification received (</a:t>
            </a:r>
            <a:r>
              <a:rPr lang="en-US" sz="1000">
                <a:solidFill>
                  <a:schemeClr val="accent2"/>
                </a:solidFill>
              </a:rPr>
              <a:t>TABLE_ROW_DELETED</a:t>
            </a:r>
            <a:r>
              <a:rPr lang="en-US" sz="1000">
                <a:solidFill>
                  <a:schemeClr val="bg1"/>
                </a:solidFill>
              </a:rPr>
              <a:t> for cn=user 8005 cn=Recipients ou=Exchange Administrative Group (FYDIBOHF23SPDLT) o=EFT 85 (EX2010))  </a:t>
            </a:r>
          </a:p>
          <a:p>
            <a:pPr marL="342900" indent="-228600" defTabSz="814388"/>
            <a:r>
              <a:rPr lang="en-US" sz="1000">
                <a:solidFill>
                  <a:schemeClr val="bg1"/>
                </a:solidFill>
              </a:rPr>
              <a:t>09:25:07:526 (AvDiagnostics_MC,644,ExchangeMonitor,13) [Thread 6804] PostNotifyQPushEvent   (Mailbox: cn=user 8005 cn=Recipients ou=Exchange Administrative Group (FYDIBOHF23SPDLT) o=EFT 85 Action: eNOTIFYQ_ACTION_MSG_OTHER)  </a:t>
            </a:r>
          </a:p>
          <a:p>
            <a:pPr marL="342900" indent="-228600" defTabSz="814388"/>
            <a:r>
              <a:rPr lang="en-US" sz="1000">
                <a:solidFill>
                  <a:schemeClr val="bg1"/>
                </a:solidFill>
              </a:rPr>
              <a:t>09:25:07:525 (AvDiagnostics_MC,644,ExchangeMonitor,13) [Thread 6804] IAvNotifyQ::PushEvent  (Mailbox: cn=user 8005 cn=Recipients ou=Exchange Administrative Group (FYDIBOHF23SPDLT) o=EFT 85 Action: eNOTIFYQ_ACTION_MSG_OTHER)  </a:t>
            </a:r>
          </a:p>
          <a:p>
            <a:pPr marL="342900" indent="-228600" defTabSz="814388">
              <a:buFont typeface="Wingdings" pitchFamily="2" charset="2"/>
              <a:buNone/>
            </a:pPr>
            <a:endParaRPr lang="en-US" sz="100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noChangeArrowheads="1"/>
          </p:cNvSpPr>
          <p:nvPr>
            <p:ph type="title"/>
          </p:nvPr>
        </p:nvSpPr>
        <p:spPr/>
        <p:txBody>
          <a:bodyPr/>
          <a:lstStyle/>
          <a:p>
            <a:r>
              <a:rPr lang="en-US"/>
              <a:t>Unity Architecture</a:t>
            </a:r>
          </a:p>
        </p:txBody>
      </p:sp>
      <p:pic>
        <p:nvPicPr>
          <p:cNvPr id="1643523" name="Picture 3" descr="Unity403architecture"/>
          <p:cNvPicPr>
            <a:picLocks noChangeAspect="1" noChangeArrowheads="1"/>
          </p:cNvPicPr>
          <p:nvPr/>
        </p:nvPicPr>
        <p:blipFill>
          <a:blip r:embed="rId2" cstate="print"/>
          <a:srcRect/>
          <a:stretch>
            <a:fillRect/>
          </a:stretch>
        </p:blipFill>
        <p:spPr bwMode="auto">
          <a:xfrm>
            <a:off x="1828800" y="1524000"/>
            <a:ext cx="5362575" cy="5073650"/>
          </a:xfrm>
          <a:prstGeom prst="rect">
            <a:avLst/>
          </a:prstGeom>
          <a:noFill/>
        </p:spPr>
      </p:pic>
      <p:sp>
        <p:nvSpPr>
          <p:cNvPr id="1643525" name="Line 5"/>
          <p:cNvSpPr>
            <a:spLocks noChangeShapeType="1"/>
          </p:cNvSpPr>
          <p:nvPr/>
        </p:nvSpPr>
        <p:spPr bwMode="auto">
          <a:xfrm>
            <a:off x="2819400" y="6019800"/>
            <a:ext cx="1600200" cy="0"/>
          </a:xfrm>
          <a:prstGeom prst="line">
            <a:avLst/>
          </a:prstGeom>
          <a:noFill/>
          <a:ln w="38100">
            <a:solidFill>
              <a:schemeClr val="accent2"/>
            </a:solidFill>
            <a:round/>
            <a:headEnd/>
            <a:tailEnd/>
          </a:ln>
          <a:effectLst/>
        </p:spPr>
        <p:txBody>
          <a:bodyPr lIns="82124" tIns="41061" rIns="82124" bIns="41061"/>
          <a:lstStyle/>
          <a:p>
            <a:endParaRPr lang="en-US"/>
          </a:p>
        </p:txBody>
      </p:sp>
      <p:sp>
        <p:nvSpPr>
          <p:cNvPr id="1643526" name="Line 6"/>
          <p:cNvSpPr>
            <a:spLocks noChangeShapeType="1"/>
          </p:cNvSpPr>
          <p:nvPr/>
        </p:nvSpPr>
        <p:spPr bwMode="auto">
          <a:xfrm>
            <a:off x="2819400" y="5105400"/>
            <a:ext cx="3276600" cy="0"/>
          </a:xfrm>
          <a:prstGeom prst="line">
            <a:avLst/>
          </a:prstGeom>
          <a:noFill/>
          <a:ln w="38100">
            <a:solidFill>
              <a:schemeClr val="accent2"/>
            </a:solidFill>
            <a:round/>
            <a:headEnd/>
            <a:tailEnd/>
          </a:ln>
          <a:effectLst/>
        </p:spPr>
        <p:txBody>
          <a:bodyPr lIns="82124" tIns="41061" rIns="82124" bIns="41061"/>
          <a:lstStyle/>
          <a:p>
            <a:endParaRPr lang="en-US"/>
          </a:p>
        </p:txBody>
      </p:sp>
      <p:sp>
        <p:nvSpPr>
          <p:cNvPr id="1643527" name="Line 7"/>
          <p:cNvSpPr>
            <a:spLocks noChangeShapeType="1"/>
          </p:cNvSpPr>
          <p:nvPr/>
        </p:nvSpPr>
        <p:spPr bwMode="auto">
          <a:xfrm>
            <a:off x="4419600" y="5715000"/>
            <a:ext cx="1676400" cy="0"/>
          </a:xfrm>
          <a:prstGeom prst="line">
            <a:avLst/>
          </a:prstGeom>
          <a:noFill/>
          <a:ln w="38100">
            <a:solidFill>
              <a:schemeClr val="accent2"/>
            </a:solidFill>
            <a:round/>
            <a:headEnd/>
            <a:tailEnd/>
          </a:ln>
          <a:effectLst/>
        </p:spPr>
        <p:txBody>
          <a:bodyPr lIns="82124" tIns="41061" rIns="82124" bIns="41061"/>
          <a:lstStyle/>
          <a:p>
            <a:endParaRPr lang="en-US"/>
          </a:p>
        </p:txBody>
      </p:sp>
      <p:sp>
        <p:nvSpPr>
          <p:cNvPr id="1643528" name="Line 8"/>
          <p:cNvSpPr>
            <a:spLocks noChangeShapeType="1"/>
          </p:cNvSpPr>
          <p:nvPr/>
        </p:nvSpPr>
        <p:spPr bwMode="auto">
          <a:xfrm flipV="1">
            <a:off x="2819400" y="5105400"/>
            <a:ext cx="0" cy="914400"/>
          </a:xfrm>
          <a:prstGeom prst="line">
            <a:avLst/>
          </a:prstGeom>
          <a:noFill/>
          <a:ln w="38100">
            <a:solidFill>
              <a:schemeClr val="accent2"/>
            </a:solidFill>
            <a:round/>
            <a:headEnd/>
            <a:tailEnd/>
          </a:ln>
          <a:effectLst/>
        </p:spPr>
        <p:txBody>
          <a:bodyPr lIns="82124" tIns="41061" rIns="82124" bIns="41061"/>
          <a:lstStyle/>
          <a:p>
            <a:endParaRPr lang="en-US"/>
          </a:p>
        </p:txBody>
      </p:sp>
      <p:sp>
        <p:nvSpPr>
          <p:cNvPr id="1643529" name="Line 9"/>
          <p:cNvSpPr>
            <a:spLocks noChangeShapeType="1"/>
          </p:cNvSpPr>
          <p:nvPr/>
        </p:nvSpPr>
        <p:spPr bwMode="auto">
          <a:xfrm flipV="1">
            <a:off x="4419600" y="5715000"/>
            <a:ext cx="0" cy="304800"/>
          </a:xfrm>
          <a:prstGeom prst="line">
            <a:avLst/>
          </a:prstGeom>
          <a:noFill/>
          <a:ln w="38100">
            <a:solidFill>
              <a:schemeClr val="accent2"/>
            </a:solidFill>
            <a:round/>
            <a:headEnd/>
            <a:tailEnd/>
          </a:ln>
          <a:effectLst/>
        </p:spPr>
        <p:txBody>
          <a:bodyPr lIns="82124" tIns="41061" rIns="82124" bIns="41061"/>
          <a:lstStyle/>
          <a:p>
            <a:endParaRPr lang="en-US"/>
          </a:p>
        </p:txBody>
      </p:sp>
      <p:sp>
        <p:nvSpPr>
          <p:cNvPr id="1643530" name="Line 10"/>
          <p:cNvSpPr>
            <a:spLocks noChangeShapeType="1"/>
          </p:cNvSpPr>
          <p:nvPr/>
        </p:nvSpPr>
        <p:spPr bwMode="auto">
          <a:xfrm flipV="1">
            <a:off x="6096000" y="5105400"/>
            <a:ext cx="0" cy="609600"/>
          </a:xfrm>
          <a:prstGeom prst="line">
            <a:avLst/>
          </a:prstGeom>
          <a:noFill/>
          <a:ln w="38100">
            <a:solidFill>
              <a:schemeClr val="accent2"/>
            </a:solidFill>
            <a:round/>
            <a:headEnd/>
            <a:tailEnd/>
          </a:ln>
          <a:effectLst/>
        </p:spPr>
        <p:txBody>
          <a:bodyPr lIns="82124" tIns="41061" rIns="82124" bIns="41061"/>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42499" name="Rectangle 3"/>
          <p:cNvSpPr>
            <a:spLocks noGrp="1" noChangeArrowheads="1"/>
          </p:cNvSpPr>
          <p:nvPr>
            <p:ph type="body" idx="1"/>
          </p:nvPr>
        </p:nvSpPr>
        <p:spPr/>
        <p:txBody>
          <a:bodyPr/>
          <a:lstStyle/>
          <a:p>
            <a:pPr>
              <a:buFont typeface="Arial" charset="0"/>
              <a:buChar char="•"/>
            </a:pPr>
            <a:r>
              <a:rPr lang="en-US" sz="2000"/>
              <a:t> AvNotifier taking the PushEvent and popping them off the queue</a:t>
            </a:r>
          </a:p>
          <a:p>
            <a:pPr>
              <a:buFont typeface="Arial" charset="0"/>
              <a:buChar char="•"/>
            </a:pPr>
            <a:r>
              <a:rPr lang="en-US" sz="2000"/>
              <a:t> Diags from one of the three messages being deleted</a:t>
            </a:r>
          </a:p>
        </p:txBody>
      </p:sp>
      <p:sp>
        <p:nvSpPr>
          <p:cNvPr id="1642500" name="Rectangle 4"/>
          <p:cNvSpPr>
            <a:spLocks noChangeArrowheads="1"/>
          </p:cNvSpPr>
          <p:nvPr/>
        </p:nvSpPr>
        <p:spPr bwMode="auto">
          <a:xfrm>
            <a:off x="533400" y="2590800"/>
            <a:ext cx="8305800" cy="3505200"/>
          </a:xfrm>
          <a:prstGeom prst="rect">
            <a:avLst/>
          </a:prstGeom>
          <a:solidFill>
            <a:schemeClr val="tx2"/>
          </a:solidFill>
          <a:ln w="9525" algn="ctr">
            <a:noFill/>
            <a:miter lim="800000"/>
            <a:headEnd/>
            <a:tailEnd/>
          </a:ln>
          <a:effectLst/>
        </p:spPr>
        <p:txBody>
          <a:bodyPr lIns="82124" tIns="41061" rIns="82124" bIns="41061" anchor="ctr"/>
          <a:lstStyle/>
          <a:p>
            <a:pPr marL="342900" indent="-228600" defTabSz="814388"/>
            <a:r>
              <a:rPr lang="en-US" sz="1400">
                <a:solidFill>
                  <a:schemeClr val="bg1"/>
                </a:solidFill>
              </a:rPr>
              <a:t>09:25:04:072 (AvDiagnostics_MC,1212,Notifier,21) [Thread 5740] </a:t>
            </a:r>
            <a:r>
              <a:rPr lang="en-US" sz="1400">
                <a:solidFill>
                  <a:schemeClr val="accent2"/>
                </a:solidFill>
              </a:rPr>
              <a:t>NotifyQ popped eNOTIFYQ_ACTION_MSG_READ [3], mailbox='cn=user 8005</a:t>
            </a:r>
            <a:r>
              <a:rPr lang="en-US" sz="1400">
                <a:solidFill>
                  <a:schemeClr val="bg1"/>
                </a:solidFill>
              </a:rPr>
              <a:t> cn=Recipients ou=Exchange Administrative Group (FYDIBOHF23SPDLT) o=EFT 85', arg1=2, arg2=3, arg3=1, varMessageData=&lt;empty&gt; (VT_EMPTY).  </a:t>
            </a:r>
          </a:p>
          <a:p>
            <a:pPr marL="342900" indent="-228600" defTabSz="814388"/>
            <a:r>
              <a:rPr lang="en-US" sz="1400">
                <a:solidFill>
                  <a:schemeClr val="bg1"/>
                </a:solidFill>
              </a:rPr>
              <a:t>09:25:04:073 (AvDiagnostics_MC,642,Notifier,24) [Thread 5740] (</a:t>
            </a:r>
            <a:r>
              <a:rPr lang="en-US" sz="1400">
                <a:solidFill>
                  <a:schemeClr val="accent2"/>
                </a:solidFill>
              </a:rPr>
              <a:t>DeleteFromMessageCounts:MediaType=Voice(0x2) Priority=Normal Status=New</a:t>
            </a:r>
            <a:r>
              <a:rPr lang="en-US" sz="1400">
                <a:solidFill>
                  <a:schemeClr val="bg1"/>
                </a:solidFill>
              </a:rPr>
              <a:t>)  </a:t>
            </a:r>
          </a:p>
          <a:p>
            <a:pPr marL="342900" indent="-228600" defTabSz="814388"/>
            <a:r>
              <a:rPr lang="en-US" sz="1400">
                <a:solidFill>
                  <a:schemeClr val="bg1"/>
                </a:solidFill>
              </a:rPr>
              <a:t>09:25:04:072 (AvDiagnostics_MC,642,Notifier,24) [Thread 5740] (AddToMessageCounts:MediaType=Voice(0x2) Priority=Normal Status=Saved)  </a:t>
            </a:r>
          </a:p>
          <a:p>
            <a:pPr marL="342900" indent="-228600" defTabSz="814388"/>
            <a:r>
              <a:rPr lang="en-US" sz="1400">
                <a:solidFill>
                  <a:schemeClr val="bg1"/>
                </a:solidFill>
              </a:rPr>
              <a:t>09:25:04:103 (AvDiagnostics_MC,1225,Notifier,24) [Thread 5740] user 8005 has </a:t>
            </a:r>
            <a:r>
              <a:rPr lang="en-US" sz="1400">
                <a:solidFill>
                  <a:schemeClr val="accent2"/>
                </a:solidFill>
              </a:rPr>
              <a:t>2</a:t>
            </a:r>
            <a:r>
              <a:rPr lang="en-US" sz="1400">
                <a:solidFill>
                  <a:schemeClr val="bg1"/>
                </a:solidFill>
              </a:rPr>
              <a:t> messages of type </a:t>
            </a:r>
            <a:r>
              <a:rPr lang="en-US" sz="1400">
                <a:solidFill>
                  <a:schemeClr val="accent2"/>
                </a:solidFill>
              </a:rPr>
              <a:t>Voice</a:t>
            </a:r>
            <a:r>
              <a:rPr lang="en-US" sz="1400">
                <a:solidFill>
                  <a:schemeClr val="bg1"/>
                </a:solidFill>
              </a:rPr>
              <a:t>(0x2) </a:t>
            </a:r>
            <a:r>
              <a:rPr lang="en-US" sz="1400">
                <a:solidFill>
                  <a:schemeClr val="accent2"/>
                </a:solidFill>
              </a:rPr>
              <a:t>Urgent and Normal</a:t>
            </a:r>
            <a:r>
              <a:rPr lang="en-US" sz="1400">
                <a:solidFill>
                  <a:schemeClr val="bg1"/>
                </a:solidFill>
              </a:rPr>
              <a:t>  </a:t>
            </a:r>
          </a:p>
          <a:p>
            <a:pPr marL="342900" indent="-228600" defTabSz="814388"/>
            <a:r>
              <a:rPr lang="en-US" sz="1400">
                <a:solidFill>
                  <a:schemeClr val="bg1"/>
                </a:solidFill>
              </a:rPr>
              <a:t>09:25:04:104 (AvDiagnostics_MC,1225,Notifier,24) [Thread 5740] user 8005 has </a:t>
            </a:r>
            <a:r>
              <a:rPr lang="en-US" sz="1400">
                <a:solidFill>
                  <a:schemeClr val="accent2"/>
                </a:solidFill>
              </a:rPr>
              <a:t>0</a:t>
            </a:r>
            <a:r>
              <a:rPr lang="en-US" sz="1400">
                <a:solidFill>
                  <a:schemeClr val="bg1"/>
                </a:solidFill>
              </a:rPr>
              <a:t> messages of type </a:t>
            </a:r>
            <a:r>
              <a:rPr lang="en-US" sz="1400">
                <a:solidFill>
                  <a:schemeClr val="accent2"/>
                </a:solidFill>
              </a:rPr>
              <a:t>Voice</a:t>
            </a:r>
            <a:r>
              <a:rPr lang="en-US" sz="1400">
                <a:solidFill>
                  <a:schemeClr val="bg1"/>
                </a:solidFill>
              </a:rPr>
              <a:t>(0x2) </a:t>
            </a:r>
            <a:r>
              <a:rPr lang="en-US" sz="1400">
                <a:solidFill>
                  <a:schemeClr val="accent2"/>
                </a:solidFill>
              </a:rPr>
              <a:t>Urgent Only</a:t>
            </a:r>
            <a:r>
              <a:rPr lang="en-US" sz="1400">
                <a:solidFill>
                  <a:schemeClr val="bg1"/>
                </a:solidFill>
              </a:rPr>
              <a:t>  </a:t>
            </a:r>
          </a:p>
          <a:p>
            <a:pPr marL="342900" indent="-228600" defTabSz="814388"/>
            <a:r>
              <a:rPr lang="en-US" sz="1400">
                <a:solidFill>
                  <a:schemeClr val="bg1"/>
                </a:solidFill>
              </a:rPr>
              <a:t>09:25:04:103 (AvDiagnostics_MC,1223,Notifier,12) [Thread 5740] user 8005:MWI-1(8005), 2 messages (message just Deleted), </a:t>
            </a:r>
            <a:r>
              <a:rPr lang="en-US" sz="1400">
                <a:solidFill>
                  <a:schemeClr val="accent2"/>
                </a:solidFill>
              </a:rPr>
              <a:t>current status On, current attempt None</a:t>
            </a:r>
            <a:r>
              <a:rPr lang="en-US" sz="1200">
                <a:solidFill>
                  <a:schemeClr val="bg1"/>
                </a:solidFill>
              </a:rPr>
              <a:t>  </a:t>
            </a:r>
          </a:p>
          <a:p>
            <a:pPr marL="342900" indent="-228600" defTabSz="814388"/>
            <a:endParaRPr lang="en-US" sz="120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44547" name="Rectangle 3"/>
          <p:cNvSpPr>
            <a:spLocks noGrp="1" noChangeArrowheads="1"/>
          </p:cNvSpPr>
          <p:nvPr>
            <p:ph type="body" idx="1"/>
          </p:nvPr>
        </p:nvSpPr>
        <p:spPr>
          <a:xfrm>
            <a:off x="533400" y="1371600"/>
            <a:ext cx="8229600" cy="5029200"/>
          </a:xfrm>
        </p:spPr>
        <p:txBody>
          <a:bodyPr/>
          <a:lstStyle/>
          <a:p>
            <a:pPr>
              <a:buFont typeface="Arial" charset="0"/>
              <a:buChar char="•"/>
            </a:pPr>
            <a:r>
              <a:rPr lang="en-US" sz="2000"/>
              <a:t> AvNotifierMgr (continued)</a:t>
            </a:r>
          </a:p>
          <a:p>
            <a:pPr>
              <a:buFont typeface="Arial" charset="0"/>
              <a:buChar char="•"/>
            </a:pPr>
            <a:r>
              <a:rPr lang="en-US" sz="2000"/>
              <a:t> Diags from the last messages being deleted and MWI task being executed</a:t>
            </a:r>
          </a:p>
        </p:txBody>
      </p:sp>
      <p:sp>
        <p:nvSpPr>
          <p:cNvPr id="1644548" name="Rectangle 4"/>
          <p:cNvSpPr>
            <a:spLocks noChangeArrowheads="1"/>
          </p:cNvSpPr>
          <p:nvPr/>
        </p:nvSpPr>
        <p:spPr bwMode="auto">
          <a:xfrm>
            <a:off x="228600" y="2438400"/>
            <a:ext cx="8763000" cy="4038600"/>
          </a:xfrm>
          <a:prstGeom prst="rect">
            <a:avLst/>
          </a:prstGeom>
          <a:solidFill>
            <a:schemeClr val="tx2"/>
          </a:solidFill>
          <a:ln w="9525" algn="ctr">
            <a:noFill/>
            <a:miter lim="800000"/>
            <a:headEnd/>
            <a:tailEnd/>
          </a:ln>
          <a:effectLst/>
        </p:spPr>
        <p:txBody>
          <a:bodyPr lIns="82124" tIns="41061" rIns="82124" bIns="41061" anchor="ctr"/>
          <a:lstStyle/>
          <a:p>
            <a:pPr marL="342900" indent="-228600" defTabSz="814388">
              <a:buFont typeface="Wingdings" pitchFamily="2" charset="2"/>
              <a:buNone/>
            </a:pPr>
            <a:r>
              <a:rPr lang="en-US" sz="1200">
                <a:solidFill>
                  <a:schemeClr val="bg1"/>
                </a:solidFill>
              </a:rPr>
              <a:t>09:25:07:525 (AvDiagnostics_MC,1225,Notifier,24) [Thread 5740] </a:t>
            </a:r>
            <a:r>
              <a:rPr lang="en-US" sz="1200">
                <a:solidFill>
                  <a:schemeClr val="accent2"/>
                </a:solidFill>
              </a:rPr>
              <a:t>user 8005 has 0 messages of type Voice(0x2) Urgent and Normal</a:t>
            </a:r>
            <a:r>
              <a:rPr lang="en-US" sz="1200">
                <a:solidFill>
                  <a:schemeClr val="bg1"/>
                </a:solidFill>
              </a:rPr>
              <a:t>  </a:t>
            </a:r>
          </a:p>
          <a:p>
            <a:pPr marL="342900" indent="-228600" defTabSz="814388">
              <a:buFont typeface="Wingdings" pitchFamily="2" charset="2"/>
              <a:buNone/>
            </a:pPr>
            <a:r>
              <a:rPr lang="en-US" sz="1200">
                <a:solidFill>
                  <a:schemeClr val="bg1"/>
                </a:solidFill>
              </a:rPr>
              <a:t>09:25:07:526 (AvDiagnostics_MC,1225,Notifier,24) [Thread 5740] user 8005 has 0 messages of type Voice(0x2) Urgent Only  </a:t>
            </a:r>
          </a:p>
          <a:p>
            <a:pPr marL="342900" indent="-228600" defTabSz="814388">
              <a:buFont typeface="Wingdings" pitchFamily="2" charset="2"/>
              <a:buNone/>
            </a:pPr>
            <a:r>
              <a:rPr lang="en-US" sz="1200">
                <a:solidFill>
                  <a:schemeClr val="bg1"/>
                </a:solidFill>
              </a:rPr>
              <a:t>09:25:07:525 (AvDiagnostics_MC,1223,Notifier,12) [Thread 5740] user 8005:MWI-1(8005), 0 messages (message just Deleted), </a:t>
            </a:r>
            <a:r>
              <a:rPr lang="en-US" sz="1200">
                <a:solidFill>
                  <a:schemeClr val="accent2"/>
                </a:solidFill>
              </a:rPr>
              <a:t>current status On, current attempt Off</a:t>
            </a:r>
            <a:r>
              <a:rPr lang="en-US" sz="1200">
                <a:solidFill>
                  <a:schemeClr val="bg1"/>
                </a:solidFill>
              </a:rPr>
              <a:t>  </a:t>
            </a:r>
          </a:p>
          <a:p>
            <a:pPr marL="342900" indent="-228600" defTabSz="814388">
              <a:buFont typeface="Wingdings" pitchFamily="2" charset="2"/>
              <a:buNone/>
            </a:pPr>
            <a:r>
              <a:rPr lang="en-US" sz="1200">
                <a:solidFill>
                  <a:schemeClr val="bg1"/>
                </a:solidFill>
              </a:rPr>
              <a:t>09:25:11:571 (AvDiagnostics_MC,1221,Notifier,20) [Thread 6976] Ticket 0x1 granted for resource 2 (requested Any)  </a:t>
            </a:r>
          </a:p>
          <a:p>
            <a:pPr marL="342900" indent="-228600" defTabSz="814388">
              <a:buFont typeface="Wingdings" pitchFamily="2" charset="2"/>
              <a:buNone/>
            </a:pPr>
            <a:r>
              <a:rPr lang="en-US" sz="1200">
                <a:solidFill>
                  <a:schemeClr val="bg1"/>
                </a:solidFill>
              </a:rPr>
              <a:t>09:25:11:572 (AvDiagnostics_MC,1191,Notifier,12) [Thread 4128] MWI Device - </a:t>
            </a:r>
            <a:r>
              <a:rPr lang="en-US" sz="1200">
                <a:solidFill>
                  <a:schemeClr val="accent2"/>
                </a:solidFill>
              </a:rPr>
              <a:t>MWI Entry AV_MWI_OFF</a:t>
            </a:r>
            <a:r>
              <a:rPr lang="en-US" sz="1200">
                <a:solidFill>
                  <a:schemeClr val="bg1"/>
                </a:solidFill>
              </a:rPr>
              <a:t> Received: Task user 8005 8005 taskid 1294755907, </a:t>
            </a:r>
            <a:r>
              <a:rPr lang="en-US" sz="1200">
                <a:solidFill>
                  <a:schemeClr val="accent2"/>
                </a:solidFill>
              </a:rPr>
              <a:t>Port 2</a:t>
            </a:r>
            <a:r>
              <a:rPr lang="en-US" sz="1200">
                <a:solidFill>
                  <a:schemeClr val="bg1"/>
                </a:solidFill>
              </a:rPr>
              <a:t>  </a:t>
            </a:r>
          </a:p>
          <a:p>
            <a:pPr marL="342900" indent="-228600" defTabSz="814388">
              <a:buFont typeface="Wingdings" pitchFamily="2" charset="2"/>
              <a:buNone/>
            </a:pPr>
            <a:r>
              <a:rPr lang="en-US" sz="1200">
                <a:solidFill>
                  <a:schemeClr val="bg1"/>
                </a:solidFill>
              </a:rPr>
              <a:t>09:25:11:571 (AvDiagnostics_MC,642,Notifier,12) [Thread 4128] (Message Counts NamedProps:Voice=0/0(0/0) Fax=0/0(0/0) Text=0/0(0/0) SendCounts=No)  </a:t>
            </a:r>
          </a:p>
          <a:p>
            <a:pPr marL="342900" indent="-228600" defTabSz="814388">
              <a:buFont typeface="Wingdings" pitchFamily="2" charset="2"/>
              <a:buNone/>
            </a:pPr>
            <a:r>
              <a:rPr lang="en-US" sz="1200">
                <a:solidFill>
                  <a:schemeClr val="bg1"/>
                </a:solidFill>
              </a:rPr>
              <a:t>09:25:11:603 (AvDiagnostics_MC,642,Notifier,12) [Thread 4128] m_pMWIDevice-&gt;GetArbiter()-&gt;SetMWI(8005 | ) returned [0x00000000; S_OK]  </a:t>
            </a:r>
          </a:p>
          <a:p>
            <a:pPr marL="342900" indent="-228600" defTabSz="814388">
              <a:buFont typeface="Wingdings" pitchFamily="2" charset="2"/>
              <a:buNone/>
            </a:pPr>
            <a:r>
              <a:rPr lang="en-US" sz="1200">
                <a:solidFill>
                  <a:schemeClr val="bg1"/>
                </a:solidFill>
              </a:rPr>
              <a:t>09:25:11:604 (AvDiagnostics_MC,1212,Notifier,21) [Thread 5740] NotifyQ popped eNOTIFYQ_ACTION_MWIOFF_COMPLETE [8], mailbox='cn=user 8005 cn=Recipients ou=Exchange Administrative Group (FYDIBOHF23SPDLT) o=EFT 85', arg1=2, arg2=0, arg3=0, varMessageData='MWI-1' (VT_BSTR).  </a:t>
            </a:r>
          </a:p>
          <a:p>
            <a:pPr marL="342900" indent="-228600" defTabSz="814388">
              <a:buFont typeface="Wingdings" pitchFamily="2" charset="2"/>
              <a:buNone/>
            </a:pPr>
            <a:r>
              <a:rPr lang="en-US" sz="1200">
                <a:solidFill>
                  <a:schemeClr val="bg1"/>
                </a:solidFill>
              </a:rPr>
              <a:t>09:25:11:603 (AvDiagnostics_MC,1250,Notifier,12) [Thread 5740] Decrement Off attempts for 8005 ON=0, OFF=0  </a:t>
            </a:r>
          </a:p>
          <a:p>
            <a:pPr marL="342900" indent="-228600" defTabSz="814388">
              <a:buFont typeface="Wingdings" pitchFamily="2" charset="2"/>
              <a:buNone/>
            </a:pPr>
            <a:r>
              <a:rPr lang="en-US" sz="1200">
                <a:solidFill>
                  <a:schemeClr val="bg1"/>
                </a:solidFill>
              </a:rPr>
              <a:t>09:25:11:618 (AvDiagnostics_MC,1194,Notifier,12) [Thread 4128] </a:t>
            </a:r>
            <a:r>
              <a:rPr lang="en-US" sz="1200">
                <a:solidFill>
                  <a:schemeClr val="accent2"/>
                </a:solidFill>
              </a:rPr>
              <a:t>Completed MWI task for mailuser=user 8005</a:t>
            </a:r>
            <a:r>
              <a:rPr lang="en-US" sz="1200">
                <a:solidFill>
                  <a:schemeClr val="bg1"/>
                </a:solidFill>
              </a:rPr>
              <a:t>, extension=8005, switchID=0, status=Off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title"/>
          </p:nvPr>
        </p:nvSpPr>
        <p:spPr/>
        <p:txBody>
          <a:bodyPr/>
          <a:lstStyle/>
          <a:p>
            <a:r>
              <a:rPr lang="en-US"/>
              <a:t>Reading System/Application Logs</a:t>
            </a:r>
          </a:p>
        </p:txBody>
      </p:sp>
      <p:sp>
        <p:nvSpPr>
          <p:cNvPr id="1574915" name="Rectangle 3"/>
          <p:cNvSpPr>
            <a:spLocks noGrp="1" noChangeArrowheads="1"/>
          </p:cNvSpPr>
          <p:nvPr>
            <p:ph type="body" idx="1"/>
          </p:nvPr>
        </p:nvSpPr>
        <p:spPr>
          <a:xfrm>
            <a:off x="533400" y="1371600"/>
            <a:ext cx="8229600" cy="5029200"/>
          </a:xfrm>
        </p:spPr>
        <p:txBody>
          <a:bodyPr/>
          <a:lstStyle/>
          <a:p>
            <a:pPr>
              <a:buFont typeface="Arial" charset="0"/>
              <a:buChar char="•"/>
            </a:pPr>
            <a:r>
              <a:rPr lang="en-US" sz="3600" dirty="0"/>
              <a:t>  </a:t>
            </a:r>
            <a:r>
              <a:rPr lang="en-US" sz="3600" dirty="0" err="1"/>
              <a:t>EVT</a:t>
            </a:r>
            <a:r>
              <a:rPr lang="en-US" sz="3600" dirty="0"/>
              <a:t/>
            </a:r>
            <a:br>
              <a:rPr lang="en-US" sz="3600" dirty="0"/>
            </a:br>
            <a:r>
              <a:rPr lang="en-US" sz="3600" dirty="0"/>
              <a:t>	-  </a:t>
            </a:r>
            <a:r>
              <a:rPr lang="en-US" sz="3600" dirty="0" err="1"/>
              <a:t>eventvwr</a:t>
            </a:r>
            <a:r>
              <a:rPr lang="en-US" sz="3600" dirty="0"/>
              <a:t> -&gt; open log file…</a:t>
            </a:r>
            <a:br>
              <a:rPr lang="en-US" sz="3600" dirty="0"/>
            </a:br>
            <a:r>
              <a:rPr lang="en-US" sz="3600" dirty="0"/>
              <a:t>	</a:t>
            </a:r>
            <a:r>
              <a:rPr lang="en-US" sz="1800" dirty="0"/>
              <a:t>Should be opened on a Unity server of the same version</a:t>
            </a:r>
            <a:br>
              <a:rPr lang="en-US" sz="1800" dirty="0"/>
            </a:br>
            <a:r>
              <a:rPr lang="en-US" sz="1800" dirty="0"/>
              <a:t>	in order to decode events properly</a:t>
            </a:r>
            <a:r>
              <a:rPr lang="en-US" sz="1800" dirty="0" smtClean="0"/>
              <a:t>.*</a:t>
            </a:r>
            <a:endParaRPr lang="en-US" sz="1800" dirty="0"/>
          </a:p>
          <a:p>
            <a:r>
              <a:rPr lang="en-US" sz="3600" dirty="0"/>
              <a:t>	-  Unity Diagnostic Viewer</a:t>
            </a:r>
          </a:p>
          <a:p>
            <a:pPr>
              <a:buFont typeface="Arial" charset="0"/>
              <a:buChar char="•"/>
            </a:pPr>
            <a:r>
              <a:rPr lang="en-US" sz="3600" dirty="0"/>
              <a:t> CSV</a:t>
            </a:r>
          </a:p>
          <a:p>
            <a:r>
              <a:rPr lang="en-US" sz="3600" dirty="0"/>
              <a:t>	-  Excel, Notepad, Word, etc.</a:t>
            </a:r>
          </a:p>
          <a:p>
            <a:endParaRPr lang="en-US" dirty="0"/>
          </a:p>
        </p:txBody>
      </p:sp>
      <p:sp>
        <p:nvSpPr>
          <p:cNvPr id="4" name="TextBox 3"/>
          <p:cNvSpPr txBox="1"/>
          <p:nvPr/>
        </p:nvSpPr>
        <p:spPr>
          <a:xfrm>
            <a:off x="457200" y="6019800"/>
            <a:ext cx="8400056" cy="615553"/>
          </a:xfrm>
          <a:prstGeom prst="rect">
            <a:avLst/>
          </a:prstGeom>
          <a:noFill/>
        </p:spPr>
        <p:txBody>
          <a:bodyPr wrap="none" rtlCol="0">
            <a:spAutoFit/>
          </a:bodyPr>
          <a:lstStyle/>
          <a:p>
            <a:pPr>
              <a:buNone/>
            </a:pPr>
            <a:r>
              <a:rPr lang="en-US" dirty="0" smtClean="0"/>
              <a:t>* timestamps might not match </a:t>
            </a:r>
            <a:r>
              <a:rPr lang="en-US" dirty="0" err="1" smtClean="0"/>
              <a:t>Diags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45571" name="Rectangle 3"/>
          <p:cNvSpPr>
            <a:spLocks noGrp="1" noChangeArrowheads="1"/>
          </p:cNvSpPr>
          <p:nvPr>
            <p:ph type="body" idx="1"/>
          </p:nvPr>
        </p:nvSpPr>
        <p:spPr>
          <a:xfrm>
            <a:off x="533400" y="1295400"/>
            <a:ext cx="8229600" cy="5029200"/>
          </a:xfrm>
        </p:spPr>
        <p:txBody>
          <a:bodyPr/>
          <a:lstStyle/>
          <a:p>
            <a:pPr>
              <a:buFont typeface="Arial" charset="0"/>
              <a:buChar char="•"/>
            </a:pPr>
            <a:r>
              <a:rPr lang="en-US"/>
              <a:t> SvcHost diags</a:t>
            </a:r>
          </a:p>
          <a:p>
            <a:pPr>
              <a:buFont typeface="Arial" charset="0"/>
              <a:buChar char="•"/>
            </a:pPr>
            <a:r>
              <a:rPr lang="en-US"/>
              <a:t> We know: Port 1 = [Device 6], therefore [Device 7]= Port 2</a:t>
            </a:r>
          </a:p>
        </p:txBody>
      </p:sp>
      <p:sp>
        <p:nvSpPr>
          <p:cNvPr id="1645572" name="Rectangle 4"/>
          <p:cNvSpPr>
            <a:spLocks noChangeArrowheads="1"/>
          </p:cNvSpPr>
          <p:nvPr/>
        </p:nvSpPr>
        <p:spPr bwMode="auto">
          <a:xfrm>
            <a:off x="381000" y="2209800"/>
            <a:ext cx="8458200" cy="1600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09:25:11:588 **NOT FORMATTED**,AvDiagnostics_MC,162,8172,-1,,SkinnyTSP,18,[Thread 0x00001FEC] [Device 7] CAvTapiLine::</a:t>
            </a:r>
            <a:r>
              <a:rPr lang="en-US" sz="1000">
                <a:solidFill>
                  <a:schemeClr val="accent2"/>
                </a:solidFill>
              </a:rPr>
              <a:t>SetMwi: szExtension='8005'</a:t>
            </a:r>
            <a:r>
              <a:rPr lang="en-US" sz="1000">
                <a:solidFill>
                  <a:schemeClr val="bg1"/>
                </a:solidFill>
              </a:rPr>
              <a:t>  fMWIon=false pfnCompletionProc=0x4b666a0b dwRequestID=66189 </a:t>
            </a:r>
          </a:p>
          <a:p>
            <a:pPr marL="342900" indent="-228600" defTabSz="814388"/>
            <a:r>
              <a:rPr lang="en-US" sz="1000">
                <a:solidFill>
                  <a:schemeClr val="bg1"/>
                </a:solidFill>
              </a:rPr>
              <a:t>09:25:11:587 **NOT FORMATTED**,AvDiagnostics_MC,162,8172,-1,,SkinnyTSP,13,[Thread 0x00001FEC] [Device 7] Send StationOffHookWithCgpnMessage (28 bytes) </a:t>
            </a:r>
            <a:r>
              <a:rPr lang="en-US" sz="1000">
                <a:solidFill>
                  <a:schemeClr val="accent2"/>
                </a:solidFill>
              </a:rPr>
              <a:t>callingPartyNumber='8005'</a:t>
            </a:r>
            <a:r>
              <a:rPr lang="en-US" sz="1000">
                <a:solidFill>
                  <a:schemeClr val="bg1"/>
                </a:solidFill>
              </a:rPr>
              <a:t> (cgpnVoiceMailbox) (lineInstance) </a:t>
            </a:r>
          </a:p>
          <a:p>
            <a:pPr marL="342900" indent="-228600" defTabSz="814388"/>
            <a:r>
              <a:rPr lang="en-US" sz="1000">
                <a:solidFill>
                  <a:schemeClr val="bg1"/>
                </a:solidFill>
              </a:rPr>
              <a:t>09:25:11:588 **NOT FORMATTED**,AvDiagnostics_MC,162,8172,-1,,SkinnyTSP,21,[Thread 0x00001FEC] [Device 7] CSkinny::GenerateDigits </a:t>
            </a:r>
            <a:r>
              <a:rPr lang="en-US" sz="1000">
                <a:solidFill>
                  <a:schemeClr val="accent2"/>
                </a:solidFill>
              </a:rPr>
              <a:t>lpszDigits='1000'</a:t>
            </a:r>
            <a:r>
              <a:rPr lang="en-US" sz="1000">
                <a:solidFill>
                  <a:schemeClr val="bg1"/>
                </a:solidFill>
              </a:rPr>
              <a:t>  bUseInterDigitDelay=NoDelay </a:t>
            </a:r>
          </a:p>
          <a:p>
            <a:pPr marL="342900" indent="-228600" defTabSz="814388"/>
            <a:r>
              <a:rPr lang="en-US" sz="1000">
                <a:solidFill>
                  <a:schemeClr val="bg1"/>
                </a:solidFill>
              </a:rPr>
              <a:t>09:25:11:587 **NOT FORMATTED**,AvDiagnostics_MC,162,8172,-1,,SkinnyTSP,11,[Thread 0x00001FEC] [Device 7] CAvSkinnyCallStatus::RequestStateTransition - </a:t>
            </a:r>
            <a:r>
              <a:rPr lang="en-US" sz="1000">
                <a:solidFill>
                  <a:schemeClr val="accent2"/>
                </a:solidFill>
              </a:rPr>
              <a:t>RequestedState=&lt;Initiate MWI&gt; (CurrentState=&lt;Idle&gt;)</a:t>
            </a:r>
            <a:r>
              <a:rPr lang="en-US" sz="1000">
                <a:solidFill>
                  <a:schemeClr val="bg1"/>
                </a:solidFill>
              </a:rPr>
              <a:t> </a:t>
            </a:r>
          </a:p>
          <a:p>
            <a:pPr marL="342900" indent="-228600" defTabSz="814388"/>
            <a:r>
              <a:rPr lang="en-US" sz="1000">
                <a:solidFill>
                  <a:schemeClr val="bg1"/>
                </a:solidFill>
              </a:rPr>
              <a:t>09:25:11:588 **NOT FORMATTED**,AvDiagnostics_MC,162,8172,-1,,SkinnyTSP,11,[Thread 0x00001FEC] [Device 7] CAvSkinnyCallStatus::AdvanceCurrentState - </a:t>
            </a:r>
            <a:r>
              <a:rPr lang="en-US" sz="1000">
                <a:solidFill>
                  <a:schemeClr val="accent2"/>
                </a:solidFill>
              </a:rPr>
              <a:t>Old CallState=&lt;Idle&gt; New CallState=&lt;Initiate MWI&gt;</a:t>
            </a:r>
          </a:p>
        </p:txBody>
      </p:sp>
      <p:sp>
        <p:nvSpPr>
          <p:cNvPr id="1645575" name="Rectangle 7"/>
          <p:cNvSpPr>
            <a:spLocks noChangeArrowheads="1"/>
          </p:cNvSpPr>
          <p:nvPr/>
        </p:nvSpPr>
        <p:spPr bwMode="auto">
          <a:xfrm>
            <a:off x="457200" y="3962400"/>
            <a:ext cx="8382000" cy="2362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buFont typeface="Wingdings" pitchFamily="2" charset="2"/>
              <a:buNone/>
            </a:pPr>
            <a:r>
              <a:rPr lang="en-US" sz="1000">
                <a:solidFill>
                  <a:schemeClr val="bg1"/>
                </a:solidFill>
              </a:rPr>
              <a:t>09:25:11:587 **NOT FORMATTED**,AvDiagnostics_MC,162,8172,-1,,SkinnyTSP,11,[Thread 0x00001FEC] [Device 7] CAvSkinnyCallStatus::RequestStateTransition - </a:t>
            </a:r>
            <a:r>
              <a:rPr lang="en-US" sz="1000">
                <a:solidFill>
                  <a:schemeClr val="accent2"/>
                </a:solidFill>
              </a:rPr>
              <a:t>RequestedState=&lt;Wait For MWI Response&gt; (CurrentState=&lt;Initiate MWI&gt;)</a:t>
            </a:r>
            <a:r>
              <a:rPr lang="en-US" sz="1000">
                <a:solidFill>
                  <a:schemeClr val="bg1"/>
                </a:solidFill>
              </a:rPr>
              <a:t> </a:t>
            </a:r>
          </a:p>
          <a:p>
            <a:pPr marL="342900" indent="-228600" defTabSz="814388">
              <a:buFont typeface="Wingdings" pitchFamily="2" charset="2"/>
              <a:buNone/>
            </a:pPr>
            <a:r>
              <a:rPr lang="en-US" sz="1000">
                <a:solidFill>
                  <a:schemeClr val="bg1"/>
                </a:solidFill>
              </a:rPr>
              <a:t>09:25:11:588 **NOT FORMATTED**,AvDiagnostics_MC,162,8172,-1,,SkinnyTSP,11,[Thread 0x00001FEC] [Device 7] CAvSkinnyCallStatus::AdvanceCurrentState - </a:t>
            </a:r>
            <a:r>
              <a:rPr lang="en-US" sz="1000">
                <a:solidFill>
                  <a:schemeClr val="accent2"/>
                </a:solidFill>
              </a:rPr>
              <a:t>Old CallState=&lt;Initiate MWI&gt; New CallState=&lt;Wait For MWI Response&gt;</a:t>
            </a:r>
            <a:r>
              <a:rPr lang="en-US" sz="1000">
                <a:solidFill>
                  <a:schemeClr val="bg1"/>
                </a:solidFill>
              </a:rPr>
              <a:t> </a:t>
            </a:r>
          </a:p>
          <a:p>
            <a:pPr marL="342900" indent="-228600" defTabSz="814388">
              <a:buFont typeface="Wingdings" pitchFamily="2" charset="2"/>
              <a:buNone/>
            </a:pPr>
            <a:r>
              <a:rPr lang="en-US" sz="1000">
                <a:solidFill>
                  <a:schemeClr val="bg1"/>
                </a:solidFill>
              </a:rPr>
              <a:t>...</a:t>
            </a:r>
          </a:p>
          <a:p>
            <a:pPr marL="342900" indent="-228600" defTabSz="814388">
              <a:buFont typeface="Wingdings" pitchFamily="2" charset="2"/>
              <a:buNone/>
            </a:pPr>
            <a:r>
              <a:rPr lang="en-US" sz="1000">
                <a:solidFill>
                  <a:schemeClr val="bg1"/>
                </a:solidFill>
              </a:rPr>
              <a:t>09:25:11:588 **NOT FORMATTED**,AvDiagnostics_MC,162,2368,-1,,SkinnyTSP,12,[Thread 0x00000940] [Device 7] Receive StationCallStateMessage (28 bytes) </a:t>
            </a:r>
            <a:r>
              <a:rPr lang="en-US" sz="1000">
                <a:solidFill>
                  <a:schemeClr val="accent2"/>
                </a:solidFill>
              </a:rPr>
              <a:t>callState=1=TsOffHook</a:t>
            </a:r>
            <a:r>
              <a:rPr lang="en-US" sz="1000">
                <a:solidFill>
                  <a:schemeClr val="bg1"/>
                </a:solidFill>
              </a:rPr>
              <a:t> lineInstance=1 callReference=26043803 privacy=0=PrivacyNone precedence=[precedenceLv=4 precedenceDm=0] </a:t>
            </a:r>
          </a:p>
          <a:p>
            <a:pPr marL="342900" indent="-228600" defTabSz="814388">
              <a:buFont typeface="Wingdings" pitchFamily="2" charset="2"/>
              <a:buNone/>
            </a:pPr>
            <a:r>
              <a:rPr lang="en-US" sz="1000">
                <a:solidFill>
                  <a:schemeClr val="bg1"/>
                </a:solidFill>
              </a:rPr>
              <a:t>...</a:t>
            </a:r>
          </a:p>
          <a:p>
            <a:pPr marL="342900" indent="-228600" defTabSz="814388">
              <a:buFont typeface="Wingdings" pitchFamily="2" charset="2"/>
              <a:buNone/>
            </a:pPr>
            <a:r>
              <a:rPr lang="en-US" sz="1000">
                <a:solidFill>
                  <a:schemeClr val="bg1"/>
                </a:solidFill>
              </a:rPr>
              <a:t>09:25:11:588 **NOT FORMATTED**,AvDiagnostics_MC,162,2368,-1,,SkinnyTSP,12,[Thread 0x00000940] [Device 7] Receive StationStartToneMessage (20 bytes)</a:t>
            </a:r>
            <a:r>
              <a:rPr lang="en-US" sz="1000">
                <a:solidFill>
                  <a:schemeClr val="accent2"/>
                </a:solidFill>
              </a:rPr>
              <a:t> tone=33=DtInsideDialTone</a:t>
            </a:r>
            <a:r>
              <a:rPr lang="en-US" sz="1000">
                <a:solidFill>
                  <a:schemeClr val="bg1"/>
                </a:solidFill>
              </a:rPr>
              <a:t> lineInstance=1 callReference=26043803 </a:t>
            </a:r>
          </a:p>
          <a:p>
            <a:pPr marL="342900" indent="-228600" defTabSz="814388">
              <a:buFont typeface="Wingdings" pitchFamily="2" charset="2"/>
              <a:buNone/>
            </a:pPr>
            <a:r>
              <a:rPr lang="en-US" sz="1000">
                <a:solidFill>
                  <a:schemeClr val="bg1"/>
                </a:solidFill>
              </a:rPr>
              <a:t>... </a:t>
            </a:r>
          </a:p>
          <a:p>
            <a:pPr marL="342900" indent="-228600" defTabSz="814388">
              <a:buFont typeface="Wingdings" pitchFamily="2" charset="2"/>
              <a:buNone/>
            </a:pPr>
            <a:r>
              <a:rPr lang="en-US" sz="1000">
                <a:solidFill>
                  <a:schemeClr val="bg1"/>
                </a:solidFill>
              </a:rPr>
              <a:t>09:25:11:587 **NOT FORMATTED**,AvDiagnostics_MC,162,2368,-1,,SkinnyTSP,12,[Thread 0x00000940] [Device 7] Receive StationDialedNumberMessage (36 bytes) </a:t>
            </a:r>
            <a:r>
              <a:rPr lang="en-US" sz="1000">
                <a:solidFill>
                  <a:schemeClr val="accent2"/>
                </a:solidFill>
              </a:rPr>
              <a:t>dialedNumber='1000'</a:t>
            </a:r>
            <a:r>
              <a:rPr lang="en-US" sz="1000">
                <a:solidFill>
                  <a:schemeClr val="bg1"/>
                </a:solidFill>
              </a:rPr>
              <a:t> lineInstance=1 callReference=26043803</a:t>
            </a:r>
          </a:p>
        </p:txBody>
      </p:sp>
      <p:sp>
        <p:nvSpPr>
          <p:cNvPr id="1645577" name="Text Box 9"/>
          <p:cNvSpPr txBox="1">
            <a:spLocks noChangeArrowheads="1"/>
          </p:cNvSpPr>
          <p:nvPr/>
        </p:nvSpPr>
        <p:spPr bwMode="auto">
          <a:xfrm>
            <a:off x="2705100" y="6324600"/>
            <a:ext cx="3162300" cy="315913"/>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1800" b="1"/>
              <a:t>“1000” is the MWI off code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46595" name="Rectangle 3"/>
          <p:cNvSpPr>
            <a:spLocks noGrp="1" noChangeArrowheads="1"/>
          </p:cNvSpPr>
          <p:nvPr>
            <p:ph type="body" idx="1"/>
          </p:nvPr>
        </p:nvSpPr>
        <p:spPr>
          <a:xfrm>
            <a:off x="533400" y="1295400"/>
            <a:ext cx="8229600" cy="5029200"/>
          </a:xfrm>
        </p:spPr>
        <p:txBody>
          <a:bodyPr/>
          <a:lstStyle/>
          <a:p>
            <a:pPr>
              <a:buFont typeface="Arial" charset="0"/>
              <a:buChar char="•"/>
            </a:pPr>
            <a:r>
              <a:rPr lang="en-US" sz="1800"/>
              <a:t> SvcHost (Continued)</a:t>
            </a:r>
          </a:p>
          <a:p>
            <a:pPr>
              <a:buFont typeface="Arial" charset="0"/>
              <a:buChar char="•"/>
            </a:pPr>
            <a:r>
              <a:rPr lang="en-US" sz="1800"/>
              <a:t> Since we reach the “TsProceed” state, MWI code must be good.</a:t>
            </a:r>
          </a:p>
        </p:txBody>
      </p:sp>
      <p:sp>
        <p:nvSpPr>
          <p:cNvPr id="1646596" name="Rectangle 4"/>
          <p:cNvSpPr>
            <a:spLocks noChangeArrowheads="1"/>
          </p:cNvSpPr>
          <p:nvPr/>
        </p:nvSpPr>
        <p:spPr bwMode="auto">
          <a:xfrm>
            <a:off x="304800" y="2057400"/>
            <a:ext cx="8458200" cy="17526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09:25:11:588 **NOT FORMATTED**,AvDiagnostics_MC,162,2368,-1,,SkinnyTSP,12,[Thread 0x00000940] [Device 7] Receive StationCallStateMessage (28 bytes) </a:t>
            </a:r>
            <a:r>
              <a:rPr lang="en-US" sz="1000">
                <a:solidFill>
                  <a:schemeClr val="accent2"/>
                </a:solidFill>
              </a:rPr>
              <a:t>callState=12=TsProceed</a:t>
            </a:r>
            <a:r>
              <a:rPr lang="en-US" sz="1000">
                <a:solidFill>
                  <a:schemeClr val="bg1"/>
                </a:solidFill>
              </a:rPr>
              <a:t> lineInstance=1 callReference=26043803 privacy=0=PrivacyNone precedence=[precedenceLv=4 precedenceDm=0] </a:t>
            </a:r>
          </a:p>
          <a:p>
            <a:pPr marL="342900" indent="-228600" defTabSz="814388"/>
            <a:r>
              <a:rPr lang="en-US" sz="1000">
                <a:solidFill>
                  <a:schemeClr val="bg1"/>
                </a:solidFill>
              </a:rPr>
              <a:t>09:25:11:587 **NOT FORMATTED**,AvDiagnostics_MC,162,2368,-1,,SkinnyTSP,12,[Thread 0x00000940] [Device 7] Processing StationCallStateMessage </a:t>
            </a:r>
          </a:p>
          <a:p>
            <a:pPr marL="342900" indent="-228600" defTabSz="814388"/>
            <a:r>
              <a:rPr lang="en-US" sz="1000">
                <a:solidFill>
                  <a:schemeClr val="bg1"/>
                </a:solidFill>
              </a:rPr>
              <a:t>09:25:11:588 **NOT FORMATTED**,AvDiagnostics_MC,162,2368,-1,,SkinnyTSP,11,[Thread 0x00000940] [Device 7] CAvSkinnyCallStatus::AdvanceCurrentState - </a:t>
            </a:r>
            <a:r>
              <a:rPr lang="en-US" sz="1000">
                <a:solidFill>
                  <a:schemeClr val="accent2"/>
                </a:solidFill>
              </a:rPr>
              <a:t>Old CallState=&lt;Wait For MWI Response&gt; New CallState=&lt;MWI Success&gt;</a:t>
            </a:r>
            <a:r>
              <a:rPr lang="en-US" sz="1000">
                <a:solidFill>
                  <a:schemeClr val="bg1"/>
                </a:solidFill>
              </a:rPr>
              <a:t> </a:t>
            </a:r>
          </a:p>
          <a:p>
            <a:pPr marL="342900" indent="-228600" defTabSz="814388"/>
            <a:r>
              <a:rPr lang="en-US" sz="1000">
                <a:solidFill>
                  <a:schemeClr val="bg1"/>
                </a:solidFill>
              </a:rPr>
              <a:t>09:25:11:587 **NOT FORMATTED**,AvDiagnostics_MC,162,2368,-1,,SkinnyTSP,24,[Thread 0x00000940] [Device 7] CAvSkinnyCallStatus::SignalCallState: callState=12=TsProceed callReference=26043803 </a:t>
            </a:r>
          </a:p>
          <a:p>
            <a:pPr marL="342900" indent="-228600" defTabSz="814388"/>
            <a:r>
              <a:rPr lang="en-US" sz="1000">
                <a:solidFill>
                  <a:schemeClr val="bg1"/>
                </a:solidFill>
              </a:rPr>
              <a:t>09:25:11:588 **NOT FORMATTED**,AvDiagnostics_MC,162,2368,-1,,SkinnyTSP,24,[Thread 0x00000940] [Device 7] CAvSkinnyCallStatus::SignalMWISuccess </a:t>
            </a:r>
          </a:p>
          <a:p>
            <a:pPr marL="342900" indent="-228600" defTabSz="814388"/>
            <a:endParaRPr lang="en-US" sz="1000">
              <a:solidFill>
                <a:schemeClr val="bg1"/>
              </a:solidFill>
            </a:endParaRPr>
          </a:p>
        </p:txBody>
      </p:sp>
      <p:sp>
        <p:nvSpPr>
          <p:cNvPr id="1646598" name="Rectangle 6"/>
          <p:cNvSpPr>
            <a:spLocks noChangeArrowheads="1"/>
          </p:cNvSpPr>
          <p:nvPr/>
        </p:nvSpPr>
        <p:spPr bwMode="auto">
          <a:xfrm>
            <a:off x="304800" y="4038600"/>
            <a:ext cx="8458200" cy="11430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buFont typeface="Wingdings" pitchFamily="2" charset="2"/>
              <a:buNone/>
            </a:pPr>
            <a:r>
              <a:rPr lang="en-US" sz="1000">
                <a:solidFill>
                  <a:schemeClr val="bg1"/>
                </a:solidFill>
              </a:rPr>
              <a:t>09:25:11:587 **NOT FORMATTED**,AvDiagnostics_MC,162,2368,-1,,SkinnyTSP,11,[Thread 0x00000940] [Device 7] CAvSkinnyCallStatus::RequestStateTransition - </a:t>
            </a:r>
            <a:r>
              <a:rPr lang="en-US" sz="1000">
                <a:solidFill>
                  <a:schemeClr val="accent2"/>
                </a:solidFill>
              </a:rPr>
              <a:t>RequestedState=&lt;Wait For MWI Drop&gt; (CurrentState=&lt;MWI Success&gt;)</a:t>
            </a:r>
            <a:r>
              <a:rPr lang="en-US" sz="1000">
                <a:solidFill>
                  <a:schemeClr val="bg1"/>
                </a:solidFill>
              </a:rPr>
              <a:t> </a:t>
            </a:r>
          </a:p>
          <a:p>
            <a:pPr marL="342900" indent="-228600" defTabSz="814388">
              <a:buFont typeface="Wingdings" pitchFamily="2" charset="2"/>
              <a:buNone/>
            </a:pPr>
            <a:r>
              <a:rPr lang="en-US" sz="1000">
                <a:solidFill>
                  <a:schemeClr val="bg1"/>
                </a:solidFill>
              </a:rPr>
              <a:t>09:25:11:588 **NOT FORMATTED**,AvDiagnostics_MC,162,2368,-1,,SkinnyTSP,11,[Thread 0x00000940] [Device 7] CAvSkinnyCallStatus::AdvanceCurrentState - </a:t>
            </a:r>
            <a:r>
              <a:rPr lang="en-US" sz="1000">
                <a:solidFill>
                  <a:schemeClr val="accent2"/>
                </a:solidFill>
              </a:rPr>
              <a:t>Old CallState=&lt;MWI Success&gt; New CallState=&lt;Wait For MWI Drop&gt;</a:t>
            </a:r>
            <a:r>
              <a:rPr lang="en-US" sz="1000">
                <a:solidFill>
                  <a:schemeClr val="bg1"/>
                </a:solidFill>
              </a:rPr>
              <a:t> </a:t>
            </a:r>
          </a:p>
          <a:p>
            <a:pPr marL="342900" indent="-228600" defTabSz="814388">
              <a:buFont typeface="Wingdings" pitchFamily="2" charset="2"/>
              <a:buNone/>
            </a:pPr>
            <a:r>
              <a:rPr lang="en-US" sz="1000">
                <a:solidFill>
                  <a:schemeClr val="bg1"/>
                </a:solidFill>
              </a:rPr>
              <a:t>09:25:11:587 **NOT FORMATTED**,AvDiagnostics_MC,162,2368,-1,,SkinnyTSP,11,[Thread 0x00000940] [Device 7] CAvSkinnyCallStatus::SetTransitionTimeout - dwTimeoutMS=2000 (CurrentState=&lt;Wait For MWI Drop&gt;) </a:t>
            </a:r>
          </a:p>
        </p:txBody>
      </p:sp>
      <p:sp>
        <p:nvSpPr>
          <p:cNvPr id="1646600" name="Rectangle 8"/>
          <p:cNvSpPr>
            <a:spLocks noChangeArrowheads="1"/>
          </p:cNvSpPr>
          <p:nvPr/>
        </p:nvSpPr>
        <p:spPr bwMode="auto">
          <a:xfrm>
            <a:off x="304800" y="5410200"/>
            <a:ext cx="8382000" cy="10668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buFont typeface="Wingdings" pitchFamily="2" charset="2"/>
              <a:buNone/>
            </a:pPr>
            <a:r>
              <a:rPr lang="en-US" sz="1000">
                <a:solidFill>
                  <a:schemeClr val="bg1"/>
                </a:solidFill>
              </a:rPr>
              <a:t>09:25:11:603 **NOT FORMATTED**,AvDiagnostics_MC,162,2368,-1,,SkinnyTSP,12,[Thread 0x00000940] [Device 7] Receive StationCallStateMessage (28 bytes) </a:t>
            </a:r>
            <a:r>
              <a:rPr lang="en-US" sz="1000">
                <a:solidFill>
                  <a:schemeClr val="accent2"/>
                </a:solidFill>
              </a:rPr>
              <a:t>callState=2=TsOnHook </a:t>
            </a:r>
            <a:r>
              <a:rPr lang="en-US" sz="1000">
                <a:solidFill>
                  <a:schemeClr val="bg1"/>
                </a:solidFill>
              </a:rPr>
              <a:t>lineInstance=1 callReference=26043803 privacy=0=PrivacyNone precedence=[precedenceLv=4 precedenceDm=0] </a:t>
            </a:r>
          </a:p>
          <a:p>
            <a:pPr marL="342900" indent="-228600" defTabSz="814388">
              <a:buFont typeface="Wingdings" pitchFamily="2" charset="2"/>
              <a:buNone/>
            </a:pPr>
            <a:r>
              <a:rPr lang="en-US" sz="1000">
                <a:solidFill>
                  <a:schemeClr val="bg1"/>
                </a:solidFill>
              </a:rPr>
              <a:t>09:25:11:604 **NOT FORMATTED**,AvDiagnostics_MC,162,2368,-1,,SkinnyTSP,12,[Thread 0x00000940] [Device 7] Processing StationCallStateMessage </a:t>
            </a:r>
          </a:p>
          <a:p>
            <a:pPr marL="342900" indent="-228600" defTabSz="814388">
              <a:buFont typeface="Wingdings" pitchFamily="2" charset="2"/>
              <a:buNone/>
            </a:pPr>
            <a:r>
              <a:rPr lang="en-US" sz="1000">
                <a:solidFill>
                  <a:schemeClr val="bg1"/>
                </a:solidFill>
              </a:rPr>
              <a:t>09:25:11:603 **NOT FORMATTED**,AvDiagnostics_MC,162,2368,-1,,SkinnyTSP,11,[Thread 0x00000940] [Device 7] CAvSkinnyCallStatus::AdvanceCurrentState - </a:t>
            </a:r>
            <a:r>
              <a:rPr lang="en-US" sz="1000">
                <a:solidFill>
                  <a:schemeClr val="accent2"/>
                </a:solidFill>
              </a:rPr>
              <a:t>Old CallState=&lt;Wait For MWI Drop&gt; New CallState=&lt;Idle&gt;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47619" name="Rectangle 3"/>
          <p:cNvSpPr>
            <a:spLocks noGrp="1" noChangeArrowheads="1"/>
          </p:cNvSpPr>
          <p:nvPr>
            <p:ph type="body" idx="1"/>
          </p:nvPr>
        </p:nvSpPr>
        <p:spPr>
          <a:xfrm>
            <a:off x="304800" y="1371600"/>
            <a:ext cx="8686800" cy="5029200"/>
          </a:xfrm>
        </p:spPr>
        <p:txBody>
          <a:bodyPr/>
          <a:lstStyle/>
          <a:p>
            <a:pPr>
              <a:buFont typeface="Arial" charset="0"/>
              <a:buChar char="•"/>
            </a:pPr>
            <a:r>
              <a:rPr lang="en-US" sz="2000"/>
              <a:t> New Voicemail left for subscriber ‘user 8005’.</a:t>
            </a:r>
          </a:p>
          <a:p>
            <a:pPr>
              <a:buFont typeface="Arial" charset="0"/>
              <a:buChar char="•"/>
            </a:pPr>
            <a:r>
              <a:rPr lang="en-US" sz="2000"/>
              <a:t> AvMsgStoreMonitorSvr Diags.</a:t>
            </a:r>
          </a:p>
          <a:p>
            <a:pPr>
              <a:buFont typeface="Arial" charset="0"/>
              <a:buChar char="•"/>
            </a:pPr>
            <a:r>
              <a:rPr lang="en-US" sz="2000"/>
              <a:t> If No Table notifications, chances are mailbox(s) have gone unmonitored.</a:t>
            </a:r>
          </a:p>
        </p:txBody>
      </p:sp>
      <p:sp>
        <p:nvSpPr>
          <p:cNvPr id="1647620" name="Rectangle 4"/>
          <p:cNvSpPr>
            <a:spLocks noChangeArrowheads="1"/>
          </p:cNvSpPr>
          <p:nvPr/>
        </p:nvSpPr>
        <p:spPr bwMode="auto">
          <a:xfrm>
            <a:off x="152400" y="2743200"/>
            <a:ext cx="8763000" cy="9906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09:38:33:040 (AvDiagnostics_MC,1083,ExchangeMonitor,13) [Thread 6804] [Thread 0x00001A94] Table notification received (</a:t>
            </a:r>
            <a:r>
              <a:rPr lang="en-US" sz="1000">
                <a:solidFill>
                  <a:schemeClr val="accent2"/>
                </a:solidFill>
              </a:rPr>
              <a:t>TABLE_ROW_ADDED</a:t>
            </a:r>
            <a:r>
              <a:rPr lang="en-US" sz="1000">
                <a:solidFill>
                  <a:schemeClr val="bg1"/>
                </a:solidFill>
              </a:rPr>
              <a:t> for </a:t>
            </a:r>
            <a:r>
              <a:rPr lang="en-US" sz="1000">
                <a:solidFill>
                  <a:schemeClr val="accent2"/>
                </a:solidFill>
              </a:rPr>
              <a:t>cn=user 8005</a:t>
            </a:r>
            <a:r>
              <a:rPr lang="en-US" sz="1000">
                <a:solidFill>
                  <a:schemeClr val="bg1"/>
                </a:solidFill>
              </a:rPr>
              <a:t> cn=Recipients ou=Exchange Administrative Group (FYDIBOHF23SPDLT) o=EFT 85 (EX2010))  </a:t>
            </a:r>
          </a:p>
          <a:p>
            <a:pPr marL="342900" indent="-228600" defTabSz="814388"/>
            <a:r>
              <a:rPr lang="en-US" sz="1000">
                <a:solidFill>
                  <a:schemeClr val="bg1"/>
                </a:solidFill>
              </a:rPr>
              <a:t>09:38:33:041 (AvDiagnostics_MC,644,ExchangeMonitor,13) [Thread 6804] PostNotifyQPushEvent   (Mailbox: cn=user 8005 cn=Recipients ou=Exchange Administrative Group (FYDIBOHF23SPDLT) o=EFT 85 Action: </a:t>
            </a:r>
            <a:r>
              <a:rPr lang="en-US" sz="1000">
                <a:solidFill>
                  <a:schemeClr val="accent2"/>
                </a:solidFill>
              </a:rPr>
              <a:t>eNOTIFYQ_ACTION_MSG_NEW</a:t>
            </a:r>
            <a:r>
              <a:rPr lang="en-US" sz="1000">
                <a:solidFill>
                  <a:schemeClr val="bg1"/>
                </a:solidFill>
              </a:rPr>
              <a:t>)  </a:t>
            </a:r>
          </a:p>
          <a:p>
            <a:pPr marL="342900" indent="-228600" defTabSz="814388"/>
            <a:r>
              <a:rPr lang="en-US" sz="1000">
                <a:solidFill>
                  <a:schemeClr val="bg1"/>
                </a:solidFill>
              </a:rPr>
              <a:t>09:38:33:040 (AvDiagnostics_MC,644,ExchangeMonitor,13) [Thread 6804] IAvNotifyQ::PushEvent  (Mailbox: cn=user 8005 cn=Recipients ou=Exchange Administrative Group (FYDIBOHF23SPDLT) o=EFT 85 Action: eNOTIFYQ_ACTION_MSG_NEW)  </a:t>
            </a:r>
          </a:p>
          <a:p>
            <a:pPr marL="342900" indent="-228600" defTabSz="814388"/>
            <a:endParaRPr lang="en-US" sz="100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err="1"/>
              <a:t>MWI</a:t>
            </a:r>
            <a:endParaRPr lang="en-US" sz="2800" dirty="0"/>
          </a:p>
        </p:txBody>
      </p:sp>
      <p:sp>
        <p:nvSpPr>
          <p:cNvPr id="1648643" name="Rectangle 3"/>
          <p:cNvSpPr>
            <a:spLocks noGrp="1" noChangeArrowheads="1"/>
          </p:cNvSpPr>
          <p:nvPr>
            <p:ph type="body" idx="1"/>
          </p:nvPr>
        </p:nvSpPr>
        <p:spPr>
          <a:xfrm>
            <a:off x="533400" y="1295400"/>
            <a:ext cx="8229600" cy="5029200"/>
          </a:xfrm>
        </p:spPr>
        <p:txBody>
          <a:bodyPr/>
          <a:lstStyle/>
          <a:p>
            <a:r>
              <a:rPr lang="en-US"/>
              <a:t>AvNotifierSvr Diags</a:t>
            </a:r>
          </a:p>
        </p:txBody>
      </p:sp>
      <p:sp>
        <p:nvSpPr>
          <p:cNvPr id="1648644" name="Rectangle 4"/>
          <p:cNvSpPr>
            <a:spLocks noChangeArrowheads="1"/>
          </p:cNvSpPr>
          <p:nvPr/>
        </p:nvSpPr>
        <p:spPr bwMode="auto">
          <a:xfrm>
            <a:off x="228600" y="1752600"/>
            <a:ext cx="8763000" cy="44958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09:38:33:040 (AvDiagnostics_MC,1212,Notifier,21) [Thread 5740] NotifyQ popped eNOTIFYQ_ACTION_MSG_NEW [2], mailbox='cn=user 8005 cn=Recipients ou=Exchange Administrative Group (FYDIBOHF23SPDLT) o=EFT 85', arg1=2, arg2=3, arg3=1, varMessageData= (VariantType:0x00002011).  </a:t>
            </a:r>
          </a:p>
          <a:p>
            <a:pPr marL="342900" indent="-228600" defTabSz="814388"/>
            <a:r>
              <a:rPr lang="en-US" sz="1000">
                <a:solidFill>
                  <a:schemeClr val="bg1"/>
                </a:solidFill>
              </a:rPr>
              <a:t>09:38:33:041 (AvDiagnostics_MC,642,Notifier,24) [Thread 5740] (AddToMessageCounts:MediaType=Voice(0x2) Priority=Normal Status=New)  </a:t>
            </a:r>
          </a:p>
          <a:p>
            <a:pPr marL="342900" indent="-228600" defTabSz="814388"/>
            <a:r>
              <a:rPr lang="en-US" sz="1000">
                <a:solidFill>
                  <a:schemeClr val="bg1"/>
                </a:solidFill>
              </a:rPr>
              <a:t>09:38:33:056 (AvDiagnostics_MC,1225,Notifier,24) [Thread 5740] </a:t>
            </a:r>
            <a:r>
              <a:rPr lang="en-US" sz="1000">
                <a:solidFill>
                  <a:schemeClr val="accent2"/>
                </a:solidFill>
              </a:rPr>
              <a:t>user 8005 has 1 messages of type Voice(0x2) Urgent and Normal</a:t>
            </a:r>
            <a:r>
              <a:rPr lang="en-US" sz="1000">
                <a:solidFill>
                  <a:schemeClr val="bg1"/>
                </a:solidFill>
              </a:rPr>
              <a:t>  </a:t>
            </a:r>
          </a:p>
          <a:p>
            <a:pPr marL="342900" indent="-228600" defTabSz="814388"/>
            <a:r>
              <a:rPr lang="en-US" sz="1000">
                <a:solidFill>
                  <a:schemeClr val="bg1"/>
                </a:solidFill>
              </a:rPr>
              <a:t>09:38:33:057 (AvDiagnostics_MC,1225,Notifier,24) [Thread 5740] </a:t>
            </a:r>
            <a:r>
              <a:rPr lang="en-US" sz="1000">
                <a:solidFill>
                  <a:schemeClr val="accent2"/>
                </a:solidFill>
              </a:rPr>
              <a:t>user 8005 has 0 messages of type Voice(0x2) Urgent Only</a:t>
            </a:r>
            <a:r>
              <a:rPr lang="en-US" sz="1000">
                <a:solidFill>
                  <a:schemeClr val="bg1"/>
                </a:solidFill>
              </a:rPr>
              <a:t>  </a:t>
            </a:r>
          </a:p>
          <a:p>
            <a:pPr marL="342900" indent="-228600" defTabSz="814388"/>
            <a:r>
              <a:rPr lang="en-US" sz="1000">
                <a:solidFill>
                  <a:schemeClr val="bg1"/>
                </a:solidFill>
              </a:rPr>
              <a:t>09:38:33:056 (AvDiagnostics_MC,1223,Notifier,12) [Thread 5740] user 8005:MWI-1(8005), 1 messages (message just Added), current status Off, current attempt None  </a:t>
            </a:r>
          </a:p>
          <a:p>
            <a:pPr marL="342900" indent="-228600" defTabSz="814388"/>
            <a:r>
              <a:rPr lang="en-US" sz="1000">
                <a:solidFill>
                  <a:schemeClr val="bg1"/>
                </a:solidFill>
              </a:rPr>
              <a:t>09:38:33:072 (AvDiagnostics_MC,1194,Notifier,12) [Thread 5740] </a:t>
            </a:r>
            <a:r>
              <a:rPr lang="en-US" sz="1000">
                <a:solidFill>
                  <a:schemeClr val="accent2"/>
                </a:solidFill>
              </a:rPr>
              <a:t>Queued MWI task for mailuser=user 8005, extension=8005, switchID=0, status=On  </a:t>
            </a:r>
          </a:p>
          <a:p>
            <a:pPr marL="342900" indent="-228600" defTabSz="814388"/>
            <a:r>
              <a:rPr lang="en-US" sz="1000">
                <a:solidFill>
                  <a:schemeClr val="bg1"/>
                </a:solidFill>
              </a:rPr>
              <a:t>09:38:33:087 (AvDiagnostics_MC,1205,Notifier,20) [Thread 5740] Ticket 0x10001 request made for resource Any (caps=4  switch=0  cluster=0) for Task user 8005 MWI-1 taskid 2  </a:t>
            </a:r>
          </a:p>
          <a:p>
            <a:pPr marL="342900" indent="-228600" defTabSz="814388"/>
            <a:r>
              <a:rPr lang="en-US" sz="1000">
                <a:solidFill>
                  <a:schemeClr val="bg1"/>
                </a:solidFill>
              </a:rPr>
              <a:t>09:38:33:088 (AvDiagnostics_MC,642,Notifier,12) [Thread 5740] </a:t>
            </a:r>
            <a:r>
              <a:rPr lang="en-US" sz="1000">
                <a:solidFill>
                  <a:schemeClr val="accent2"/>
                </a:solidFill>
              </a:rPr>
              <a:t>Increment On attempts for 8005 (throttled=false) ON=1</a:t>
            </a:r>
            <a:r>
              <a:rPr lang="en-US" sz="1000">
                <a:solidFill>
                  <a:schemeClr val="bg1"/>
                </a:solidFill>
              </a:rPr>
              <a:t>  OFF=0  </a:t>
            </a:r>
          </a:p>
          <a:p>
            <a:pPr marL="342900" indent="-228600" defTabSz="814388"/>
            <a:r>
              <a:rPr lang="en-US" sz="1000">
                <a:solidFill>
                  <a:schemeClr val="bg1"/>
                </a:solidFill>
              </a:rPr>
              <a:t>09:38:33:087 (AvDiagnostics_MC,1221,Notifier,20) [Thread 7072] Ticket 0x10001 granted for resource 2 (requested Any)  </a:t>
            </a:r>
          </a:p>
          <a:p>
            <a:pPr marL="342900" indent="-228600" defTabSz="814388"/>
            <a:r>
              <a:rPr lang="en-US" sz="1000">
                <a:solidFill>
                  <a:schemeClr val="bg1"/>
                </a:solidFill>
              </a:rPr>
              <a:t>09:38:33:088 (AvDiagnostics_MC,1191,Notifier,12) [Thread 4128] MWI Device - MWI Entry AV_MWI_ON Received: Task user 8005 8005 taskid 1294756713, Port 2  </a:t>
            </a:r>
          </a:p>
          <a:p>
            <a:pPr marL="342900" indent="-228600" defTabSz="814388"/>
            <a:r>
              <a:rPr lang="en-US" sz="1000">
                <a:solidFill>
                  <a:schemeClr val="bg1"/>
                </a:solidFill>
              </a:rPr>
              <a:t>09:38:33:087 (AvDiagnostics_MC,642,Notifier,12) [Thread 4128] (</a:t>
            </a:r>
            <a:r>
              <a:rPr lang="en-US" sz="1000">
                <a:solidFill>
                  <a:schemeClr val="accent2"/>
                </a:solidFill>
              </a:rPr>
              <a:t>Message Counts NamedProps:Voice=1/0(0/0)</a:t>
            </a:r>
            <a:r>
              <a:rPr lang="en-US" sz="1000">
                <a:solidFill>
                  <a:schemeClr val="bg1"/>
                </a:solidFill>
              </a:rPr>
              <a:t> Fax=0/0(0/0) Text=0/0(0/0) SendCounts=No)  </a:t>
            </a:r>
          </a:p>
          <a:p>
            <a:pPr marL="342900" indent="-228600" defTabSz="814388"/>
            <a:r>
              <a:rPr lang="en-US" sz="1000">
                <a:solidFill>
                  <a:schemeClr val="bg1"/>
                </a:solidFill>
              </a:rPr>
              <a:t>09:38:33:119 (AvDiagnostics_MC,642,Notifier,12) [Thread 4128] m_pMWIDevice-&gt;GetArbiter()-&gt;SetMWI(8005 | ) returned [0x00000000; S_OK]  </a:t>
            </a:r>
          </a:p>
          <a:p>
            <a:pPr marL="342900" indent="-228600" defTabSz="814388"/>
            <a:r>
              <a:rPr lang="en-US" sz="1000">
                <a:solidFill>
                  <a:schemeClr val="bg1"/>
                </a:solidFill>
              </a:rPr>
              <a:t>09:38:33:120 (AvDiagnostics_MC,1212,Notifier,21) [Thread 5740] NotifyQ popped eNOTIFYQ_ACTION_MWION_COMPLETE [7], mailbox='cn=user 8005 cn=Recipients ou=Exchange Administrative Group (FYDIBOHF23SPDLT) o=EFT 85', arg1=2, arg2=0, arg3=0, varMessageData='MWI-1' (VT_BSTR).  </a:t>
            </a:r>
          </a:p>
          <a:p>
            <a:pPr marL="342900" indent="-228600" defTabSz="814388"/>
            <a:r>
              <a:rPr lang="en-US" sz="1000">
                <a:solidFill>
                  <a:schemeClr val="bg1"/>
                </a:solidFill>
              </a:rPr>
              <a:t>09:38:33:119 (AvDiagnostics_MC,1250,Notifier,12) [Thread 5740] </a:t>
            </a:r>
            <a:r>
              <a:rPr lang="en-US" sz="1000">
                <a:solidFill>
                  <a:schemeClr val="accent2"/>
                </a:solidFill>
              </a:rPr>
              <a:t>Decrement On attempts for 8005 ON=0</a:t>
            </a:r>
            <a:r>
              <a:rPr lang="en-US" sz="1000">
                <a:solidFill>
                  <a:schemeClr val="bg1"/>
                </a:solidFill>
              </a:rPr>
              <a:t>, OFF=0  </a:t>
            </a:r>
          </a:p>
          <a:p>
            <a:pPr marL="342900" indent="-228600" defTabSz="814388"/>
            <a:r>
              <a:rPr lang="en-US" sz="1000">
                <a:solidFill>
                  <a:schemeClr val="bg1"/>
                </a:solidFill>
              </a:rPr>
              <a:t>09:38:33:134 (AvDiagnostics_MC,1194,Notifier,12) [Thread 4128] Completed MWI task for mailuser=user 8005, extension=8005, switchID=0, status=On  </a:t>
            </a:r>
          </a:p>
          <a:p>
            <a:pPr marL="342900" indent="-228600" defTabSz="814388"/>
            <a:endParaRPr lang="en-US" sz="1000">
              <a:solidFill>
                <a:schemeClr val="bg1"/>
              </a:solidFill>
            </a:endParaRPr>
          </a:p>
        </p:txBody>
      </p:sp>
      <p:sp>
        <p:nvSpPr>
          <p:cNvPr id="1648645" name="Text Box 5"/>
          <p:cNvSpPr txBox="1">
            <a:spLocks noChangeArrowheads="1"/>
          </p:cNvSpPr>
          <p:nvPr/>
        </p:nvSpPr>
        <p:spPr bwMode="auto">
          <a:xfrm>
            <a:off x="762000" y="6324600"/>
            <a:ext cx="7848600" cy="646113"/>
          </a:xfrm>
          <a:prstGeom prst="rect">
            <a:avLst/>
          </a:prstGeom>
          <a:noFill/>
          <a:ln w="9525" algn="ctr">
            <a:noFill/>
            <a:miter lim="800000"/>
            <a:headEnd/>
            <a:tailEnd/>
          </a:ln>
          <a:effectLst/>
        </p:spPr>
        <p:txBody>
          <a:bodyPr lIns="82124" tIns="41061" rIns="82124" bIns="41061">
            <a:spAutoFit/>
          </a:bodyPr>
          <a:lstStyle/>
          <a:p>
            <a:pPr marL="342900" indent="-228600" defTabSz="814388">
              <a:buFont typeface="Wingdings" pitchFamily="2" charset="2"/>
              <a:buNone/>
            </a:pPr>
            <a:r>
              <a:rPr lang="en-US" sz="1800">
                <a:solidFill>
                  <a:schemeClr val="tx1"/>
                </a:solidFill>
              </a:rPr>
              <a:t>“Increment On Attempts… ON=1 OFF=0” : means first attempt to turn on</a:t>
            </a:r>
          </a:p>
          <a:p>
            <a:pPr marL="342900" indent="-228600" defTabSz="814388">
              <a:buFont typeface="Wingdings" pitchFamily="2" charset="2"/>
              <a:buNone/>
            </a:pPr>
            <a:endParaRPr lang="en-US" sz="180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49667" name="Rectangle 3"/>
          <p:cNvSpPr>
            <a:spLocks noGrp="1" noChangeArrowheads="1"/>
          </p:cNvSpPr>
          <p:nvPr>
            <p:ph type="body" idx="1"/>
          </p:nvPr>
        </p:nvSpPr>
        <p:spPr/>
        <p:txBody>
          <a:bodyPr/>
          <a:lstStyle/>
          <a:p>
            <a:pPr>
              <a:buFont typeface="Arial" charset="0"/>
              <a:buChar char="•"/>
            </a:pPr>
            <a:r>
              <a:rPr lang="en-US"/>
              <a:t> DSAD for object owned by the local Unity Server</a:t>
            </a:r>
          </a:p>
          <a:p>
            <a:pPr>
              <a:buFont typeface="Arial" charset="0"/>
              <a:buChar char="•"/>
            </a:pPr>
            <a:r>
              <a:rPr lang="en-US"/>
              <a:t> DsGlobalCatalog for all other objects</a:t>
            </a:r>
          </a:p>
          <a:p>
            <a:pPr>
              <a:buFont typeface="Arial" charset="0"/>
              <a:buChar char="•"/>
            </a:pPr>
            <a:r>
              <a:rPr lang="en-US"/>
              <a:t> Windows Application Event Log Messages</a:t>
            </a:r>
          </a:p>
        </p:txBody>
      </p:sp>
      <p:sp>
        <p:nvSpPr>
          <p:cNvPr id="1649668" name="Rectangle 4"/>
          <p:cNvSpPr>
            <a:spLocks noChangeArrowheads="1"/>
          </p:cNvSpPr>
          <p:nvPr/>
        </p:nvSpPr>
        <p:spPr bwMode="auto">
          <a:xfrm>
            <a:off x="609600" y="2971800"/>
            <a:ext cx="3276600" cy="17526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buFont typeface="Wingdings" pitchFamily="2" charset="2"/>
              <a:buNone/>
            </a:pPr>
            <a:r>
              <a:rPr lang="en-US" sz="1000">
                <a:solidFill>
                  <a:schemeClr val="bg1"/>
                </a:solidFill>
              </a:rPr>
              <a:t>Event Type:		Information</a:t>
            </a:r>
          </a:p>
          <a:p>
            <a:pPr marL="342900" indent="-228600" defTabSz="814388">
              <a:buFont typeface="Wingdings" pitchFamily="2" charset="2"/>
              <a:buNone/>
            </a:pPr>
            <a:r>
              <a:rPr lang="en-US" sz="1000">
                <a:solidFill>
                  <a:schemeClr val="bg1"/>
                </a:solidFill>
              </a:rPr>
              <a:t>Event Source:	CiscoUnity_DSAD</a:t>
            </a:r>
          </a:p>
          <a:p>
            <a:pPr marL="342900" indent="-228600" defTabSz="814388">
              <a:buFont typeface="Wingdings" pitchFamily="2" charset="2"/>
              <a:buNone/>
            </a:pPr>
            <a:r>
              <a:rPr lang="en-US" sz="1000">
                <a:solidFill>
                  <a:schemeClr val="bg1"/>
                </a:solidFill>
              </a:rPr>
              <a:t>Event Category:	Init </a:t>
            </a:r>
          </a:p>
          <a:p>
            <a:pPr marL="342900" indent="-228600" defTabSz="814388">
              <a:buFont typeface="Wingdings" pitchFamily="2" charset="2"/>
              <a:buNone/>
            </a:pPr>
            <a:r>
              <a:rPr lang="en-US" sz="1000">
                <a:solidFill>
                  <a:schemeClr val="bg1"/>
                </a:solidFill>
              </a:rPr>
              <a:t>Event ID:		1002</a:t>
            </a:r>
          </a:p>
          <a:p>
            <a:pPr marL="342900" indent="-228600" defTabSz="814388">
              <a:buFont typeface="Wingdings" pitchFamily="2" charset="2"/>
              <a:buNone/>
            </a:pPr>
            <a:r>
              <a:rPr lang="en-US" sz="1000">
                <a:solidFill>
                  <a:schemeClr val="bg1"/>
                </a:solidFill>
              </a:rPr>
              <a:t>Date:		1/11/2011</a:t>
            </a:r>
          </a:p>
          <a:p>
            <a:pPr marL="342900" indent="-228600" defTabSz="814388">
              <a:buFont typeface="Wingdings" pitchFamily="2" charset="2"/>
              <a:buNone/>
            </a:pPr>
            <a:r>
              <a:rPr lang="en-US" sz="1000">
                <a:solidFill>
                  <a:schemeClr val="bg1"/>
                </a:solidFill>
              </a:rPr>
              <a:t>Time:		9:49:08 AM</a:t>
            </a:r>
          </a:p>
          <a:p>
            <a:pPr marL="342900" indent="-228600" defTabSz="814388">
              <a:buFont typeface="Wingdings" pitchFamily="2" charset="2"/>
              <a:buNone/>
            </a:pPr>
            <a:r>
              <a:rPr lang="en-US" sz="1000">
                <a:solidFill>
                  <a:schemeClr val="bg1"/>
                </a:solidFill>
              </a:rPr>
              <a:t>User:		N/A</a:t>
            </a:r>
          </a:p>
          <a:p>
            <a:pPr marL="342900" indent="-228600" defTabSz="814388">
              <a:buFont typeface="Wingdings" pitchFamily="2" charset="2"/>
              <a:buNone/>
            </a:pPr>
            <a:r>
              <a:rPr lang="en-US" sz="1000">
                <a:solidFill>
                  <a:schemeClr val="bg1"/>
                </a:solidFill>
              </a:rPr>
              <a:t>Computer:		UNITY803</a:t>
            </a:r>
          </a:p>
          <a:p>
            <a:pPr marL="342900" indent="-228600" defTabSz="814388">
              <a:buFont typeface="Wingdings" pitchFamily="2" charset="2"/>
              <a:buNone/>
            </a:pPr>
            <a:r>
              <a:rPr lang="en-US" sz="1000">
                <a:solidFill>
                  <a:schemeClr val="bg1"/>
                </a:solidFill>
              </a:rPr>
              <a:t>Description:		AvDSAD service started. </a:t>
            </a:r>
          </a:p>
          <a:p>
            <a:pPr marL="342900" indent="-228600" defTabSz="814388">
              <a:buFont typeface="Wingdings" pitchFamily="2" charset="2"/>
              <a:buNone/>
            </a:pPr>
            <a:r>
              <a:rPr lang="en-US" sz="1000">
                <a:solidFill>
                  <a:schemeClr val="bg1"/>
                </a:solidFill>
              </a:rPr>
              <a:t> </a:t>
            </a:r>
          </a:p>
        </p:txBody>
      </p:sp>
      <p:sp>
        <p:nvSpPr>
          <p:cNvPr id="1649670" name="Rectangle 6"/>
          <p:cNvSpPr>
            <a:spLocks noChangeArrowheads="1"/>
          </p:cNvSpPr>
          <p:nvPr/>
        </p:nvSpPr>
        <p:spPr bwMode="auto">
          <a:xfrm>
            <a:off x="609600" y="4876800"/>
            <a:ext cx="3276600" cy="17526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buFont typeface="Wingdings" pitchFamily="2" charset="2"/>
              <a:buNone/>
            </a:pPr>
            <a:r>
              <a:rPr lang="en-US" sz="1000">
                <a:solidFill>
                  <a:schemeClr val="bg1"/>
                </a:solidFill>
              </a:rPr>
              <a:t>Event Type:		Information</a:t>
            </a:r>
          </a:p>
          <a:p>
            <a:pPr marL="342900" indent="-228600" defTabSz="814388">
              <a:buFont typeface="Wingdings" pitchFamily="2" charset="2"/>
              <a:buNone/>
            </a:pPr>
            <a:r>
              <a:rPr lang="en-US" sz="1000">
                <a:solidFill>
                  <a:schemeClr val="bg1"/>
                </a:solidFill>
              </a:rPr>
              <a:t>Event Source:	CiscoUnity_DSAD</a:t>
            </a:r>
          </a:p>
          <a:p>
            <a:pPr marL="342900" indent="-228600" defTabSz="814388">
              <a:buFont typeface="Wingdings" pitchFamily="2" charset="2"/>
              <a:buNone/>
            </a:pPr>
            <a:r>
              <a:rPr lang="en-US" sz="1000">
                <a:solidFill>
                  <a:schemeClr val="bg1"/>
                </a:solidFill>
              </a:rPr>
              <a:t>Event Category:	Stop </a:t>
            </a:r>
          </a:p>
          <a:p>
            <a:pPr marL="342900" indent="-228600" defTabSz="814388">
              <a:buFont typeface="Wingdings" pitchFamily="2" charset="2"/>
              <a:buNone/>
            </a:pPr>
            <a:r>
              <a:rPr lang="en-US" sz="1000">
                <a:solidFill>
                  <a:schemeClr val="bg1"/>
                </a:solidFill>
              </a:rPr>
              <a:t>Event ID:		1003</a:t>
            </a:r>
          </a:p>
          <a:p>
            <a:pPr marL="342900" indent="-228600" defTabSz="814388">
              <a:buFont typeface="Wingdings" pitchFamily="2" charset="2"/>
              <a:buNone/>
            </a:pPr>
            <a:r>
              <a:rPr lang="en-US" sz="1000">
                <a:solidFill>
                  <a:schemeClr val="bg1"/>
                </a:solidFill>
              </a:rPr>
              <a:t>Date:		1/11/2011</a:t>
            </a:r>
          </a:p>
          <a:p>
            <a:pPr marL="342900" indent="-228600" defTabSz="814388">
              <a:buFont typeface="Wingdings" pitchFamily="2" charset="2"/>
              <a:buNone/>
            </a:pPr>
            <a:r>
              <a:rPr lang="en-US" sz="1000">
                <a:solidFill>
                  <a:schemeClr val="bg1"/>
                </a:solidFill>
              </a:rPr>
              <a:t>Time:		9:47:45 AM</a:t>
            </a:r>
          </a:p>
          <a:p>
            <a:pPr marL="342900" indent="-228600" defTabSz="814388">
              <a:buFont typeface="Wingdings" pitchFamily="2" charset="2"/>
              <a:buNone/>
            </a:pPr>
            <a:r>
              <a:rPr lang="en-US" sz="1000">
                <a:solidFill>
                  <a:schemeClr val="bg1"/>
                </a:solidFill>
              </a:rPr>
              <a:t>User:		N/A</a:t>
            </a:r>
          </a:p>
          <a:p>
            <a:pPr marL="342900" indent="-228600" defTabSz="814388">
              <a:buFont typeface="Wingdings" pitchFamily="2" charset="2"/>
              <a:buNone/>
            </a:pPr>
            <a:r>
              <a:rPr lang="en-US" sz="1000">
                <a:solidFill>
                  <a:schemeClr val="bg1"/>
                </a:solidFill>
              </a:rPr>
              <a:t>Computer:		UNITY803</a:t>
            </a:r>
          </a:p>
          <a:p>
            <a:pPr marL="342900" indent="-228600" defTabSz="814388">
              <a:buFont typeface="Wingdings" pitchFamily="2" charset="2"/>
              <a:buNone/>
            </a:pPr>
            <a:r>
              <a:rPr lang="en-US" sz="1000">
                <a:solidFill>
                  <a:schemeClr val="bg1"/>
                </a:solidFill>
              </a:rPr>
              <a:t>Description:		AvDSAD service stopped. </a:t>
            </a:r>
          </a:p>
          <a:p>
            <a:pPr marL="342900" indent="-228600" defTabSz="814388"/>
            <a:r>
              <a:rPr lang="en-US" sz="1000">
                <a:solidFill>
                  <a:schemeClr val="bg1"/>
                </a:solidFill>
              </a:rPr>
              <a:t> </a:t>
            </a:r>
          </a:p>
        </p:txBody>
      </p:sp>
      <p:sp>
        <p:nvSpPr>
          <p:cNvPr id="1649671" name="Rectangle 7"/>
          <p:cNvSpPr>
            <a:spLocks noChangeArrowheads="1"/>
          </p:cNvSpPr>
          <p:nvPr/>
        </p:nvSpPr>
        <p:spPr bwMode="auto">
          <a:xfrm>
            <a:off x="4038600" y="2971800"/>
            <a:ext cx="3886200" cy="17526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Event Type:	Information</a:t>
            </a:r>
          </a:p>
          <a:p>
            <a:pPr marL="342900" indent="-228600" defTabSz="814388"/>
            <a:r>
              <a:rPr lang="en-US" sz="1000">
                <a:solidFill>
                  <a:schemeClr val="bg1"/>
                </a:solidFill>
              </a:rPr>
              <a:t>Event Source:	CiscoUnity_DSGC</a:t>
            </a:r>
          </a:p>
          <a:p>
            <a:pPr marL="342900" indent="-228600" defTabSz="814388"/>
            <a:r>
              <a:rPr lang="en-US" sz="1000">
                <a:solidFill>
                  <a:schemeClr val="bg1"/>
                </a:solidFill>
              </a:rPr>
              <a:t>Event Category:	Init </a:t>
            </a:r>
          </a:p>
          <a:p>
            <a:pPr marL="342900" indent="-228600" defTabSz="814388"/>
            <a:r>
              <a:rPr lang="en-US" sz="1000">
                <a:solidFill>
                  <a:schemeClr val="bg1"/>
                </a:solidFill>
              </a:rPr>
              <a:t>Event ID:	1003</a:t>
            </a:r>
          </a:p>
          <a:p>
            <a:pPr marL="342900" indent="-228600" defTabSz="814388"/>
            <a:r>
              <a:rPr lang="en-US" sz="1000">
                <a:solidFill>
                  <a:schemeClr val="bg1"/>
                </a:solidFill>
              </a:rPr>
              <a:t>Date:		1/11/2011</a:t>
            </a:r>
          </a:p>
          <a:p>
            <a:pPr marL="342900" indent="-228600" defTabSz="814388"/>
            <a:r>
              <a:rPr lang="en-US" sz="1000">
                <a:solidFill>
                  <a:schemeClr val="bg1"/>
                </a:solidFill>
              </a:rPr>
              <a:t>Time:		9:49:10 AM</a:t>
            </a:r>
          </a:p>
          <a:p>
            <a:pPr marL="342900" indent="-228600" defTabSz="814388"/>
            <a:r>
              <a:rPr lang="en-US" sz="1000">
                <a:solidFill>
                  <a:schemeClr val="bg1"/>
                </a:solidFill>
              </a:rPr>
              <a:t>User:		N/A</a:t>
            </a:r>
          </a:p>
          <a:p>
            <a:pPr marL="342900" indent="-228600" defTabSz="814388"/>
            <a:r>
              <a:rPr lang="en-US" sz="1000">
                <a:solidFill>
                  <a:schemeClr val="bg1"/>
                </a:solidFill>
              </a:rPr>
              <a:t>Computer:	UNITY803</a:t>
            </a:r>
          </a:p>
          <a:p>
            <a:pPr marL="342900" indent="-228600" defTabSz="814388"/>
            <a:r>
              <a:rPr lang="en-US" sz="1000">
                <a:solidFill>
                  <a:schemeClr val="bg1"/>
                </a:solidFill>
              </a:rPr>
              <a:t>Description:	AvDSGlobalCatalog service started. </a:t>
            </a:r>
          </a:p>
          <a:p>
            <a:pPr marL="342900" indent="-228600" defTabSz="814388"/>
            <a:r>
              <a:rPr lang="en-US" sz="1000">
                <a:solidFill>
                  <a:schemeClr val="bg1"/>
                </a:solidFill>
              </a:rPr>
              <a:t> </a:t>
            </a:r>
          </a:p>
        </p:txBody>
      </p:sp>
      <p:sp>
        <p:nvSpPr>
          <p:cNvPr id="1649672" name="Rectangle 8"/>
          <p:cNvSpPr>
            <a:spLocks noChangeArrowheads="1"/>
          </p:cNvSpPr>
          <p:nvPr/>
        </p:nvSpPr>
        <p:spPr bwMode="auto">
          <a:xfrm>
            <a:off x="4038600" y="4876800"/>
            <a:ext cx="3886200" cy="17526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buFont typeface="Wingdings" pitchFamily="2" charset="2"/>
              <a:buNone/>
            </a:pPr>
            <a:r>
              <a:rPr lang="en-US" sz="1000">
                <a:solidFill>
                  <a:schemeClr val="bg1"/>
                </a:solidFill>
              </a:rPr>
              <a:t>Event Type:		Information</a:t>
            </a:r>
          </a:p>
          <a:p>
            <a:pPr marL="342900" indent="-228600" defTabSz="814388">
              <a:buFont typeface="Wingdings" pitchFamily="2" charset="2"/>
              <a:buNone/>
            </a:pPr>
            <a:r>
              <a:rPr lang="en-US" sz="1000">
                <a:solidFill>
                  <a:schemeClr val="bg1"/>
                </a:solidFill>
              </a:rPr>
              <a:t>Event Source:	CiscoUnity_DSGC</a:t>
            </a:r>
          </a:p>
          <a:p>
            <a:pPr marL="342900" indent="-228600" defTabSz="814388">
              <a:buFont typeface="Wingdings" pitchFamily="2" charset="2"/>
              <a:buNone/>
            </a:pPr>
            <a:r>
              <a:rPr lang="en-US" sz="1000">
                <a:solidFill>
                  <a:schemeClr val="bg1"/>
                </a:solidFill>
              </a:rPr>
              <a:t>Event Category:	Stop </a:t>
            </a:r>
          </a:p>
          <a:p>
            <a:pPr marL="342900" indent="-228600" defTabSz="814388">
              <a:buFont typeface="Wingdings" pitchFamily="2" charset="2"/>
              <a:buNone/>
            </a:pPr>
            <a:r>
              <a:rPr lang="en-US" sz="1000">
                <a:solidFill>
                  <a:schemeClr val="bg1"/>
                </a:solidFill>
              </a:rPr>
              <a:t>Event ID:		1004</a:t>
            </a:r>
          </a:p>
          <a:p>
            <a:pPr marL="342900" indent="-228600" defTabSz="814388">
              <a:buFont typeface="Wingdings" pitchFamily="2" charset="2"/>
              <a:buNone/>
            </a:pPr>
            <a:r>
              <a:rPr lang="en-US" sz="1000">
                <a:solidFill>
                  <a:schemeClr val="bg1"/>
                </a:solidFill>
              </a:rPr>
              <a:t>Date:		1/11/2011</a:t>
            </a:r>
          </a:p>
          <a:p>
            <a:pPr marL="342900" indent="-228600" defTabSz="814388">
              <a:buFont typeface="Wingdings" pitchFamily="2" charset="2"/>
              <a:buNone/>
            </a:pPr>
            <a:r>
              <a:rPr lang="en-US" sz="1000">
                <a:solidFill>
                  <a:schemeClr val="bg1"/>
                </a:solidFill>
              </a:rPr>
              <a:t>Time:		9:47:45 AM</a:t>
            </a:r>
          </a:p>
          <a:p>
            <a:pPr marL="342900" indent="-228600" defTabSz="814388">
              <a:buFont typeface="Wingdings" pitchFamily="2" charset="2"/>
              <a:buNone/>
            </a:pPr>
            <a:r>
              <a:rPr lang="en-US" sz="1000">
                <a:solidFill>
                  <a:schemeClr val="bg1"/>
                </a:solidFill>
              </a:rPr>
              <a:t>User:		N/A</a:t>
            </a:r>
          </a:p>
          <a:p>
            <a:pPr marL="342900" indent="-228600" defTabSz="814388">
              <a:buFont typeface="Wingdings" pitchFamily="2" charset="2"/>
              <a:buNone/>
            </a:pPr>
            <a:r>
              <a:rPr lang="en-US" sz="1000">
                <a:solidFill>
                  <a:schemeClr val="bg1"/>
                </a:solidFill>
              </a:rPr>
              <a:t>Computer:		UNITY803</a:t>
            </a:r>
          </a:p>
          <a:p>
            <a:pPr marL="342900" indent="-228600" defTabSz="814388">
              <a:buFont typeface="Wingdings" pitchFamily="2" charset="2"/>
              <a:buNone/>
            </a:pPr>
            <a:r>
              <a:rPr lang="en-US" sz="1000">
                <a:solidFill>
                  <a:schemeClr val="bg1"/>
                </a:solidFill>
              </a:rPr>
              <a:t>Description:		AvDSGlobalCatalog service stopped.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Object Syncs</a:t>
            </a:r>
            <a:endParaRPr lang="en-US" dirty="0"/>
          </a:p>
        </p:txBody>
      </p:sp>
      <p:sp>
        <p:nvSpPr>
          <p:cNvPr id="3" name="Content Placeholder 2"/>
          <p:cNvSpPr>
            <a:spLocks noGrp="1"/>
          </p:cNvSpPr>
          <p:nvPr>
            <p:ph idx="1"/>
          </p:nvPr>
        </p:nvSpPr>
        <p:spPr>
          <a:xfrm>
            <a:off x="381000" y="1524000"/>
            <a:ext cx="1066800" cy="533400"/>
          </a:xfrm>
        </p:spPr>
        <p:txBody>
          <a:bodyPr/>
          <a:lstStyle/>
          <a:p>
            <a:r>
              <a:rPr lang="en-US" u="sng" dirty="0" err="1" smtClean="0"/>
              <a:t>DSAD</a:t>
            </a:r>
            <a:endParaRPr lang="en-US" u="sng" dirty="0"/>
          </a:p>
        </p:txBody>
      </p:sp>
      <p:sp>
        <p:nvSpPr>
          <p:cNvPr id="4" name="Content Placeholder 2"/>
          <p:cNvSpPr txBox="1">
            <a:spLocks/>
          </p:cNvSpPr>
          <p:nvPr/>
        </p:nvSpPr>
        <p:spPr bwMode="auto">
          <a:xfrm>
            <a:off x="4724400" y="1524000"/>
            <a:ext cx="2286000" cy="533400"/>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0" marR="0" lvl="0" indent="0" algn="l" defTabSz="814388" rtl="0" eaLnBrk="0" fontAlgn="base" latinLnBrk="0" hangingPunct="0">
              <a:lnSpc>
                <a:spcPct val="95000"/>
              </a:lnSpc>
              <a:spcBef>
                <a:spcPct val="35000"/>
              </a:spcBef>
              <a:spcAft>
                <a:spcPct val="0"/>
              </a:spcAft>
              <a:buClr>
                <a:schemeClr val="accent1"/>
              </a:buClr>
              <a:buSzPct val="100000"/>
              <a:buFont typeface="Arial" charset="0"/>
              <a:buNone/>
              <a:tabLst/>
              <a:defRPr/>
            </a:pPr>
            <a:r>
              <a:rPr kumimoji="0" lang="en-US" sz="2400" b="0" i="0" u="sng" strike="noStrike" kern="0" cap="none" spc="0" normalizeH="0" baseline="0" noProof="0" dirty="0" err="1" smtClean="0">
                <a:ln>
                  <a:noFill/>
                </a:ln>
                <a:solidFill>
                  <a:srgbClr val="000000"/>
                </a:solidFill>
                <a:effectLst/>
                <a:uLnTx/>
                <a:uFillTx/>
                <a:latin typeface="+mn-lt"/>
                <a:ea typeface="+mn-ea"/>
                <a:cs typeface="+mn-cs"/>
              </a:rPr>
              <a:t>GlobalCatalog</a:t>
            </a:r>
            <a:endParaRPr kumimoji="0" lang="en-US" sz="2400" b="0" i="0" u="sng" strike="noStrike" kern="0" cap="none" spc="0" normalizeH="0" baseline="0" noProof="0" dirty="0">
              <a:ln>
                <a:noFill/>
              </a:ln>
              <a:solidFill>
                <a:srgbClr val="000000"/>
              </a:solidFill>
              <a:effectLst/>
              <a:uLnTx/>
              <a:uFillTx/>
              <a:latin typeface="+mn-lt"/>
              <a:ea typeface="+mn-ea"/>
              <a:cs typeface="+mn-cs"/>
            </a:endParaRPr>
          </a:p>
        </p:txBody>
      </p:sp>
      <p:sp>
        <p:nvSpPr>
          <p:cNvPr id="5" name="TextBox 4"/>
          <p:cNvSpPr txBox="1"/>
          <p:nvPr/>
        </p:nvSpPr>
        <p:spPr>
          <a:xfrm>
            <a:off x="152400" y="2209800"/>
            <a:ext cx="4097597" cy="2092881"/>
          </a:xfrm>
          <a:prstGeom prst="rect">
            <a:avLst/>
          </a:prstGeom>
          <a:noFill/>
        </p:spPr>
        <p:txBody>
          <a:bodyPr wrap="none" rtlCol="0">
            <a:spAutoFit/>
          </a:bodyPr>
          <a:lstStyle/>
          <a:p>
            <a:r>
              <a:rPr lang="en-US" dirty="0" smtClean="0"/>
              <a:t> Local Mail User</a:t>
            </a:r>
          </a:p>
          <a:p>
            <a:r>
              <a:rPr lang="en-US" dirty="0" smtClean="0"/>
              <a:t> Local Location </a:t>
            </a:r>
          </a:p>
          <a:p>
            <a:r>
              <a:rPr lang="en-US" dirty="0" smtClean="0"/>
              <a:t> Scope DL</a:t>
            </a:r>
            <a:endParaRPr lang="en-US" dirty="0"/>
          </a:p>
        </p:txBody>
      </p:sp>
      <p:sp>
        <p:nvSpPr>
          <p:cNvPr id="6" name="TextBox 5"/>
          <p:cNvSpPr txBox="1"/>
          <p:nvPr/>
        </p:nvSpPr>
        <p:spPr>
          <a:xfrm>
            <a:off x="4267201" y="2168128"/>
            <a:ext cx="4724400" cy="3693319"/>
          </a:xfrm>
          <a:prstGeom prst="rect">
            <a:avLst/>
          </a:prstGeom>
          <a:noFill/>
        </p:spPr>
        <p:txBody>
          <a:bodyPr wrap="square" rtlCol="0">
            <a:spAutoFit/>
          </a:bodyPr>
          <a:lstStyle/>
          <a:p>
            <a:r>
              <a:rPr lang="en-US" sz="3600" dirty="0" smtClean="0"/>
              <a:t> Mail Store Lists</a:t>
            </a:r>
          </a:p>
          <a:p>
            <a:r>
              <a:rPr lang="en-US" sz="3600" dirty="0" smtClean="0"/>
              <a:t> </a:t>
            </a:r>
            <a:r>
              <a:rPr lang="en-US" sz="3600" dirty="0" smtClean="0"/>
              <a:t>Unity Server Objects</a:t>
            </a:r>
          </a:p>
          <a:p>
            <a:r>
              <a:rPr lang="en-US" sz="3600" dirty="0" smtClean="0"/>
              <a:t> </a:t>
            </a:r>
            <a:r>
              <a:rPr lang="en-US" sz="3600" dirty="0" smtClean="0"/>
              <a:t>Remote Location Objects</a:t>
            </a:r>
          </a:p>
          <a:p>
            <a:r>
              <a:rPr lang="en-US" sz="3600" dirty="0" smtClean="0"/>
              <a:t> </a:t>
            </a:r>
            <a:r>
              <a:rPr lang="en-US" sz="3600" dirty="0" smtClean="0"/>
              <a:t>Remote Mail Users</a:t>
            </a:r>
          </a:p>
          <a:p>
            <a:r>
              <a:rPr lang="en-US" sz="3600" dirty="0" smtClean="0"/>
              <a:t> </a:t>
            </a:r>
            <a:r>
              <a:rPr lang="en-US" sz="3600" dirty="0" smtClean="0"/>
              <a:t>Distribution Lists</a:t>
            </a:r>
            <a:endParaRPr lang="en-US" sz="3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0691" name="Rectangle 3"/>
          <p:cNvSpPr>
            <a:spLocks noGrp="1" noChangeArrowheads="1"/>
          </p:cNvSpPr>
          <p:nvPr>
            <p:ph type="body" idx="1"/>
          </p:nvPr>
        </p:nvSpPr>
        <p:spPr>
          <a:xfrm>
            <a:off x="304800" y="1371600"/>
            <a:ext cx="8686800" cy="5257800"/>
          </a:xfrm>
        </p:spPr>
        <p:txBody>
          <a:bodyPr/>
          <a:lstStyle/>
          <a:p>
            <a:r>
              <a:rPr lang="en-US" sz="2800" b="1" dirty="0"/>
              <a:t>Sync Intervals (defaults shown from </a:t>
            </a:r>
            <a:r>
              <a:rPr lang="en-US" sz="2800" b="1" dirty="0" err="1"/>
              <a:t>GUSI</a:t>
            </a:r>
            <a:r>
              <a:rPr lang="en-US" sz="2800" b="1" dirty="0"/>
              <a:t> output)</a:t>
            </a:r>
          </a:p>
          <a:p>
            <a:r>
              <a:rPr lang="en-US" dirty="0"/>
              <a:t> </a:t>
            </a:r>
          </a:p>
          <a:p>
            <a:r>
              <a:rPr lang="en-US" dirty="0"/>
              <a:t>Global Catalog Server = </a:t>
            </a:r>
            <a:r>
              <a:rPr lang="en-US" dirty="0" err="1"/>
              <a:t>AD.eft.ucbu.local</a:t>
            </a:r>
            <a:endParaRPr lang="en-US" dirty="0"/>
          </a:p>
          <a:p>
            <a:r>
              <a:rPr lang="en-US" dirty="0"/>
              <a:t>          Sync Interval = 15 min(s)</a:t>
            </a:r>
          </a:p>
          <a:p>
            <a:r>
              <a:rPr lang="en-US" dirty="0"/>
              <a:t>Domain Controllers (Domain : DC)</a:t>
            </a:r>
          </a:p>
          <a:p>
            <a:r>
              <a:rPr lang="en-US" dirty="0"/>
              <a:t>          </a:t>
            </a:r>
            <a:r>
              <a:rPr lang="en-US" dirty="0" err="1"/>
              <a:t>eft.ucbu.local</a:t>
            </a:r>
            <a:r>
              <a:rPr lang="en-US" dirty="0"/>
              <a:t> : </a:t>
            </a:r>
            <a:r>
              <a:rPr lang="en-US" dirty="0" err="1"/>
              <a:t>AD.eft.ucbu.local</a:t>
            </a:r>
            <a:endParaRPr lang="en-US" dirty="0"/>
          </a:p>
          <a:p>
            <a:r>
              <a:rPr lang="en-US" dirty="0"/>
              <a:t>          Sync Interval = 2 min(s</a:t>
            </a:r>
            <a:r>
              <a:rPr lang="en-US" dirty="0" smtClean="0"/>
              <a:t>)</a:t>
            </a:r>
            <a:endParaRPr lang="en-US" dirty="0" smtClean="0"/>
          </a:p>
          <a:p>
            <a:r>
              <a:rPr lang="en-US" sz="2800" b="1" dirty="0" smtClean="0"/>
              <a:t>Amount of Information allowed per sync</a:t>
            </a:r>
          </a:p>
          <a:p>
            <a:r>
              <a:rPr lang="en-US" dirty="0" err="1" smtClean="0"/>
              <a:t>USN</a:t>
            </a:r>
            <a:r>
              <a:rPr lang="en-US" dirty="0" smtClean="0"/>
              <a:t> &lt;= 5000 or 100 MB  (prior to Unity 7)</a:t>
            </a:r>
            <a:br>
              <a:rPr lang="en-US" dirty="0" smtClean="0"/>
            </a:br>
            <a:r>
              <a:rPr lang="en-US" dirty="0" err="1" smtClean="0"/>
              <a:t>USN</a:t>
            </a:r>
            <a:r>
              <a:rPr lang="en-US" dirty="0" smtClean="0"/>
              <a:t> &lt;= 1000000 or 100 MB (Unity 7+ but works on all)</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1715" name="Rectangle 3"/>
          <p:cNvSpPr>
            <a:spLocks noGrp="1" noChangeArrowheads="1"/>
          </p:cNvSpPr>
          <p:nvPr>
            <p:ph type="body" idx="1"/>
          </p:nvPr>
        </p:nvSpPr>
        <p:spPr/>
        <p:txBody>
          <a:bodyPr/>
          <a:lstStyle/>
          <a:p>
            <a:r>
              <a:rPr lang="en-US"/>
              <a:t>DC/GC Reconnect Tool (tools depot) initiates full resync</a:t>
            </a:r>
          </a:p>
        </p:txBody>
      </p:sp>
      <p:sp>
        <p:nvSpPr>
          <p:cNvPr id="1651718" name="Rectangle 6"/>
          <p:cNvSpPr>
            <a:spLocks noChangeArrowheads="1"/>
          </p:cNvSpPr>
          <p:nvPr/>
        </p:nvSpPr>
        <p:spPr bwMode="auto">
          <a:xfrm>
            <a:off x="381000" y="2590800"/>
            <a:ext cx="3733800" cy="2362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Event Type:	Information</a:t>
            </a:r>
          </a:p>
          <a:p>
            <a:pPr marL="342900" indent="-228600" defTabSz="814388"/>
            <a:r>
              <a:rPr lang="en-US" sz="1000">
                <a:solidFill>
                  <a:schemeClr val="bg1"/>
                </a:solidFill>
              </a:rPr>
              <a:t>Event Source:	CiscoUnity_DSAD</a:t>
            </a:r>
          </a:p>
          <a:p>
            <a:pPr marL="342900" indent="-228600" defTabSz="814388"/>
            <a:r>
              <a:rPr lang="en-US" sz="1000">
                <a:solidFill>
                  <a:schemeClr val="bg1"/>
                </a:solidFill>
              </a:rPr>
              <a:t>Event Category:	Info </a:t>
            </a:r>
          </a:p>
          <a:p>
            <a:pPr marL="342900" indent="-228600" defTabSz="814388"/>
            <a:r>
              <a:rPr lang="en-US" sz="1000">
                <a:solidFill>
                  <a:schemeClr val="bg1"/>
                </a:solidFill>
              </a:rPr>
              <a:t>Event ID:	1095</a:t>
            </a:r>
          </a:p>
          <a:p>
            <a:pPr marL="342900" indent="-228600" defTabSz="814388"/>
            <a:r>
              <a:rPr lang="en-US" sz="1000">
                <a:solidFill>
                  <a:schemeClr val="bg1"/>
                </a:solidFill>
              </a:rPr>
              <a:t>Date:		1/11/2011</a:t>
            </a:r>
          </a:p>
          <a:p>
            <a:pPr marL="342900" indent="-228600" defTabSz="814388"/>
            <a:r>
              <a:rPr lang="en-US" sz="1000">
                <a:solidFill>
                  <a:schemeClr val="bg1"/>
                </a:solidFill>
              </a:rPr>
              <a:t>Time:		9:54:14 AM</a:t>
            </a:r>
          </a:p>
          <a:p>
            <a:pPr marL="342900" indent="-228600" defTabSz="814388"/>
            <a:r>
              <a:rPr lang="en-US" sz="1000">
                <a:solidFill>
                  <a:schemeClr val="bg1"/>
                </a:solidFill>
              </a:rPr>
              <a:t>User:		N/A</a:t>
            </a:r>
          </a:p>
          <a:p>
            <a:pPr marL="342900" indent="-228600" defTabSz="814388"/>
            <a:r>
              <a:rPr lang="en-US" sz="1000">
                <a:solidFill>
                  <a:schemeClr val="bg1"/>
                </a:solidFill>
              </a:rPr>
              <a:t>Computer:	UNITY803</a:t>
            </a:r>
          </a:p>
          <a:p>
            <a:pPr marL="342900" indent="-228600" defTabSz="814388"/>
            <a:r>
              <a:rPr lang="en-US" sz="1000">
                <a:solidFill>
                  <a:schemeClr val="bg1"/>
                </a:solidFill>
              </a:rPr>
              <a:t>Description:</a:t>
            </a:r>
          </a:p>
          <a:p>
            <a:pPr marL="342900" indent="-228600" defTabSz="814388"/>
            <a:r>
              <a:rPr lang="en-US" sz="1000">
                <a:solidFill>
                  <a:schemeClr val="bg1"/>
                </a:solidFill>
              </a:rPr>
              <a:t>The Cisco Unity service that monitors Active Directory (AvDSAD) started a full synchronization cycle with AD.eft.ucbu.local.  A message will be written to the event log when this synchronization cycle is complete. </a:t>
            </a:r>
          </a:p>
          <a:p>
            <a:pPr marL="342900" indent="-228600" defTabSz="814388"/>
            <a:endParaRPr lang="en-US" sz="1000">
              <a:solidFill>
                <a:schemeClr val="bg1"/>
              </a:solidFill>
            </a:endParaRPr>
          </a:p>
          <a:p>
            <a:pPr marL="342900" indent="-228600" defTabSz="814388"/>
            <a:r>
              <a:rPr lang="en-US" sz="1000">
                <a:solidFill>
                  <a:schemeClr val="bg1"/>
                </a:solidFill>
              </a:rPr>
              <a:t> </a:t>
            </a:r>
          </a:p>
        </p:txBody>
      </p:sp>
      <p:sp>
        <p:nvSpPr>
          <p:cNvPr id="1651719" name="Rectangle 7"/>
          <p:cNvSpPr>
            <a:spLocks noChangeArrowheads="1"/>
          </p:cNvSpPr>
          <p:nvPr/>
        </p:nvSpPr>
        <p:spPr bwMode="auto">
          <a:xfrm>
            <a:off x="4343400" y="2590800"/>
            <a:ext cx="3733800" cy="2362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buFont typeface="Wingdings" pitchFamily="2" charset="2"/>
              <a:buNone/>
            </a:pPr>
            <a:r>
              <a:rPr lang="en-US" sz="1000">
                <a:solidFill>
                  <a:schemeClr val="bg1"/>
                </a:solidFill>
              </a:rPr>
              <a:t>Event Type:		Information</a:t>
            </a:r>
          </a:p>
          <a:p>
            <a:pPr marL="342900" indent="-228600" defTabSz="814388">
              <a:buFont typeface="Wingdings" pitchFamily="2" charset="2"/>
              <a:buNone/>
            </a:pPr>
            <a:r>
              <a:rPr lang="en-US" sz="1000">
                <a:solidFill>
                  <a:schemeClr val="bg1"/>
                </a:solidFill>
              </a:rPr>
              <a:t>Event Source:	CiscoUnity_DSAD</a:t>
            </a:r>
          </a:p>
          <a:p>
            <a:pPr marL="342900" indent="-228600" defTabSz="814388">
              <a:buFont typeface="Wingdings" pitchFamily="2" charset="2"/>
              <a:buNone/>
            </a:pPr>
            <a:r>
              <a:rPr lang="en-US" sz="1000">
                <a:solidFill>
                  <a:schemeClr val="bg1"/>
                </a:solidFill>
              </a:rPr>
              <a:t>Event Category:	Info </a:t>
            </a:r>
          </a:p>
          <a:p>
            <a:pPr marL="342900" indent="-228600" defTabSz="814388">
              <a:buFont typeface="Wingdings" pitchFamily="2" charset="2"/>
              <a:buNone/>
            </a:pPr>
            <a:r>
              <a:rPr lang="en-US" sz="1000">
                <a:solidFill>
                  <a:schemeClr val="bg1"/>
                </a:solidFill>
              </a:rPr>
              <a:t>Event ID:		1094</a:t>
            </a:r>
          </a:p>
          <a:p>
            <a:pPr marL="342900" indent="-228600" defTabSz="814388">
              <a:buFont typeface="Wingdings" pitchFamily="2" charset="2"/>
              <a:buNone/>
            </a:pPr>
            <a:r>
              <a:rPr lang="en-US" sz="1000">
                <a:solidFill>
                  <a:schemeClr val="bg1"/>
                </a:solidFill>
              </a:rPr>
              <a:t>Date:		1/11/2011</a:t>
            </a:r>
          </a:p>
          <a:p>
            <a:pPr marL="342900" indent="-228600" defTabSz="814388">
              <a:buFont typeface="Wingdings" pitchFamily="2" charset="2"/>
              <a:buNone/>
            </a:pPr>
            <a:r>
              <a:rPr lang="en-US" sz="1000">
                <a:solidFill>
                  <a:schemeClr val="bg1"/>
                </a:solidFill>
              </a:rPr>
              <a:t>Time:		9:54:14 AM</a:t>
            </a:r>
          </a:p>
          <a:p>
            <a:pPr marL="342900" indent="-228600" defTabSz="814388">
              <a:buFont typeface="Wingdings" pitchFamily="2" charset="2"/>
              <a:buNone/>
            </a:pPr>
            <a:r>
              <a:rPr lang="en-US" sz="1000">
                <a:solidFill>
                  <a:schemeClr val="bg1"/>
                </a:solidFill>
              </a:rPr>
              <a:t>User:		N/A</a:t>
            </a:r>
          </a:p>
          <a:p>
            <a:pPr marL="342900" indent="-228600" defTabSz="814388">
              <a:buFont typeface="Wingdings" pitchFamily="2" charset="2"/>
              <a:buNone/>
            </a:pPr>
            <a:r>
              <a:rPr lang="en-US" sz="1000">
                <a:solidFill>
                  <a:schemeClr val="bg1"/>
                </a:solidFill>
              </a:rPr>
              <a:t>Computer:	UNITY803</a:t>
            </a:r>
          </a:p>
          <a:p>
            <a:pPr marL="342900" indent="-228600" defTabSz="814388">
              <a:buFont typeface="Wingdings" pitchFamily="2" charset="2"/>
              <a:buNone/>
            </a:pPr>
            <a:r>
              <a:rPr lang="en-US" sz="1000">
                <a:solidFill>
                  <a:schemeClr val="bg1"/>
                </a:solidFill>
              </a:rPr>
              <a:t>Description:</a:t>
            </a:r>
          </a:p>
          <a:p>
            <a:pPr marL="342900" indent="-228600" defTabSz="814388">
              <a:buFont typeface="Wingdings" pitchFamily="2" charset="2"/>
              <a:buNone/>
            </a:pPr>
            <a:r>
              <a:rPr lang="en-US" sz="1000">
                <a:solidFill>
                  <a:schemeClr val="bg1"/>
                </a:solidFill>
              </a:rPr>
              <a:t>The Cisco Unity service that monitors Active Directory (AvDSAD) completed a full synchronization cycle with AD.eft.ucbu.local.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2739" name="Rectangle 3"/>
          <p:cNvSpPr>
            <a:spLocks noGrp="1" noChangeArrowheads="1"/>
          </p:cNvSpPr>
          <p:nvPr>
            <p:ph type="body" idx="1"/>
          </p:nvPr>
        </p:nvSpPr>
        <p:spPr/>
        <p:txBody>
          <a:bodyPr/>
          <a:lstStyle/>
          <a:p>
            <a:r>
              <a:rPr lang="en-US"/>
              <a:t>DSAD Diags</a:t>
            </a:r>
          </a:p>
        </p:txBody>
      </p:sp>
      <p:sp>
        <p:nvSpPr>
          <p:cNvPr id="1652740" name="Rectangle 4"/>
          <p:cNvSpPr>
            <a:spLocks noChangeArrowheads="1"/>
          </p:cNvSpPr>
          <p:nvPr/>
        </p:nvSpPr>
        <p:spPr bwMode="auto">
          <a:xfrm>
            <a:off x="304800" y="2514600"/>
            <a:ext cx="8610600" cy="2743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09:49:08:606 (AvDiagnostics_MC,1503,DSAD,17) [Thread 7600] Beginning Synchronization. </a:t>
            </a:r>
          </a:p>
          <a:p>
            <a:pPr marL="342900" indent="-228600" defTabSz="814388"/>
            <a:r>
              <a:rPr lang="en-US" sz="1000">
                <a:solidFill>
                  <a:schemeClr val="bg1"/>
                </a:solidFill>
              </a:rPr>
              <a:t>...</a:t>
            </a:r>
          </a:p>
          <a:p>
            <a:pPr marL="342900" indent="-228600" defTabSz="814388"/>
            <a:r>
              <a:rPr lang="en-US" sz="1000">
                <a:solidFill>
                  <a:schemeClr val="bg1"/>
                </a:solidFill>
              </a:rPr>
              <a:t>09:49:09:106 (AvDiagnostics_MC,1520,DSAD,17) [Thread 7600] </a:t>
            </a:r>
            <a:r>
              <a:rPr lang="en-US" sz="1000">
                <a:solidFill>
                  <a:schemeClr val="accent2"/>
                </a:solidFill>
              </a:rPr>
              <a:t>Started synchronizing domain [eft.ucbu.local].</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09:49:09:310 (AvDiagnostics_MC,1493,DSAD,15) [Thread 7600] Entering CAvDSADConfig::get_MaxChangeQueueMegaBytes  </a:t>
            </a:r>
          </a:p>
          <a:p>
            <a:pPr marL="342900" indent="-228600" defTabSz="814388"/>
            <a:r>
              <a:rPr lang="en-US" sz="1000">
                <a:solidFill>
                  <a:schemeClr val="bg1"/>
                </a:solidFill>
              </a:rPr>
              <a:t>09:49:09:325 (AvDiagnostics_MC,1495,DSAD,15) [Thread 7600] Exiting CAvDSADConfig::get_MaxChangeQueueMegaBytes [S_OK: The operation completed successfully.  ]  </a:t>
            </a:r>
          </a:p>
          <a:p>
            <a:pPr marL="342900" indent="-228600" defTabSz="814388"/>
            <a:r>
              <a:rPr lang="en-US" sz="1000">
                <a:solidFill>
                  <a:schemeClr val="bg1"/>
                </a:solidFill>
              </a:rPr>
              <a:t>09:49:09:326 (AvDiagnostics_MC,1503,DSAD,17) [Thread 7600] DirChangeQueue size is 0MB  MaxChangeQueueMB is 100MB.  </a:t>
            </a:r>
          </a:p>
          <a:p>
            <a:pPr marL="342900" indent="-228600" defTabSz="814388"/>
            <a:r>
              <a:rPr lang="en-US" sz="1000">
                <a:solidFill>
                  <a:schemeClr val="bg1"/>
                </a:solidFill>
              </a:rPr>
              <a:t>...</a:t>
            </a:r>
          </a:p>
          <a:p>
            <a:pPr marL="342900" indent="-228600" defTabSz="814388"/>
            <a:r>
              <a:rPr lang="en-US" sz="1000">
                <a:solidFill>
                  <a:schemeClr val="bg1"/>
                </a:solidFill>
              </a:rPr>
              <a:t>09:49:09:403 (AvDiagnostics_MC,1493,DSAD,12) [Thread 7600] Entering CAvADConnection::Connect </a:t>
            </a:r>
          </a:p>
          <a:p>
            <a:pPr marL="342900" indent="-228600" defTabSz="814388"/>
            <a:r>
              <a:rPr lang="en-US" sz="1000">
                <a:solidFill>
                  <a:schemeClr val="bg1"/>
                </a:solidFill>
              </a:rPr>
              <a:t>09:49:09:404 (AvDiagnostics_MC,1503,DSAD,12) [Thread 7600] </a:t>
            </a:r>
            <a:r>
              <a:rPr lang="en-US" sz="1000">
                <a:solidFill>
                  <a:schemeClr val="accent2"/>
                </a:solidFill>
              </a:rPr>
              <a:t>Connecting to server: AD.eft.ucbu.local.</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09:49:09:404 (AvDiagnostics_MC,1495,DSAD,12) [Thread 7600] Exiting CAvADConnection::Connect [S_OK: The operation completed successfully.  ] </a:t>
            </a:r>
          </a:p>
          <a:p>
            <a:pPr marL="342900" indent="-228600" defTabSz="814388"/>
            <a:endParaRPr lang="en-US" sz="100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3763" name="Rectangle 3"/>
          <p:cNvSpPr>
            <a:spLocks noGrp="1" noChangeArrowheads="1"/>
          </p:cNvSpPr>
          <p:nvPr>
            <p:ph type="body" idx="1"/>
          </p:nvPr>
        </p:nvSpPr>
        <p:spPr>
          <a:xfrm>
            <a:off x="152400" y="1676400"/>
            <a:ext cx="8763000" cy="1524000"/>
          </a:xfrm>
        </p:spPr>
        <p:txBody>
          <a:bodyPr/>
          <a:lstStyle/>
          <a:p>
            <a:pPr>
              <a:buFont typeface="Arial" charset="0"/>
              <a:buChar char="•"/>
            </a:pPr>
            <a:r>
              <a:rPr lang="en-US">
                <a:solidFill>
                  <a:schemeClr val="tx1"/>
                </a:solidFill>
              </a:rPr>
              <a:t> DSAD Daigs (continued)</a:t>
            </a:r>
          </a:p>
          <a:p>
            <a:pPr>
              <a:buFont typeface="Arial" charset="0"/>
              <a:buChar char="•"/>
            </a:pPr>
            <a:r>
              <a:rPr lang="en-US">
                <a:solidFill>
                  <a:schemeClr val="tx1"/>
                </a:solidFill>
              </a:rPr>
              <a:t> Current Highest USN - Previous Highest USN = 9 changes</a:t>
            </a:r>
          </a:p>
          <a:p>
            <a:pPr>
              <a:buFont typeface="Arial" charset="0"/>
              <a:buChar char="•"/>
            </a:pPr>
            <a:r>
              <a:rPr lang="en-US">
                <a:solidFill>
                  <a:schemeClr val="tx1"/>
                </a:solidFill>
              </a:rPr>
              <a:t> Not all AD changes deal with Unity</a:t>
            </a:r>
          </a:p>
          <a:p>
            <a:endParaRPr lang="en-US">
              <a:solidFill>
                <a:schemeClr val="tx1"/>
              </a:solidFill>
            </a:endParaRPr>
          </a:p>
        </p:txBody>
      </p:sp>
      <p:sp>
        <p:nvSpPr>
          <p:cNvPr id="1653764" name="Rectangle 4"/>
          <p:cNvSpPr>
            <a:spLocks noChangeArrowheads="1"/>
          </p:cNvSpPr>
          <p:nvPr/>
        </p:nvSpPr>
        <p:spPr bwMode="auto">
          <a:xfrm>
            <a:off x="228600" y="3276600"/>
            <a:ext cx="8686800" cy="28956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09:49:09:435 (AvDiagnostics_MC,1503,DSAD,17) [Thread 7600] 9 directory changes occurred since previous synch. Querying against the next 9 changes.  </a:t>
            </a:r>
          </a:p>
          <a:p>
            <a:pPr marL="342900" indent="-228600" defTabSz="814388"/>
            <a:r>
              <a:rPr lang="en-US" sz="1000">
                <a:solidFill>
                  <a:schemeClr val="bg1"/>
                </a:solidFill>
              </a:rPr>
              <a:t>09:49:09:434 (AvDiagnostics_MC,1503,DSAD,17) [Thread 7600] </a:t>
            </a:r>
            <a:r>
              <a:rPr lang="en-US" sz="1000">
                <a:solidFill>
                  <a:schemeClr val="accent2"/>
                </a:solidFill>
              </a:rPr>
              <a:t>Previous highest USN: 56276 Current highest USN: 56285 MaxUSNIncrement: 1000000</a:t>
            </a:r>
            <a:r>
              <a:rPr lang="en-US" sz="1000">
                <a:solidFill>
                  <a:schemeClr val="bg1"/>
                </a:solidFill>
              </a:rPr>
              <a:t>.  </a:t>
            </a:r>
          </a:p>
          <a:p>
            <a:pPr marL="342900" indent="-228600" defTabSz="814388">
              <a:buFont typeface="Wingdings" pitchFamily="2" charset="2"/>
              <a:buNone/>
            </a:pPr>
            <a:r>
              <a:rPr lang="en-US" sz="1000">
                <a:solidFill>
                  <a:schemeClr val="bg1"/>
                </a:solidFill>
              </a:rPr>
              <a:t>	...</a:t>
            </a:r>
          </a:p>
          <a:p>
            <a:pPr marL="342900" indent="-228600" defTabSz="814388"/>
            <a:r>
              <a:rPr lang="en-US" sz="1000">
                <a:solidFill>
                  <a:schemeClr val="bg1"/>
                </a:solidFill>
              </a:rPr>
              <a:t>09:49:09:450 (AvDiagnostics_MC,1503,DSAD,17) [Thread 7600] </a:t>
            </a:r>
            <a:r>
              <a:rPr lang="en-US" sz="1000">
                <a:solidFill>
                  <a:schemeClr val="accent2"/>
                </a:solidFill>
              </a:rPr>
              <a:t>Changed MailUser LDAP filter: (&amp;(ciscoEcsbuObjectType=1)(|(ciscoEcsbuUMLocationObjectId=\01\00\07\00\30\00\39\00\3A\00\7B\00\39\00\44\00\33\00\42\00\32\00\41\00\38\00\45\00\2D\00\38\00\38\00*))(uSNChanged&gt;=56277)).</a:t>
            </a:r>
            <a:r>
              <a:rPr lang="en-US" sz="1000">
                <a:solidFill>
                  <a:schemeClr val="bg1"/>
                </a:solidFill>
              </a:rPr>
              <a:t>  </a:t>
            </a:r>
          </a:p>
          <a:p>
            <a:pPr marL="342900" indent="-228600" defTabSz="814388"/>
            <a:r>
              <a:rPr lang="en-US" sz="1000">
                <a:solidFill>
                  <a:schemeClr val="bg1"/>
                </a:solidFill>
              </a:rPr>
              <a:t>09:49:09:451 (AvDiagnostics_MC,1503,DSAD,17) [Thread 7600] </a:t>
            </a:r>
            <a:r>
              <a:rPr lang="en-US" sz="1000">
                <a:solidFill>
                  <a:schemeClr val="accent2"/>
                </a:solidFill>
              </a:rPr>
              <a:t>Deleted MailUser LDAP filter: (&amp;(ciscoEcsbuObjectType=1)(isDeleted=TRUE)(uSNChanged&gt;=56277))</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09:49:09:451 (AvDiagnostics_MC,1495,DSAD,1) [Thread 7600] Exiting CAvADSearch::Next [S_ADS_NOMORE_ROWS: &lt;unknown&gt;]  </a:t>
            </a:r>
          </a:p>
          <a:p>
            <a:pPr marL="342900" indent="-228600" defTabSz="814388"/>
            <a:r>
              <a:rPr lang="en-US" sz="1000">
                <a:solidFill>
                  <a:schemeClr val="bg1"/>
                </a:solidFill>
              </a:rPr>
              <a:t>09:49:09:450 (AvDiagnostics_MC,1503,DSAD,17) [Thread 7600] </a:t>
            </a:r>
            <a:r>
              <a:rPr lang="en-US" sz="1000">
                <a:solidFill>
                  <a:schemeClr val="accent2"/>
                </a:solidFill>
              </a:rPr>
              <a:t>Enqueued 0 change requests of type AV_DIRCHANGE_MODIFY</a:t>
            </a:r>
            <a:r>
              <a:rPr lang="en-US" sz="1000">
                <a:solidFill>
                  <a:schemeClr val="bg1"/>
                </a:solidFill>
              </a:rPr>
              <a:t> for AVOBJECTTYPE_MAILUSER objects. </a:t>
            </a:r>
          </a:p>
          <a:p>
            <a:pPr marL="342900" indent="-228600" defTabSz="814388"/>
            <a:r>
              <a:rPr lang="en-US" sz="1000">
                <a:solidFill>
                  <a:schemeClr val="bg1"/>
                </a:solidFill>
              </a:rPr>
              <a:t>...</a:t>
            </a:r>
          </a:p>
          <a:p>
            <a:pPr marL="342900" indent="-228600" defTabSz="814388"/>
            <a:r>
              <a:rPr lang="en-US" sz="1000">
                <a:solidFill>
                  <a:schemeClr val="bg1"/>
                </a:solidFill>
              </a:rPr>
              <a:t>09:49:09:467 (AvDiagnostics_MC,1503,DSAD,17) [Thread 7600] </a:t>
            </a:r>
            <a:r>
              <a:rPr lang="en-US" sz="1000">
                <a:solidFill>
                  <a:schemeClr val="accent2"/>
                </a:solidFill>
              </a:rPr>
              <a:t>Enqueued 0 change requests of type AV_DIRCHANGE_DELETE</a:t>
            </a:r>
            <a:r>
              <a:rPr lang="en-US" sz="1000">
                <a:solidFill>
                  <a:schemeClr val="bg1"/>
                </a:solidFill>
              </a:rPr>
              <a:t> for AVOBJECTTYPE_MAILUSER objects.</a:t>
            </a:r>
          </a:p>
          <a:p>
            <a:pPr marL="342900" indent="-228600" defTabSz="814388"/>
            <a:endParaRPr lang="en-US" sz="10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p:txBody>
          <a:bodyPr/>
          <a:lstStyle/>
          <a:p>
            <a:r>
              <a:rPr lang="en-US"/>
              <a:t>UDT Traces - Gathering</a:t>
            </a:r>
          </a:p>
        </p:txBody>
      </p:sp>
      <p:sp>
        <p:nvSpPr>
          <p:cNvPr id="4" name="TextBox 3"/>
          <p:cNvSpPr txBox="1"/>
          <p:nvPr/>
        </p:nvSpPr>
        <p:spPr>
          <a:xfrm>
            <a:off x="304800" y="1676400"/>
            <a:ext cx="7391400" cy="5066002"/>
          </a:xfrm>
          <a:prstGeom prst="rect">
            <a:avLst/>
          </a:prstGeom>
          <a:noFill/>
        </p:spPr>
        <p:txBody>
          <a:bodyPr wrap="square" rtlCol="0">
            <a:spAutoFit/>
          </a:bodyPr>
          <a:lstStyle/>
          <a:p>
            <a:pPr>
              <a:buClr>
                <a:srgbClr val="00B050"/>
              </a:buClr>
            </a:pPr>
            <a:r>
              <a:rPr lang="en-US" dirty="0" smtClean="0"/>
              <a:t> Correct way:</a:t>
            </a:r>
          </a:p>
          <a:p>
            <a:pPr>
              <a:buNone/>
            </a:pPr>
            <a:r>
              <a:rPr lang="en-US" sz="3600" dirty="0" smtClean="0"/>
              <a:t>	</a:t>
            </a:r>
            <a:r>
              <a:rPr lang="en-US" sz="3600" dirty="0" smtClean="0"/>
              <a:t>Using </a:t>
            </a:r>
            <a:r>
              <a:rPr lang="en-US" sz="3600" dirty="0" err="1" smtClean="0"/>
              <a:t>UDT</a:t>
            </a:r>
            <a:r>
              <a:rPr lang="en-US" sz="3600" dirty="0" smtClean="0"/>
              <a:t> –&gt; </a:t>
            </a:r>
            <a:r>
              <a:rPr lang="en-US" sz="3600" dirty="0" smtClean="0"/>
              <a:t>Gather log </a:t>
            </a:r>
            <a:r>
              <a:rPr lang="en-US" sz="3600" dirty="0" smtClean="0"/>
              <a:t>Files</a:t>
            </a:r>
          </a:p>
          <a:p>
            <a:pPr>
              <a:buNone/>
            </a:pPr>
            <a:endParaRPr lang="en-US" dirty="0" smtClean="0"/>
          </a:p>
          <a:p>
            <a:pPr>
              <a:buClr>
                <a:srgbClr val="FF0000"/>
              </a:buClr>
            </a:pPr>
            <a:r>
              <a:rPr lang="en-US" dirty="0" smtClean="0"/>
              <a:t> Incorrect Way:</a:t>
            </a:r>
          </a:p>
          <a:p>
            <a:pPr>
              <a:buNone/>
            </a:pPr>
            <a:r>
              <a:rPr lang="en-US" dirty="0" smtClean="0"/>
              <a:t>	Taking </a:t>
            </a:r>
            <a:r>
              <a:rPr lang="en-US" dirty="0" smtClean="0"/>
              <a:t>them </a:t>
            </a:r>
            <a:r>
              <a:rPr lang="en-US" dirty="0" err="1" smtClean="0"/>
              <a:t>dircectly</a:t>
            </a:r>
            <a:r>
              <a:rPr lang="en-US" dirty="0" smtClean="0"/>
              <a:t> from 	the \</a:t>
            </a:r>
            <a:r>
              <a:rPr lang="en-US" dirty="0" err="1" smtClean="0"/>
              <a:t>commserver</a:t>
            </a:r>
            <a:r>
              <a:rPr lang="en-US" dirty="0" smtClean="0"/>
              <a:t>\logs 	directory unless </a:t>
            </a:r>
            <a:r>
              <a:rPr lang="en-US" dirty="0" smtClean="0"/>
              <a:t>otherwise </a:t>
            </a:r>
            <a:r>
              <a:rPr lang="en-US" dirty="0" smtClean="0"/>
              <a:t>	specified.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4787" name="Rectangle 3"/>
          <p:cNvSpPr>
            <a:spLocks noGrp="1" noChangeArrowheads="1"/>
          </p:cNvSpPr>
          <p:nvPr>
            <p:ph type="body" idx="1"/>
          </p:nvPr>
        </p:nvSpPr>
        <p:spPr/>
        <p:txBody>
          <a:bodyPr/>
          <a:lstStyle/>
          <a:p>
            <a:r>
              <a:rPr lang="en-US"/>
              <a:t>DSAD Diags (continued)</a:t>
            </a:r>
          </a:p>
        </p:txBody>
      </p:sp>
      <p:sp>
        <p:nvSpPr>
          <p:cNvPr id="1654788" name="Rectangle 4"/>
          <p:cNvSpPr>
            <a:spLocks noChangeArrowheads="1"/>
          </p:cNvSpPr>
          <p:nvPr/>
        </p:nvSpPr>
        <p:spPr bwMode="auto">
          <a:xfrm>
            <a:off x="228600" y="2133600"/>
            <a:ext cx="8686800" cy="32004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09:49:09:482 (AvDiagnostics_MC,1503,DSAD,17) [Thread 7600] </a:t>
            </a:r>
            <a:r>
              <a:rPr lang="en-US" sz="1000">
                <a:solidFill>
                  <a:schemeClr val="accent2"/>
                </a:solidFill>
              </a:rPr>
              <a:t>Changed Location LDAP filter: (&amp;(ciscoEcsbuObjectType=9)(|(ciscoEcsbuUMLocationObjectId=\01\00\07\00\30\00\39\00\3A\00\7B\00\39\00\44\00\33\00\42\00\32\00\41\00\38\00\45\00\2D\00\38\00\38\00*))(uSNChanged&gt;=56277)).</a:t>
            </a:r>
            <a:r>
              <a:rPr lang="en-US" sz="1000">
                <a:solidFill>
                  <a:schemeClr val="bg1"/>
                </a:solidFill>
              </a:rPr>
              <a:t>  </a:t>
            </a:r>
          </a:p>
          <a:p>
            <a:pPr marL="342900" indent="-228600" defTabSz="814388"/>
            <a:r>
              <a:rPr lang="en-US" sz="1000">
                <a:solidFill>
                  <a:schemeClr val="bg1"/>
                </a:solidFill>
              </a:rPr>
              <a:t>09:49:09:481 (AvDiagnostics_MC,1503,DSAD,17) [Thread 7600] </a:t>
            </a:r>
            <a:r>
              <a:rPr lang="en-US" sz="1000">
                <a:solidFill>
                  <a:schemeClr val="accent2"/>
                </a:solidFill>
              </a:rPr>
              <a:t>Deleted Location LDAP filter: (&amp;(ciscoEcsbuObjectType=9)(isDeleted=TRUE)(uSNChanged&gt;=56277))</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09:49:09:497 (AvDiagnostics_MC,1503,DSAD,17) [Thread 7600] </a:t>
            </a:r>
            <a:r>
              <a:rPr lang="en-US" sz="1000">
                <a:solidFill>
                  <a:schemeClr val="accent2"/>
                </a:solidFill>
              </a:rPr>
              <a:t>Enqueued 0 change requests of type AV_DIRCHANGE_MODIFY</a:t>
            </a:r>
            <a:r>
              <a:rPr lang="en-US" sz="1000">
                <a:solidFill>
                  <a:schemeClr val="bg1"/>
                </a:solidFill>
              </a:rPr>
              <a:t> for AVOBJECTTYPE_LOCATION objects.  </a:t>
            </a:r>
          </a:p>
          <a:p>
            <a:pPr marL="342900" indent="-228600" defTabSz="814388"/>
            <a:r>
              <a:rPr lang="en-US" sz="1000">
                <a:solidFill>
                  <a:schemeClr val="bg1"/>
                </a:solidFill>
              </a:rPr>
              <a:t>...</a:t>
            </a:r>
          </a:p>
          <a:p>
            <a:pPr marL="342900" indent="-228600" defTabSz="814388"/>
            <a:r>
              <a:rPr lang="en-US" sz="1000">
                <a:solidFill>
                  <a:schemeClr val="bg1"/>
                </a:solidFill>
              </a:rPr>
              <a:t>09:49:09:498 (AvDiagnostics_MC,1503,DSAD,17) [Thread 7600] </a:t>
            </a:r>
            <a:r>
              <a:rPr lang="en-US" sz="1000">
                <a:solidFill>
                  <a:schemeClr val="accent2"/>
                </a:solidFill>
              </a:rPr>
              <a:t>Enqueued 0 change requests of type AV_DIRCHANGE_DELETE</a:t>
            </a:r>
            <a:r>
              <a:rPr lang="en-US" sz="1000">
                <a:solidFill>
                  <a:schemeClr val="bg1"/>
                </a:solidFill>
              </a:rPr>
              <a:t> for AVOBJECTTYPE_LOCATION objects.  </a:t>
            </a:r>
          </a:p>
          <a:p>
            <a:pPr marL="342900" indent="-228600" defTabSz="814388"/>
            <a:r>
              <a:rPr lang="en-US" sz="1000">
                <a:solidFill>
                  <a:schemeClr val="bg1"/>
                </a:solidFill>
              </a:rPr>
              <a:t>...</a:t>
            </a:r>
          </a:p>
          <a:p>
            <a:pPr marL="342900" indent="-228600" defTabSz="814388"/>
            <a:r>
              <a:rPr lang="en-US" sz="1000">
                <a:solidFill>
                  <a:schemeClr val="bg1"/>
                </a:solidFill>
              </a:rPr>
              <a:t>09:49:09:528 (AvDiagnostics_MC,1503,DSAD,17) [Thread 7600] </a:t>
            </a:r>
            <a:r>
              <a:rPr lang="en-US" sz="1000">
                <a:solidFill>
                  <a:schemeClr val="accent2"/>
                </a:solidFill>
              </a:rPr>
              <a:t>Changed ScopeDL LDAP filter: (&amp;(objectCategory=group)(uSNChanged&gt;=56277))</a:t>
            </a:r>
            <a:r>
              <a:rPr lang="en-US" sz="1000">
                <a:solidFill>
                  <a:schemeClr val="bg1"/>
                </a:solidFill>
              </a:rPr>
              <a:t>.  </a:t>
            </a:r>
          </a:p>
          <a:p>
            <a:pPr marL="342900" indent="-228600" defTabSz="814388"/>
            <a:r>
              <a:rPr lang="en-US" sz="1000">
                <a:solidFill>
                  <a:schemeClr val="bg1"/>
                </a:solidFill>
              </a:rPr>
              <a:t>09:49:09:529 (AvDiagnostics_MC,1503,DSAD,17) [Thread 7600] </a:t>
            </a:r>
            <a:r>
              <a:rPr lang="en-US" sz="1000">
                <a:solidFill>
                  <a:schemeClr val="accent2"/>
                </a:solidFill>
              </a:rPr>
              <a:t>Deleted ScopeDL LDAP filter: (&amp;(isDeleted=TRUE)(uSNChanged&gt;=56277)(|(!(ciscoEcsbuUMLocationObjectId=*))(ciscoEcsbuUMLocationObjectId=2)))</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09:49:09:575 (AvDiagnostics_MC,1503,DSAD,17) [Thread 7600] Finished synchronization.  </a:t>
            </a:r>
          </a:p>
          <a:p>
            <a:pPr marL="342900" indent="-228600" defTabSz="814388"/>
            <a:endParaRPr lang="en-US" sz="1000">
              <a:solidFill>
                <a:schemeClr val="bg1"/>
              </a:solidFill>
            </a:endParaRPr>
          </a:p>
        </p:txBody>
      </p:sp>
      <p:sp>
        <p:nvSpPr>
          <p:cNvPr id="1654790" name="Text Box 6"/>
          <p:cNvSpPr txBox="1">
            <a:spLocks noChangeArrowheads="1"/>
          </p:cNvSpPr>
          <p:nvPr/>
        </p:nvSpPr>
        <p:spPr bwMode="auto">
          <a:xfrm>
            <a:off x="2743200" y="5715000"/>
            <a:ext cx="4062413" cy="341313"/>
          </a:xfrm>
          <a:prstGeom prst="rect">
            <a:avLst/>
          </a:prstGeom>
          <a:noFill/>
          <a:ln w="9525" algn="ctr">
            <a:noFill/>
            <a:miter lim="800000"/>
            <a:headEnd/>
            <a:tailEnd/>
          </a:ln>
          <a:effectLst/>
        </p:spPr>
        <p:txBody>
          <a:bodyPr wrap="none" lIns="82124" tIns="41061" rIns="82124" bIns="41061">
            <a:spAutoFit/>
          </a:bodyPr>
          <a:lstStyle/>
          <a:p>
            <a:pPr marL="342900" indent="-228600" defTabSz="814388">
              <a:buFont typeface="Wingdings" pitchFamily="2" charset="2"/>
              <a:buNone/>
            </a:pPr>
            <a:r>
              <a:rPr lang="en-US" sz="2000"/>
              <a:t>ScopeDL : Scope Distribution List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5811" name="Rectangle 3"/>
          <p:cNvSpPr>
            <a:spLocks noGrp="1" noChangeArrowheads="1"/>
          </p:cNvSpPr>
          <p:nvPr>
            <p:ph type="body" idx="1"/>
          </p:nvPr>
        </p:nvSpPr>
        <p:spPr>
          <a:xfrm>
            <a:off x="533400" y="1295400"/>
            <a:ext cx="8229600" cy="5029200"/>
          </a:xfrm>
        </p:spPr>
        <p:txBody>
          <a:bodyPr/>
          <a:lstStyle/>
          <a:p>
            <a:r>
              <a:rPr lang="en-US"/>
              <a:t>DsGlobalCatalog Diags</a:t>
            </a:r>
          </a:p>
        </p:txBody>
      </p:sp>
      <p:sp>
        <p:nvSpPr>
          <p:cNvPr id="1655812" name="Rectangle 4"/>
          <p:cNvSpPr>
            <a:spLocks noChangeArrowheads="1"/>
          </p:cNvSpPr>
          <p:nvPr/>
        </p:nvSpPr>
        <p:spPr bwMode="auto">
          <a:xfrm>
            <a:off x="228600" y="2286000"/>
            <a:ext cx="8686800" cy="3886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09:49:10:200 (AvDiagnostics_MC,1702,DSGlobalCatalog,17) [Thread 1216] Beginning Synchronization. </a:t>
            </a:r>
          </a:p>
          <a:p>
            <a:pPr marL="342900" indent="-228600" defTabSz="814388"/>
            <a:r>
              <a:rPr lang="en-US" sz="1000">
                <a:solidFill>
                  <a:schemeClr val="bg1"/>
                </a:solidFill>
              </a:rPr>
              <a:t>...</a:t>
            </a:r>
          </a:p>
          <a:p>
            <a:pPr marL="342900" indent="-228600" defTabSz="814388"/>
            <a:r>
              <a:rPr lang="en-US" sz="1000">
                <a:solidFill>
                  <a:schemeClr val="bg1"/>
                </a:solidFill>
              </a:rPr>
              <a:t>09:49:10:606 (AvDiagnostics_MC,1702,DSGlobalCatalog,17) [Thread 1216] </a:t>
            </a:r>
            <a:r>
              <a:rPr lang="en-US" sz="1000">
                <a:solidFill>
                  <a:schemeClr val="accent2"/>
                </a:solidFill>
              </a:rPr>
              <a:t>12 directory changes</a:t>
            </a:r>
            <a:r>
              <a:rPr lang="en-US" sz="1000">
                <a:solidFill>
                  <a:schemeClr val="bg1"/>
                </a:solidFill>
              </a:rPr>
              <a:t> occurred since previous synch. Querying against the next 12 changes.  </a:t>
            </a:r>
          </a:p>
          <a:p>
            <a:pPr marL="342900" indent="-228600" defTabSz="814388"/>
            <a:r>
              <a:rPr lang="en-US" sz="1000">
                <a:solidFill>
                  <a:schemeClr val="bg1"/>
                </a:solidFill>
              </a:rPr>
              <a:t>09:49:10:607 (AvDiagnostics_MC,1702,DSGlobalCatalog,17) [Thread 1216] </a:t>
            </a:r>
            <a:r>
              <a:rPr lang="en-US" sz="1000">
                <a:solidFill>
                  <a:schemeClr val="accent2"/>
                </a:solidFill>
              </a:rPr>
              <a:t>Previous highest USN: 56274 Current highest USN: 56286 MaxUSNIncrement: 1000000</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09:49:10:794 (AvDiagnostics_MC,1689,DSGlobalCatalog,15) [Thread 1216] Method CAvDSGCConfig::get_DefaultMailboxStoreFilter exited [0x00000000: S_OK].  </a:t>
            </a:r>
          </a:p>
          <a:p>
            <a:pPr marL="342900" indent="-228600" defTabSz="814388"/>
            <a:r>
              <a:rPr lang="en-US" sz="1000">
                <a:solidFill>
                  <a:schemeClr val="bg1"/>
                </a:solidFill>
              </a:rPr>
              <a:t>09:49:10:795 (AvDiagnostics_MC,1702,DSGlobalCatalog,17) [Thread 1216] </a:t>
            </a:r>
            <a:r>
              <a:rPr lang="en-US" sz="1000">
                <a:solidFill>
                  <a:schemeClr val="accent2"/>
                </a:solidFill>
              </a:rPr>
              <a:t>Changed Mailboxstore LDAP filter: (&amp;(objectCategory=CN=ms-Exch-Private-MDB CN=Schema CN=Configuration DC=eft DC=ucbu DC=local)(uSNChanged&gt;=56275))</a:t>
            </a:r>
            <a:r>
              <a:rPr lang="en-US" sz="1000">
                <a:solidFill>
                  <a:schemeClr val="bg1"/>
                </a:solidFill>
              </a:rPr>
              <a:t>.  </a:t>
            </a:r>
          </a:p>
          <a:p>
            <a:pPr marL="342900" indent="-228600" defTabSz="814388"/>
            <a:r>
              <a:rPr lang="en-US" sz="1000">
                <a:solidFill>
                  <a:schemeClr val="bg1"/>
                </a:solidFill>
              </a:rPr>
              <a:t>09:49:10:794 (AvDiagnostics_MC,1702,DSGlobalCatalog,10) [Thread 1216] Synchronizing changed AVOBJECTTYPE_MAILBOX_STORE objects. LDAP Filter: (&amp;(objectCategory=CN=ms-Exch-Private-MDB CN=Schema CN=Configuration DC=eft DC=ucbu DC=local)(uSNChanged&gt;=56275)).  </a:t>
            </a:r>
          </a:p>
          <a:p>
            <a:pPr marL="342900" indent="-228600" defTabSz="814388"/>
            <a:r>
              <a:rPr lang="en-US" sz="1000">
                <a:solidFill>
                  <a:schemeClr val="bg1"/>
                </a:solidFill>
              </a:rPr>
              <a:t>...</a:t>
            </a:r>
          </a:p>
          <a:p>
            <a:pPr marL="342900" indent="-228600" defTabSz="814388"/>
            <a:r>
              <a:rPr lang="en-US" sz="1000">
                <a:solidFill>
                  <a:schemeClr val="bg1"/>
                </a:solidFill>
              </a:rPr>
              <a:t>09:49:10:809 (AvDiagnostics_MC,1702,DSGlobalCatalog,17) [Thread 1216] </a:t>
            </a:r>
            <a:r>
              <a:rPr lang="en-US" sz="1000">
                <a:solidFill>
                  <a:schemeClr val="accent2"/>
                </a:solidFill>
              </a:rPr>
              <a:t>Enqueued 0 change requests of type AV_DIRCHANGE_MODIFY</a:t>
            </a:r>
            <a:r>
              <a:rPr lang="en-US" sz="1000">
                <a:solidFill>
                  <a:schemeClr val="bg1"/>
                </a:solidFill>
              </a:rPr>
              <a:t> for AVOBJECTTYPE_MAILBOX_STORE objects.  </a:t>
            </a:r>
          </a:p>
          <a:p>
            <a:pPr marL="342900" indent="-228600" defTabSz="814388"/>
            <a:r>
              <a:rPr lang="en-US" sz="1000">
                <a:solidFill>
                  <a:schemeClr val="bg1"/>
                </a:solidFill>
              </a:rPr>
              <a:t>...</a:t>
            </a:r>
          </a:p>
          <a:p>
            <a:pPr marL="342900" indent="-228600" defTabSz="814388"/>
            <a:r>
              <a:rPr lang="en-US" sz="1000">
                <a:solidFill>
                  <a:schemeClr val="bg1"/>
                </a:solidFill>
              </a:rPr>
              <a:t>09:49:10:841 (AvDiagnostics_MC,1702,DSGlobalCatalog,10) [Thread 1216] </a:t>
            </a:r>
            <a:r>
              <a:rPr lang="en-US" sz="1000">
                <a:solidFill>
                  <a:schemeClr val="accent2"/>
                </a:solidFill>
              </a:rPr>
              <a:t>Synchronizing deleted AVOBJECTTYPE_MAILBOX_STORE objects. LDAP Filter: (&amp;(uSNChanged&gt;=56275)(&amp;(objectclass=msExchPrivateMDB)(isdeleted=TRUE)))</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09:49:10:842 (AvDiagnostics_MC,1702,DSGlobalCatalog,17) [Thread 1216] </a:t>
            </a:r>
            <a:r>
              <a:rPr lang="en-US" sz="1000">
                <a:solidFill>
                  <a:schemeClr val="accent2"/>
                </a:solidFill>
              </a:rPr>
              <a:t>Enqueued 0 change requests of type AV_DIRCHANGE_DELETE</a:t>
            </a:r>
            <a:r>
              <a:rPr lang="en-US" sz="1000">
                <a:solidFill>
                  <a:schemeClr val="bg1"/>
                </a:solidFill>
              </a:rPr>
              <a:t> for AVOBJECTTYPE_MAILBOX_STORE objects.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6835" name="Rectangle 3"/>
          <p:cNvSpPr>
            <a:spLocks noGrp="1" noChangeArrowheads="1"/>
          </p:cNvSpPr>
          <p:nvPr>
            <p:ph type="body" idx="1"/>
          </p:nvPr>
        </p:nvSpPr>
        <p:spPr>
          <a:xfrm>
            <a:off x="533400" y="1295400"/>
            <a:ext cx="8229600" cy="5029200"/>
          </a:xfrm>
        </p:spPr>
        <p:txBody>
          <a:bodyPr/>
          <a:lstStyle/>
          <a:p>
            <a:r>
              <a:rPr lang="en-US"/>
              <a:t>DSGlobalCatallog (continued)</a:t>
            </a:r>
          </a:p>
        </p:txBody>
      </p:sp>
      <p:sp>
        <p:nvSpPr>
          <p:cNvPr id="1656836" name="Rectangle 4"/>
          <p:cNvSpPr>
            <a:spLocks noChangeArrowheads="1"/>
          </p:cNvSpPr>
          <p:nvPr/>
        </p:nvSpPr>
        <p:spPr bwMode="auto">
          <a:xfrm>
            <a:off x="228600" y="1905000"/>
            <a:ext cx="8686800" cy="45720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09:49:10:889 (AvDiagnostics_MC,1702,DSGlobalCatalog,17) [Thread 1216] Changed Server LDAP filter: (&amp;(ciscoEcsbuObjectType=14)(ciscoEcsbuUMLocationObjectId=*)(uSNChanged&gt;=56275)).  </a:t>
            </a:r>
          </a:p>
          <a:p>
            <a:pPr marL="342900" indent="-228600" defTabSz="814388"/>
            <a:r>
              <a:rPr lang="en-US" sz="1000">
                <a:solidFill>
                  <a:schemeClr val="bg1"/>
                </a:solidFill>
              </a:rPr>
              <a:t>09:49:10:889 (AvDiagnostics_MC,1702,DSGlobalCatalog,10) [Thread 1216] </a:t>
            </a:r>
            <a:r>
              <a:rPr lang="en-US" sz="1000">
                <a:solidFill>
                  <a:schemeClr val="accent2"/>
                </a:solidFill>
              </a:rPr>
              <a:t>Synchronizing changed AVOBJECTTYPE_SERVER objects. LDAP Filter: (&amp;(ciscoEcsbuObjectType=14)(ciscoEcsbuUMLocationObjectId=*)(uSNChanged&gt;=56275))</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09:49:10:903 (AvDiagnostics_MC,1702,DSGlobalCatalog,17) [Thread 1216] </a:t>
            </a:r>
            <a:r>
              <a:rPr lang="en-US" sz="1000">
                <a:solidFill>
                  <a:schemeClr val="accent2"/>
                </a:solidFill>
              </a:rPr>
              <a:t>Enqueued 0 change requests of type AV_DIRCHANGE_MODIFY for AVOBJECTTYPE_SERVER objects</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09:49:10:935 (AvDiagnostics_MC,1702,DSGlobalCatalog,17) [Thread 1216] Deleted Server LDAP filter: (&amp;(ciscoEcsbuObjectType=14)(uSNChanged&gt;=56275)(isDeleted=TRUE)).  </a:t>
            </a:r>
          </a:p>
          <a:p>
            <a:pPr marL="342900" indent="-228600" defTabSz="814388"/>
            <a:r>
              <a:rPr lang="en-US" sz="1000">
                <a:solidFill>
                  <a:schemeClr val="bg1"/>
                </a:solidFill>
              </a:rPr>
              <a:t>09:49:10:935 (AvDiagnostics_MC,1702,DSGlobalCatalog,10) [Thread 1216] </a:t>
            </a:r>
            <a:r>
              <a:rPr lang="en-US" sz="1000">
                <a:solidFill>
                  <a:schemeClr val="accent2"/>
                </a:solidFill>
              </a:rPr>
              <a:t>Synchronizing deleted AVOBJECTTYPE_SERVER objects. LDAP Filter: (&amp;(ciscoEcsbuObjectType=14)(uSNChanged&gt;=56275)(isDeleted=TRUE))</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09:49:10:950 (AvDiagnostics_MC,1702,DSGlobalCatalog,17) [Thread 1216] </a:t>
            </a:r>
            <a:r>
              <a:rPr lang="en-US" sz="1000">
                <a:solidFill>
                  <a:schemeClr val="accent2"/>
                </a:solidFill>
              </a:rPr>
              <a:t>Enqueued 0 change requests of type AV_DIRCHANGE_DELETE for AVOBJECTTYPE_SERVER objects.</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09:49:10:998 (AvDiagnostics_MC,1694,DSGlobalCatalog,15) [Thread 1216] </a:t>
            </a:r>
            <a:r>
              <a:rPr lang="en-US" sz="1000">
                <a:solidFill>
                  <a:schemeClr val="accent2"/>
                </a:solidFill>
              </a:rPr>
              <a:t>DefaultLocationIdForLDAPQuery value: [\01\00\07\00\30\00\39\00\3A\00\7B\00\39\00\44\00\33\00\42\00\32\00\41\00\38\00\45\00\2D\00\38\00\38\00*].</a:t>
            </a:r>
            <a:r>
              <a:rPr lang="en-US" sz="1000">
                <a:solidFill>
                  <a:schemeClr val="bg1"/>
                </a:solidFill>
              </a:rPr>
              <a:t>  </a:t>
            </a:r>
          </a:p>
          <a:p>
            <a:pPr marL="342900" indent="-228600" defTabSz="814388"/>
            <a:r>
              <a:rPr lang="en-US" sz="1000">
                <a:solidFill>
                  <a:schemeClr val="bg1"/>
                </a:solidFill>
              </a:rPr>
              <a:t>09:49:10:998 (AvDiagnostics_MC,1702,DSGlobalCatalog,17) [Thread 1216] Changed Location LDAP filter: (&amp;(ciscoEcsbuObjectType=9)(ciscoEcsbuUMLocationObjectId=*)(!(ciscoEcsbuUMLocationObjectId=\01\00\07\00\30\00\39\00\3A\00\7B\00\39\00\44\00\33\00\42\00\32\00\41\00\38\00\45\00\2D\00\38\00\38\00*))(uSNChanged&gt;=56275)).  </a:t>
            </a:r>
          </a:p>
          <a:p>
            <a:pPr marL="342900" indent="-228600" defTabSz="814388"/>
            <a:r>
              <a:rPr lang="en-US" sz="1000">
                <a:solidFill>
                  <a:schemeClr val="bg1"/>
                </a:solidFill>
              </a:rPr>
              <a:t>09:49:10:997 (AvDiagnostics_MC,1702,DSGlobalCatalog,10) [Thread 1216] </a:t>
            </a:r>
            <a:r>
              <a:rPr lang="en-US" sz="1000">
                <a:solidFill>
                  <a:schemeClr val="accent2"/>
                </a:solidFill>
              </a:rPr>
              <a:t>Synchronizing changed AVOBJECTTYPE_LOCATION objects. LDAP Filter: (&amp;(ciscoEcsbuObjectType=9)(ciscoEcsbuUMLocationObjectId=*)(!(ciscoEcsbuUMLocationObjectId=\01\00\07\00\30\00\39\00\3A\00\7B\00\39\00\44\00\33\00\42\00\32\00\41\00\38\00\45\00\2D\00\38\00\38\00*))(uSNChanged&gt;=56275))</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09:49:11:013 (AvDiagnostics_MC,1702,DSGlobalCatalog,17) [Thread 1216] </a:t>
            </a:r>
            <a:r>
              <a:rPr lang="en-US" sz="1000">
                <a:solidFill>
                  <a:schemeClr val="accent2"/>
                </a:solidFill>
              </a:rPr>
              <a:t>Enqueued 0 change requests of type AV_DIRCHANGE_MODIFY for AVOBJECTTYPE_LOCATION objects.  </a:t>
            </a:r>
          </a:p>
          <a:p>
            <a:pPr marL="342900" indent="-228600" defTabSz="814388"/>
            <a:endParaRPr lang="en-US" sz="1000">
              <a:solidFill>
                <a:schemeClr val="accent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7859" name="Rectangle 3"/>
          <p:cNvSpPr>
            <a:spLocks noGrp="1" noChangeArrowheads="1"/>
          </p:cNvSpPr>
          <p:nvPr>
            <p:ph type="body" idx="1"/>
          </p:nvPr>
        </p:nvSpPr>
        <p:spPr/>
        <p:txBody>
          <a:bodyPr/>
          <a:lstStyle/>
          <a:p>
            <a:r>
              <a:rPr lang="en-US"/>
              <a:t>DSGlobalCatalog (continued)</a:t>
            </a:r>
          </a:p>
        </p:txBody>
      </p:sp>
      <p:sp>
        <p:nvSpPr>
          <p:cNvPr id="1657860" name="Rectangle 4"/>
          <p:cNvSpPr>
            <a:spLocks noChangeArrowheads="1"/>
          </p:cNvSpPr>
          <p:nvPr/>
        </p:nvSpPr>
        <p:spPr bwMode="auto">
          <a:xfrm>
            <a:off x="152400" y="2133600"/>
            <a:ext cx="8763000" cy="4267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09:49:11:045 (AvDiagnostics_MC,1702,DSGlobalCatalog,17) [Thread 1216] Deleted Location LDAP filter: (&amp;(ciscoEcsbuObjectType=9)(isDeleted=TRUE)(uSNChanged&gt;=56275)).  </a:t>
            </a:r>
          </a:p>
          <a:p>
            <a:pPr marL="342900" indent="-228600" defTabSz="814388"/>
            <a:r>
              <a:rPr lang="en-US" sz="1000">
                <a:solidFill>
                  <a:schemeClr val="bg1"/>
                </a:solidFill>
              </a:rPr>
              <a:t>09:49:11:044 (AvDiagnostics_MC,1702,DSGlobalCatalog,10) [Thread 1216] </a:t>
            </a:r>
            <a:r>
              <a:rPr lang="en-US" sz="1000">
                <a:solidFill>
                  <a:schemeClr val="accent2"/>
                </a:solidFill>
              </a:rPr>
              <a:t>Synchronizing deleted AVOBJECTTYPE_LOCATION objects. LDAP Filter: (&amp;(ciscoEcsbuObjectType=9)(isDeleted=TRUE)(uSNChanged&gt;=56275))</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09:49:11:045 (AvDiagnostics_MC,1702,DSGlobalCatalog,17) [Thread 1216] </a:t>
            </a:r>
            <a:r>
              <a:rPr lang="en-US" sz="1000">
                <a:solidFill>
                  <a:schemeClr val="accent2"/>
                </a:solidFill>
              </a:rPr>
              <a:t>Enqueued 0 change requests of type AV_DIRCHANGE_DELETE for AVOBJECTTYPE_LOCATION objects.  </a:t>
            </a:r>
          </a:p>
          <a:p>
            <a:pPr marL="342900" indent="-228600" defTabSz="814388"/>
            <a:r>
              <a:rPr lang="en-US" sz="1000">
                <a:solidFill>
                  <a:schemeClr val="bg1"/>
                </a:solidFill>
              </a:rPr>
              <a:t>...</a:t>
            </a:r>
          </a:p>
          <a:p>
            <a:pPr marL="342900" indent="-228600" defTabSz="814388"/>
            <a:r>
              <a:rPr lang="en-US" sz="1000">
                <a:solidFill>
                  <a:schemeClr val="bg1"/>
                </a:solidFill>
              </a:rPr>
              <a:t>09:49:11:107 (AvDiagnostics_MC,1702,DSGlobalCatalog,17) [Thread 1216] Changed MailUser LDAP filter: (&amp;(ciscoEcsbuObjectType=1)(ciscoEcsbuUMLocationObjectId=*)(!(ciscoEcsbuUMLocationObjectId=\01\00\07\00\30\00\39\00\3A\00\7B\00\39\00\44\00\33\00\42\00\32\00\41\00\38\00\45\00\2D\00\38\00\38\00*))(uSNChanged&gt;=56275)).  </a:t>
            </a:r>
          </a:p>
          <a:p>
            <a:pPr marL="342900" indent="-228600" defTabSz="814388"/>
            <a:r>
              <a:rPr lang="en-US" sz="1000">
                <a:solidFill>
                  <a:schemeClr val="bg1"/>
                </a:solidFill>
              </a:rPr>
              <a:t>09:49:11:106 (AvDiagnostics_MC,1702,DSGlobalCatalog,10) [Thread 1216] </a:t>
            </a:r>
            <a:r>
              <a:rPr lang="en-US" sz="1000">
                <a:solidFill>
                  <a:schemeClr val="accent2"/>
                </a:solidFill>
              </a:rPr>
              <a:t>Synchronizing changed AVOBJECTTYPE_MAILUSER objects. LDAP Filter: (&amp;(ciscoEcsbuObjectType=1)(ciscoEcsbuUMLocationObjectId=*)(!(ciscoEcsbuUMLocationObjectId=\01\00\07\00\30\00\39\00\3A\00\7B\00\39\00\44\00\33\00\42\00\32\00\41\00\38\00\45\00\2D\00\38\00\38\00*))(uSNChanged&gt;=56275))</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09:49:11:107 (AvDiagnostics_MC,1702,DSGlobalCatalog,17) [Thread 1216] </a:t>
            </a:r>
            <a:r>
              <a:rPr lang="en-US" sz="1000">
                <a:solidFill>
                  <a:schemeClr val="accent2"/>
                </a:solidFill>
              </a:rPr>
              <a:t>Enqueued 0 change requests of type AV_DIRCHANGE_MODIFY for AVOBJECTTYPE_MAILUSER objects.  </a:t>
            </a:r>
          </a:p>
          <a:p>
            <a:pPr marL="342900" indent="-228600" defTabSz="814388"/>
            <a:r>
              <a:rPr lang="en-US" sz="1000">
                <a:solidFill>
                  <a:schemeClr val="bg1"/>
                </a:solidFill>
              </a:rPr>
              <a:t>...</a:t>
            </a:r>
          </a:p>
          <a:p>
            <a:pPr marL="342900" indent="-228600" defTabSz="814388"/>
            <a:r>
              <a:rPr lang="en-US" sz="1000">
                <a:solidFill>
                  <a:schemeClr val="bg1"/>
                </a:solidFill>
              </a:rPr>
              <a:t>09:49:11:139 (AvDiagnostics_MC,1702,DSGlobalCatalog,17) [Thread 1216] Deleted MailUser LDAP filter: (&amp;(ciscoEcsbuObjectType=1)(uSNChanged&gt;=56275)(|(!(ciscoEcsbuUMLocationObjectId=*))(isDeleted=TRUE))).  </a:t>
            </a:r>
          </a:p>
          <a:p>
            <a:pPr marL="342900" indent="-228600" defTabSz="814388"/>
            <a:r>
              <a:rPr lang="en-US" sz="1000">
                <a:solidFill>
                  <a:schemeClr val="bg1"/>
                </a:solidFill>
              </a:rPr>
              <a:t>09:49:11:138 (AvDiagnostics_MC,1702,DSGlobalCatalog,10) [Thread 1216] </a:t>
            </a:r>
            <a:r>
              <a:rPr lang="en-US" sz="1000">
                <a:solidFill>
                  <a:schemeClr val="accent2"/>
                </a:solidFill>
              </a:rPr>
              <a:t>Synchronizing deleted AVOBJECTTYPE_MAILUSER objects. LDAP Filter: (&amp;(ciscoEcsbuObjectType=1)(uSNChanged&gt;=56275)(|(!(ciscoEcsbuUMLocationObjectId=*))(isDeleted=TRUE)))</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09:49:11:153 (AvDiagnostics_MC,1702,DSGlobalCatalog,17) [Thread 1216] </a:t>
            </a:r>
            <a:r>
              <a:rPr lang="en-US" sz="1000">
                <a:solidFill>
                  <a:schemeClr val="accent2"/>
                </a:solidFill>
              </a:rPr>
              <a:t>Enqueued 0 change requests of type AV_DIRCHANGE_DELETE for AVOBJECTTYPE_MAILUSER objects.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8883" name="Rectangle 3"/>
          <p:cNvSpPr>
            <a:spLocks noGrp="1" noChangeArrowheads="1"/>
          </p:cNvSpPr>
          <p:nvPr>
            <p:ph type="body" idx="1"/>
          </p:nvPr>
        </p:nvSpPr>
        <p:spPr/>
        <p:txBody>
          <a:bodyPr/>
          <a:lstStyle/>
          <a:p>
            <a:r>
              <a:rPr lang="en-US"/>
              <a:t>DSGlobalCatalog Diags (continued)</a:t>
            </a:r>
          </a:p>
        </p:txBody>
      </p:sp>
      <p:sp>
        <p:nvSpPr>
          <p:cNvPr id="1658884" name="Rectangle 4"/>
          <p:cNvSpPr>
            <a:spLocks noChangeArrowheads="1"/>
          </p:cNvSpPr>
          <p:nvPr/>
        </p:nvSpPr>
        <p:spPr bwMode="auto">
          <a:xfrm>
            <a:off x="228600" y="2590800"/>
            <a:ext cx="8686800" cy="32766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09:49:11:184 (AvDiagnostics_MC,1702,DSGlobalCatalog,17) [Thread 1216] Changed DL LDAP filter: (&amp;(ciscoEcsbuObjectType=2)(ciscoEcsbuUMLocationObjectId=*)(uSNChanged&gt;=56275)).  </a:t>
            </a:r>
          </a:p>
          <a:p>
            <a:pPr marL="342900" indent="-228600" defTabSz="814388"/>
            <a:r>
              <a:rPr lang="en-US" sz="1000">
                <a:solidFill>
                  <a:schemeClr val="bg1"/>
                </a:solidFill>
              </a:rPr>
              <a:t>09:49:11:185 (AvDiagnostics_MC,1702,DSGlobalCatalog,10) [Thread 1216] </a:t>
            </a:r>
            <a:r>
              <a:rPr lang="en-US" sz="1000">
                <a:solidFill>
                  <a:schemeClr val="accent2"/>
                </a:solidFill>
              </a:rPr>
              <a:t>Synchronizing changed AVOBJECTTYPE_DISTLIST objects. LDAP Filter: (&amp;(ciscoEcsbuObjectType=2)(ciscoEcsbuUMLocationObjectId=*)(uSNChanged&gt;=56275))</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09:49:11:420 (AvDiagnostics_MC,1702,DSGlobalCatalog,17) [Thread 1216] </a:t>
            </a:r>
            <a:r>
              <a:rPr lang="en-US" sz="1000">
                <a:solidFill>
                  <a:schemeClr val="accent2"/>
                </a:solidFill>
              </a:rPr>
              <a:t>Enqueued 1 change requests of type AV_DIRCHANGE_MODIFY for AVOBJECTTYPE_DISTLIST objects.  </a:t>
            </a:r>
          </a:p>
          <a:p>
            <a:pPr marL="342900" indent="-228600" defTabSz="814388"/>
            <a:r>
              <a:rPr lang="en-US" sz="1000">
                <a:solidFill>
                  <a:schemeClr val="bg1"/>
                </a:solidFill>
              </a:rPr>
              <a:t>...</a:t>
            </a:r>
          </a:p>
          <a:p>
            <a:pPr marL="342900" indent="-228600" defTabSz="814388"/>
            <a:r>
              <a:rPr lang="en-US" sz="1000">
                <a:solidFill>
                  <a:schemeClr val="bg1"/>
                </a:solidFill>
              </a:rPr>
              <a:t>09:49:11:467 (AvDiagnostics_MC,1702,DSGlobalCatalog,17) [Thread 1216] Deleted DL LDAP filter: (&amp;(ciscoEcsbuObjectType=2)(uSNChanged&gt;=56275)(|(!(ciscoEcsbuUMLocationObjectId=*))(isDeleted=TRUE))).  </a:t>
            </a:r>
          </a:p>
          <a:p>
            <a:pPr marL="342900" indent="-228600" defTabSz="814388"/>
            <a:r>
              <a:rPr lang="en-US" sz="1000">
                <a:solidFill>
                  <a:schemeClr val="bg1"/>
                </a:solidFill>
              </a:rPr>
              <a:t>09:49:11:466 (AvDiagnostics_MC,1702,DSGlobalCatalog,10) [Thread 1216] </a:t>
            </a:r>
            <a:r>
              <a:rPr lang="en-US" sz="1000">
                <a:solidFill>
                  <a:schemeClr val="accent2"/>
                </a:solidFill>
              </a:rPr>
              <a:t>Synchronizing deleted AVOBJECTTYPE_DISTLIST objects. LDAP Filter: (&amp;(ciscoEcsbuObjectType=2)(uSNChanged&gt;=56275)(|(!(ciscoEcsbuUMLocationObjectId=*))(isDeleted=TRUE)))</a:t>
            </a:r>
            <a:r>
              <a:rPr lang="en-US" sz="1000">
                <a:solidFill>
                  <a:schemeClr val="bg1"/>
                </a:solidFill>
              </a:rPr>
              <a:t>.  </a:t>
            </a:r>
          </a:p>
          <a:p>
            <a:pPr marL="342900" indent="-228600" defTabSz="814388"/>
            <a:r>
              <a:rPr lang="en-US" sz="1000">
                <a:solidFill>
                  <a:schemeClr val="bg1"/>
                </a:solidFill>
              </a:rPr>
              <a:t>...</a:t>
            </a:r>
          </a:p>
          <a:p>
            <a:pPr marL="342900" indent="-228600" defTabSz="814388"/>
            <a:r>
              <a:rPr lang="en-US" sz="1000">
                <a:solidFill>
                  <a:schemeClr val="bg1"/>
                </a:solidFill>
              </a:rPr>
              <a:t>09:49:11:528 (AvDiagnostics_MC,1702,DSGlobalCatalog,17) [Thread 1216] </a:t>
            </a:r>
            <a:r>
              <a:rPr lang="en-US" sz="1000">
                <a:solidFill>
                  <a:schemeClr val="accent2"/>
                </a:solidFill>
              </a:rPr>
              <a:t>Enqueued 0 change requests of type AV_DIRCHANGE_DELETE for AVOBJECTTYPE_DISTLIST objects.  </a:t>
            </a:r>
          </a:p>
          <a:p>
            <a:pPr marL="342900" indent="-228600" defTabSz="814388"/>
            <a:r>
              <a:rPr lang="en-US" sz="1000">
                <a:solidFill>
                  <a:schemeClr val="bg1"/>
                </a:solidFill>
              </a:rPr>
              <a:t>...</a:t>
            </a:r>
          </a:p>
          <a:p>
            <a:pPr marL="342900" indent="-228600" defTabSz="814388"/>
            <a:r>
              <a:rPr lang="en-US" sz="1000">
                <a:solidFill>
                  <a:schemeClr val="bg1"/>
                </a:solidFill>
              </a:rPr>
              <a:t>09:49:11:592 (AvDiagnostics_MC,1702,DSGlobalCatalog,17) [Thread 1216] Finished Synchronization.  </a:t>
            </a:r>
          </a:p>
          <a:p>
            <a:pPr marL="342900" indent="-228600" defTabSz="814388"/>
            <a:r>
              <a:rPr lang="en-US" sz="1000">
                <a:solidFill>
                  <a:schemeClr val="bg1"/>
                </a:solidFill>
              </a:rPr>
              <a:t>09:49:11:591 (AvDiagnostics_MC,1717,DSGlobalCatalog,17) [Thread 1216] Total synchronization cycle lasted [0] hour, [0] minutes and [1] seconds.  </a:t>
            </a:r>
          </a:p>
          <a:p>
            <a:pPr marL="342900" indent="-228600" defTabSz="814388"/>
            <a:endParaRPr lang="en-US" sz="100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title"/>
          </p:nvPr>
        </p:nvSpPr>
        <p:spPr/>
        <p:txBody>
          <a:bodyPr/>
          <a:lstStyle/>
          <a:p>
            <a:r>
              <a:rPr lang="en-US" sz="2800" dirty="0" smtClean="0"/>
              <a:t>Diagnostics </a:t>
            </a:r>
            <a:r>
              <a:rPr lang="en-US" sz="2800" dirty="0"/>
              <a:t>Example –</a:t>
            </a:r>
            <a:br>
              <a:rPr lang="en-US" sz="2800" dirty="0"/>
            </a:br>
            <a:r>
              <a:rPr lang="en-US" sz="2800" dirty="0"/>
              <a:t>Directory Syncs</a:t>
            </a:r>
          </a:p>
        </p:txBody>
      </p:sp>
      <p:sp>
        <p:nvSpPr>
          <p:cNvPr id="1659907" name="Rectangle 3"/>
          <p:cNvSpPr>
            <a:spLocks noGrp="1" noChangeArrowheads="1"/>
          </p:cNvSpPr>
          <p:nvPr>
            <p:ph type="body" idx="1"/>
          </p:nvPr>
        </p:nvSpPr>
        <p:spPr>
          <a:xfrm>
            <a:off x="6934200" y="1600200"/>
            <a:ext cx="2057400" cy="5029200"/>
          </a:xfrm>
        </p:spPr>
        <p:txBody>
          <a:bodyPr/>
          <a:lstStyle/>
          <a:p>
            <a:pPr>
              <a:buFont typeface="Arial" charset="0"/>
              <a:buChar char="•"/>
            </a:pPr>
            <a:r>
              <a:rPr lang="en-US" sz="1800"/>
              <a:t> To see what objects will be acted on, cut/paste LDAP line from DSAD/DSGlobaltCatalog diags into ADSIEDIT.</a:t>
            </a:r>
          </a:p>
          <a:p>
            <a:pPr>
              <a:buFont typeface="Arial" charset="0"/>
              <a:buChar char="•"/>
            </a:pPr>
            <a:r>
              <a:rPr lang="en-US" sz="1800"/>
              <a:t> ADSIEDIT can be found in the under the “techtools” directory where unity was installed \commserver.</a:t>
            </a:r>
          </a:p>
        </p:txBody>
      </p:sp>
      <p:pic>
        <p:nvPicPr>
          <p:cNvPr id="1659909" name="Picture 5" descr="ADSIEDIT-LDAP-QUERY"/>
          <p:cNvPicPr>
            <a:picLocks noChangeAspect="1" noChangeArrowheads="1"/>
          </p:cNvPicPr>
          <p:nvPr/>
        </p:nvPicPr>
        <p:blipFill>
          <a:blip r:embed="rId2" cstate="print"/>
          <a:srcRect/>
          <a:stretch>
            <a:fillRect/>
          </a:stretch>
        </p:blipFill>
        <p:spPr bwMode="auto">
          <a:xfrm>
            <a:off x="152400" y="1646238"/>
            <a:ext cx="6705600" cy="4678362"/>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p:txBody>
          <a:bodyPr/>
          <a:lstStyle/>
          <a:p>
            <a:r>
              <a:rPr lang="en-US" sz="2800"/>
              <a:t>Diagnostics Example –</a:t>
            </a:r>
            <a:br>
              <a:rPr lang="en-US" sz="2800"/>
            </a:br>
            <a:r>
              <a:rPr lang="en-US" sz="2800"/>
              <a:t>Directory Syncs</a:t>
            </a:r>
          </a:p>
        </p:txBody>
      </p:sp>
      <p:sp>
        <p:nvSpPr>
          <p:cNvPr id="1660931" name="Rectangle 3"/>
          <p:cNvSpPr>
            <a:spLocks noGrp="1" noChangeArrowheads="1"/>
          </p:cNvSpPr>
          <p:nvPr>
            <p:ph type="body" idx="1"/>
          </p:nvPr>
        </p:nvSpPr>
        <p:spPr>
          <a:xfrm>
            <a:off x="762000" y="6172200"/>
            <a:ext cx="7924800" cy="381000"/>
          </a:xfrm>
        </p:spPr>
        <p:txBody>
          <a:bodyPr/>
          <a:lstStyle/>
          <a:p>
            <a:r>
              <a:rPr lang="en-US" sz="2000"/>
              <a:t>LDAP results show the objects found is the “MyGroup” group object</a:t>
            </a:r>
          </a:p>
        </p:txBody>
      </p:sp>
      <p:pic>
        <p:nvPicPr>
          <p:cNvPr id="1660933" name="Picture 5" descr="ADSIEDIT-LDAP-RESULTS"/>
          <p:cNvPicPr>
            <a:picLocks noChangeAspect="1" noChangeArrowheads="1"/>
          </p:cNvPicPr>
          <p:nvPr/>
        </p:nvPicPr>
        <p:blipFill>
          <a:blip r:embed="rId2" cstate="print"/>
          <a:srcRect/>
          <a:stretch>
            <a:fillRect/>
          </a:stretch>
        </p:blipFill>
        <p:spPr bwMode="auto">
          <a:xfrm>
            <a:off x="1219200" y="1295400"/>
            <a:ext cx="6858000" cy="478155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ChangeArrowheads="1"/>
          </p:cNvSpPr>
          <p:nvPr>
            <p:ph type="title"/>
          </p:nvPr>
        </p:nvSpPr>
        <p:spPr/>
        <p:txBody>
          <a:bodyPr/>
          <a:lstStyle/>
          <a:p>
            <a:r>
              <a:rPr lang="en-US" sz="2800"/>
              <a:t>Diagnostics Example –</a:t>
            </a:r>
            <a:br>
              <a:rPr lang="en-US" sz="2800"/>
            </a:br>
            <a:r>
              <a:rPr lang="en-US" sz="2800"/>
              <a:t>Directory Syncs</a:t>
            </a:r>
          </a:p>
        </p:txBody>
      </p:sp>
      <p:sp>
        <p:nvSpPr>
          <p:cNvPr id="1661955" name="Rectangle 3"/>
          <p:cNvSpPr>
            <a:spLocks noGrp="1" noChangeArrowheads="1"/>
          </p:cNvSpPr>
          <p:nvPr>
            <p:ph type="body" idx="1"/>
          </p:nvPr>
        </p:nvSpPr>
        <p:spPr>
          <a:xfrm>
            <a:off x="228600" y="1371600"/>
            <a:ext cx="8763000" cy="762000"/>
          </a:xfrm>
        </p:spPr>
        <p:txBody>
          <a:bodyPr/>
          <a:lstStyle/>
          <a:p>
            <a:pPr>
              <a:lnSpc>
                <a:spcPct val="75000"/>
              </a:lnSpc>
              <a:buFont typeface="Arial" charset="0"/>
              <a:buChar char="•"/>
            </a:pPr>
            <a:r>
              <a:rPr lang="en-US" sz="1600" b="1"/>
              <a:t> Micro DirChangeWriter 10+ enabled</a:t>
            </a:r>
          </a:p>
          <a:p>
            <a:pPr>
              <a:lnSpc>
                <a:spcPct val="75000"/>
              </a:lnSpc>
              <a:buFont typeface="Arial" charset="0"/>
              <a:buChar char="•"/>
            </a:pPr>
            <a:r>
              <a:rPr lang="en-US" sz="1600" b="1"/>
              <a:t> User ‘6600 user’ added to the mygroup Public Distribution List via “Active Directory Users and Computers”</a:t>
            </a:r>
          </a:p>
        </p:txBody>
      </p:sp>
      <p:sp>
        <p:nvSpPr>
          <p:cNvPr id="1661956" name="Rectangle 4"/>
          <p:cNvSpPr>
            <a:spLocks noChangeArrowheads="1"/>
          </p:cNvSpPr>
          <p:nvPr/>
        </p:nvSpPr>
        <p:spPr bwMode="auto">
          <a:xfrm>
            <a:off x="152400" y="2209800"/>
            <a:ext cx="8839200" cy="42672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r>
              <a:rPr lang="en-US" sz="1000">
                <a:solidFill>
                  <a:schemeClr val="bg1"/>
                </a:solidFill>
              </a:rPr>
              <a:t>11:09:36:515 (AvDiagnostics_MC,1889,Directory Change Writer,16) [Thread 2028] CHANGEREQ: [LogId] 58 [ReqType] </a:t>
            </a:r>
            <a:r>
              <a:rPr lang="en-US" sz="1000">
                <a:solidFill>
                  <a:schemeClr val="accent2"/>
                </a:solidFill>
              </a:rPr>
              <a:t>AV_DIRCHANGE_CREATE | AV_DIRCHANGE_GLOBAL_CATALOG [ObjType] AVOBJECTTYPE_RECIPIENT</a:t>
            </a:r>
            <a:r>
              <a:rPr lang="en-US" sz="1000">
                <a:solidFill>
                  <a:schemeClr val="bg1"/>
                </a:solidFill>
              </a:rPr>
              <a:t> [DirLogId] 62 [LocLogId] 63 [PropIdsId] 64 [PropValsId] 65   </a:t>
            </a:r>
          </a:p>
          <a:p>
            <a:pPr marL="342900" indent="-228600" defTabSz="814388"/>
            <a:r>
              <a:rPr lang="en-US" sz="1000">
                <a:solidFill>
                  <a:schemeClr val="bg1"/>
                </a:solidFill>
              </a:rPr>
              <a:t>11:09:36:514 (AvDiagnostics_MC,1889,Directory Change Writer,16) [Thread 2028] VARIANT: [LogId] 62  [vt] VT_BSTR [Data] e7112216f1bd174886989d0c20d86f77  </a:t>
            </a:r>
          </a:p>
          <a:p>
            <a:pPr marL="342900" indent="-228600" defTabSz="814388"/>
            <a:r>
              <a:rPr lang="en-US" sz="1000">
                <a:solidFill>
                  <a:schemeClr val="bg1"/>
                </a:solidFill>
              </a:rPr>
              <a:t>11:09:36:515 (AvDiagnostics_MC,1889,Directory Change Writer,16) [Thread 2028] OBJID: [LogId] 63 [Hdr] 0x00070001 [ObjType] AVOBJECTTYPE_LOCATION [ID] {9D3B2A8E-88EC-4ACF-BD05-EEF7E1DCE24A}   </a:t>
            </a:r>
          </a:p>
          <a:p>
            <a:pPr marL="342900" indent="-228600" defTabSz="814388"/>
            <a:r>
              <a:rPr lang="en-US" sz="1000">
                <a:solidFill>
                  <a:schemeClr val="bg1"/>
                </a:solidFill>
              </a:rPr>
              <a:t>11:09:36:514 (AvDiagnostics_MC,1889,Directory Change Writer,16) [Thread 2028] IDLIST: [LogId] 64 [NumElems] 6  </a:t>
            </a:r>
          </a:p>
          <a:p>
            <a:pPr marL="342900" indent="-228600" defTabSz="814388"/>
            <a:r>
              <a:rPr lang="en-US" sz="1000">
                <a:solidFill>
                  <a:schemeClr val="bg1"/>
                </a:solidFill>
              </a:rPr>
              <a:t>11:09:36:515 (AvDiagnostics_MC,1889,Directory Change Writer,16) [Thread 2028] IDLIST: [LogId] 64 [PropId] AVP_ALIAS [ExpType] VT_BSTR  </a:t>
            </a:r>
          </a:p>
          <a:p>
            <a:pPr marL="342900" indent="-228600" defTabSz="814388"/>
            <a:r>
              <a:rPr lang="en-US" sz="1000">
                <a:solidFill>
                  <a:schemeClr val="bg1"/>
                </a:solidFill>
              </a:rPr>
              <a:t>11:09:36:514 (AvDiagnostics_MC,1889,Directory Change Writer,16) [Thread 2028] IDLIST: [LogId] 64 [PropId] AVP_DISPLAY_NAME [ExpType] VT_BSTR  </a:t>
            </a:r>
          </a:p>
          <a:p>
            <a:pPr marL="342900" indent="-228600" defTabSz="814388"/>
            <a:r>
              <a:rPr lang="en-US" sz="1000">
                <a:solidFill>
                  <a:schemeClr val="bg1"/>
                </a:solidFill>
              </a:rPr>
              <a:t>11:09:36:515 (AvDiagnostics_MC,1889,Directory Change Writer,16) [Thread 2028] IDLIST: [LogId] 64 [PropId] AVP_DIRECTORY_ID [ExpType] VT_BSTR  </a:t>
            </a:r>
          </a:p>
          <a:p>
            <a:pPr marL="342900" indent="-228600" defTabSz="814388"/>
            <a:r>
              <a:rPr lang="en-US" sz="1000">
                <a:solidFill>
                  <a:schemeClr val="bg1"/>
                </a:solidFill>
              </a:rPr>
              <a:t>11:09:36:514 (AvDiagnostics_MC,1889,Directory Change Writer,16) [Thread 2028] IDLIST: [LogId] 64 [PropId] AVP_OBJECT_TYPE [ExpType] VT_I4  </a:t>
            </a:r>
          </a:p>
          <a:p>
            <a:pPr marL="342900" indent="-228600" defTabSz="814388"/>
            <a:r>
              <a:rPr lang="en-US" sz="1000">
                <a:solidFill>
                  <a:schemeClr val="bg1"/>
                </a:solidFill>
              </a:rPr>
              <a:t>11:09:36:515 (AvDiagnostics_MC,1889,Directory Change Writer,16) [Thread 2028] IDLIST: [LogId] 64 [PropId] AVP_PARENT_DIRECTORY_ID [ExpType] VT_BSTR  </a:t>
            </a:r>
          </a:p>
          <a:p>
            <a:pPr marL="342900" indent="-228600" defTabSz="814388"/>
            <a:r>
              <a:rPr lang="en-US" sz="1000">
                <a:solidFill>
                  <a:schemeClr val="bg1"/>
                </a:solidFill>
              </a:rPr>
              <a:t>11:09:36:514 (AvDiagnostics_MC,1889,Directory Change Writer,16) [Thread 2028] IDLIST: [LogId] 64 [PropId] AVP_PARENT_ALIAS [ExpType] VT_BSTR  </a:t>
            </a:r>
          </a:p>
          <a:p>
            <a:pPr marL="342900" indent="-228600" defTabSz="814388"/>
            <a:r>
              <a:rPr lang="en-US" sz="1000">
                <a:solidFill>
                  <a:schemeClr val="bg1"/>
                </a:solidFill>
              </a:rPr>
              <a:t>11:09:36:515 (AvDiagnostics_MC,1889,Directory Change Writer,16) [Thread 2028] VARIANT: [LogId] 65  [vt] VT_ARRAY | VT_VARIANT [Dim] 1 [ElemSize] 16 [NumElems] 6 [LBound] 0 [Data(first 32 bytes)] 08 00 00 00 00 00 00 00 84 56 1E 00 00 00 00 00 08 00 00 00 00 00 00 00 8C 13 18 00 00 00 00 00  </a:t>
            </a:r>
          </a:p>
          <a:p>
            <a:pPr marL="342900" indent="-228600" defTabSz="814388"/>
            <a:r>
              <a:rPr lang="en-US" sz="1000">
                <a:solidFill>
                  <a:schemeClr val="bg1"/>
                </a:solidFill>
              </a:rPr>
              <a:t>11:09:36:514 (AvDiagnostics_MC,1889,Directory Change Writer,16) [Thread 2028] VARIANT: [LogId] 65  [vt] VT_BSTR [Data] 6600user  </a:t>
            </a:r>
          </a:p>
          <a:p>
            <a:pPr marL="342900" indent="-228600" defTabSz="814388"/>
            <a:r>
              <a:rPr lang="en-US" sz="1000">
                <a:solidFill>
                  <a:schemeClr val="bg1"/>
                </a:solidFill>
              </a:rPr>
              <a:t>11:09:36:515 (AvDiagnostics_MC,1889,Directory Change Writer,16) [Thread 2028] VARIANT: [LogId] 65  [vt] VT_BSTR [Data] </a:t>
            </a:r>
            <a:r>
              <a:rPr lang="en-US" sz="1000">
                <a:solidFill>
                  <a:schemeClr val="accent2"/>
                </a:solidFill>
              </a:rPr>
              <a:t>6600 user</a:t>
            </a:r>
            <a:r>
              <a:rPr lang="en-US" sz="1000">
                <a:solidFill>
                  <a:schemeClr val="bg1"/>
                </a:solidFill>
              </a:rPr>
              <a:t>  </a:t>
            </a:r>
          </a:p>
          <a:p>
            <a:pPr marL="342900" indent="-228600" defTabSz="814388"/>
            <a:r>
              <a:rPr lang="en-US" sz="1000">
                <a:solidFill>
                  <a:schemeClr val="bg1"/>
                </a:solidFill>
              </a:rPr>
              <a:t>…  </a:t>
            </a:r>
          </a:p>
          <a:p>
            <a:pPr marL="342900" indent="-228600" defTabSz="814388"/>
            <a:r>
              <a:rPr lang="en-US" sz="1000">
                <a:solidFill>
                  <a:schemeClr val="bg1"/>
                </a:solidFill>
              </a:rPr>
              <a:t>11:09:36:515 (AvDiagnostics_MC,1889,Directory Change Writer,16) [Thread 2028] VARIANT: [LogId] 65  [vt] VT_BSTR [Data] </a:t>
            </a:r>
            <a:r>
              <a:rPr lang="en-US" sz="1000">
                <a:solidFill>
                  <a:schemeClr val="accent2"/>
                </a:solidFill>
              </a:rPr>
              <a:t>mygroup</a:t>
            </a:r>
            <a:r>
              <a:rPr lang="en-US" sz="1000">
                <a:solidFill>
                  <a:schemeClr val="bg1"/>
                </a:solidFill>
              </a:rPr>
              <a:t>  </a:t>
            </a:r>
          </a:p>
          <a:p>
            <a:pPr marL="342900" indent="-228600" defTabSz="814388"/>
            <a:endParaRPr lang="en-US" sz="100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ChangeArrowheads="1"/>
          </p:cNvSpPr>
          <p:nvPr>
            <p:ph type="title"/>
          </p:nvPr>
        </p:nvSpPr>
        <p:spPr/>
        <p:txBody>
          <a:bodyPr/>
          <a:lstStyle/>
          <a:p>
            <a:r>
              <a:rPr lang="en-US" sz="2800"/>
              <a:t>Diagnostics Example –</a:t>
            </a:r>
            <a:br>
              <a:rPr lang="en-US" sz="2800"/>
            </a:br>
            <a:r>
              <a:rPr lang="en-US" sz="2800"/>
              <a:t>Directory Syncs</a:t>
            </a:r>
          </a:p>
        </p:txBody>
      </p:sp>
      <p:sp>
        <p:nvSpPr>
          <p:cNvPr id="1662979" name="Rectangle 3"/>
          <p:cNvSpPr>
            <a:spLocks noGrp="1" noChangeArrowheads="1"/>
          </p:cNvSpPr>
          <p:nvPr>
            <p:ph type="body" idx="1"/>
          </p:nvPr>
        </p:nvSpPr>
        <p:spPr/>
        <p:txBody>
          <a:bodyPr/>
          <a:lstStyle/>
          <a:p>
            <a:pPr>
              <a:buFont typeface="Arial" charset="0"/>
              <a:buChar char="•"/>
            </a:pPr>
            <a:r>
              <a:rPr lang="en-US"/>
              <a:t> DSAD diags</a:t>
            </a:r>
          </a:p>
          <a:p>
            <a:pPr>
              <a:buFont typeface="Arial" charset="0"/>
              <a:buChar char="•"/>
            </a:pPr>
            <a:r>
              <a:rPr lang="en-US"/>
              <a:t> Used SAWeb to remove ‘user 8005’ from the mygroup PDL.</a:t>
            </a:r>
          </a:p>
          <a:p>
            <a:pPr>
              <a:buFont typeface="Arial" charset="0"/>
              <a:buChar char="•"/>
            </a:pPr>
            <a:r>
              <a:rPr lang="en-US"/>
              <a:t> SA used the DSAD service to make the request direct to AD rather than waiting for a normal AD sync.</a:t>
            </a:r>
          </a:p>
        </p:txBody>
      </p:sp>
      <p:sp>
        <p:nvSpPr>
          <p:cNvPr id="1662980" name="Rectangle 4"/>
          <p:cNvSpPr>
            <a:spLocks noChangeArrowheads="1"/>
          </p:cNvSpPr>
          <p:nvPr/>
        </p:nvSpPr>
        <p:spPr bwMode="auto">
          <a:xfrm>
            <a:off x="228600" y="4191000"/>
            <a:ext cx="8686800" cy="1447800"/>
          </a:xfrm>
          <a:prstGeom prst="rect">
            <a:avLst/>
          </a:prstGeom>
          <a:solidFill>
            <a:schemeClr val="tx2"/>
          </a:solidFill>
          <a:ln w="9525" algn="ctr">
            <a:noFill/>
            <a:miter lim="800000"/>
            <a:headEnd/>
            <a:tailEnd/>
          </a:ln>
          <a:effectLst/>
        </p:spPr>
        <p:txBody>
          <a:bodyPr lIns="82124" tIns="41061" rIns="82124" bIns="41061"/>
          <a:lstStyle/>
          <a:p>
            <a:pPr marL="342900" indent="-228600" defTabSz="814388">
              <a:buFont typeface="Wingdings" pitchFamily="2" charset="2"/>
              <a:buNone/>
            </a:pPr>
            <a:r>
              <a:rPr lang="en-US" sz="1000">
                <a:solidFill>
                  <a:schemeClr val="bg1"/>
                </a:solidFill>
              </a:rPr>
              <a:t>11:20:33:377 (AvDiagnostics_MC,1573,DSAD,20) [Thread 3536] Object: </a:t>
            </a:r>
            <a:r>
              <a:rPr lang="en-US" sz="1000">
                <a:solidFill>
                  <a:schemeClr val="accent2"/>
                </a:solidFill>
              </a:rPr>
              <a:t>[CN=user 8005 CN=Users DC=eft DC=ucbu DC=local]</a:t>
            </a:r>
            <a:r>
              <a:rPr lang="en-US" sz="1000">
                <a:solidFill>
                  <a:schemeClr val="bg1"/>
                </a:solidFill>
              </a:rPr>
              <a:t> Property: [IADs::get_ADsPath] Value: [LDAP://AD.eft.ucbu.local:389/&lt;GUID=5fd7a401072de049a93a048c259d7a2f&gt;] AccessType: [Read] DC: [LD].  </a:t>
            </a:r>
          </a:p>
          <a:p>
            <a:pPr marL="342900" indent="-228600" defTabSz="814388">
              <a:buFont typeface="Wingdings" pitchFamily="2" charset="2"/>
              <a:buNone/>
            </a:pPr>
            <a:r>
              <a:rPr lang="en-US" sz="1000">
                <a:solidFill>
                  <a:schemeClr val="bg1"/>
                </a:solidFill>
              </a:rPr>
              <a:t>11:20:33:376 (AvDiagnostics_MC,1495,DSAD,12) [Thread 3536] Exiting CAvADConnection::GetADsPathFromGUID [S_OK: The operation completed successfully.  ]  </a:t>
            </a:r>
          </a:p>
          <a:p>
            <a:pPr marL="342900" indent="-228600" defTabSz="814388">
              <a:buFont typeface="Wingdings" pitchFamily="2" charset="2"/>
              <a:buNone/>
            </a:pPr>
            <a:r>
              <a:rPr lang="en-US" sz="1000">
                <a:solidFill>
                  <a:schemeClr val="bg1"/>
                </a:solidFill>
              </a:rPr>
              <a:t>11:20:33:377 (AvDiagnostics_MC,1493,DSAD,12) [Thread 3536] Entering CAvADConnection::RemoveMember  </a:t>
            </a:r>
          </a:p>
          <a:p>
            <a:pPr marL="342900" indent="-228600" defTabSz="814388">
              <a:buFont typeface="Wingdings" pitchFamily="2" charset="2"/>
              <a:buNone/>
            </a:pPr>
            <a:r>
              <a:rPr lang="en-US" sz="1000">
                <a:solidFill>
                  <a:schemeClr val="bg1"/>
                </a:solidFill>
              </a:rPr>
              <a:t>...</a:t>
            </a:r>
          </a:p>
          <a:p>
            <a:pPr marL="342900" indent="-228600" defTabSz="814388">
              <a:buFont typeface="Wingdings" pitchFamily="2" charset="2"/>
              <a:buNone/>
            </a:pPr>
            <a:r>
              <a:rPr lang="en-US" sz="1000">
                <a:solidFill>
                  <a:schemeClr val="bg1"/>
                </a:solidFill>
              </a:rPr>
              <a:t>11:20:33:376 (AvDiagnostics_MC,1495,DSAD,12) [Thread 3536] Exiting CAvADConnection::</a:t>
            </a:r>
            <a:r>
              <a:rPr lang="en-US" sz="1000">
                <a:solidFill>
                  <a:schemeClr val="accent2"/>
                </a:solidFill>
              </a:rPr>
              <a:t>RemoveMember </a:t>
            </a:r>
            <a:r>
              <a:rPr lang="en-US" sz="1000">
                <a:solidFill>
                  <a:schemeClr val="bg1"/>
                </a:solidFill>
              </a:rPr>
              <a:t>[S_OK: The operation completed successfully.  ]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title"/>
          </p:nvPr>
        </p:nvSpPr>
        <p:spPr/>
        <p:txBody>
          <a:bodyPr/>
          <a:lstStyle/>
          <a:p>
            <a:r>
              <a:rPr lang="en-US"/>
              <a:t>Agenda</a:t>
            </a:r>
          </a:p>
        </p:txBody>
      </p:sp>
      <p:sp>
        <p:nvSpPr>
          <p:cNvPr id="1599491" name="Rectangle 3"/>
          <p:cNvSpPr>
            <a:spLocks noGrp="1" noChangeArrowheads="1"/>
          </p:cNvSpPr>
          <p:nvPr>
            <p:ph type="body" idx="1"/>
          </p:nvPr>
        </p:nvSpPr>
        <p:spPr/>
        <p:txBody>
          <a:bodyPr/>
          <a:lstStyle/>
          <a:p>
            <a:pPr>
              <a:buFont typeface="Arial" charset="0"/>
              <a:buChar char="•"/>
            </a:pPr>
            <a:r>
              <a:rPr lang="en-US" sz="4000"/>
              <a:t>  </a:t>
            </a:r>
            <a:r>
              <a:rPr lang="en-US" sz="4000">
                <a:solidFill>
                  <a:schemeClr val="tx1"/>
                </a:solidFill>
              </a:rPr>
              <a:t>The playing field.</a:t>
            </a:r>
          </a:p>
          <a:p>
            <a:pPr>
              <a:buFont typeface="Arial" charset="0"/>
              <a:buChar char="•"/>
            </a:pPr>
            <a:r>
              <a:rPr lang="en-US" sz="4000"/>
              <a:t>  </a:t>
            </a:r>
            <a:r>
              <a:rPr lang="en-US" sz="4000">
                <a:solidFill>
                  <a:schemeClr val="tx1"/>
                </a:solidFill>
              </a:rPr>
              <a:t>Setting the traces.</a:t>
            </a:r>
          </a:p>
          <a:p>
            <a:pPr>
              <a:buFont typeface="Arial" charset="0"/>
              <a:buChar char="•"/>
            </a:pPr>
            <a:r>
              <a:rPr lang="en-US" sz="4000"/>
              <a:t>  </a:t>
            </a:r>
            <a:r>
              <a:rPr lang="en-US" sz="4000">
                <a:solidFill>
                  <a:schemeClr val="tx1"/>
                </a:solidFill>
              </a:rPr>
              <a:t>Customizing the traces.</a:t>
            </a:r>
          </a:p>
          <a:p>
            <a:pPr>
              <a:buFont typeface="Arial" charset="0"/>
              <a:buChar char="•"/>
            </a:pPr>
            <a:r>
              <a:rPr lang="en-US" sz="4000"/>
              <a:t>  </a:t>
            </a:r>
            <a:r>
              <a:rPr lang="en-US" sz="4000">
                <a:solidFill>
                  <a:schemeClr val="tx1"/>
                </a:solidFill>
              </a:rPr>
              <a:t>Gathering everything up.</a:t>
            </a:r>
          </a:p>
          <a:p>
            <a:pPr>
              <a:buFont typeface="Arial" charset="0"/>
              <a:buChar char="•"/>
            </a:pPr>
            <a:r>
              <a:rPr lang="en-US" sz="4000">
                <a:solidFill>
                  <a:schemeClr val="tx1"/>
                </a:solidFill>
              </a:rPr>
              <a:t>  Diagnotistic Examples</a:t>
            </a:r>
          </a:p>
          <a:p>
            <a:pPr>
              <a:buFont typeface="Arial" charset="0"/>
              <a:buChar char="•"/>
            </a:pPr>
            <a:r>
              <a:rPr lang="en-US" sz="4000">
                <a:solidFill>
                  <a:schemeClr val="accent2"/>
                </a:solidFill>
              </a:rPr>
              <a:t>  Q&amp;A.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type="title"/>
          </p:nvPr>
        </p:nvSpPr>
        <p:spPr>
          <a:xfrm>
            <a:off x="304800" y="457200"/>
            <a:ext cx="8686800" cy="838200"/>
          </a:xfrm>
        </p:spPr>
        <p:txBody>
          <a:bodyPr/>
          <a:lstStyle/>
          <a:p>
            <a:r>
              <a:rPr lang="en-US"/>
              <a:t>This is your log… This is your log formatted</a:t>
            </a:r>
          </a:p>
        </p:txBody>
      </p:sp>
      <p:sp>
        <p:nvSpPr>
          <p:cNvPr id="1576963" name="Rectangle 3"/>
          <p:cNvSpPr>
            <a:spLocks noGrp="1" noChangeArrowheads="1"/>
          </p:cNvSpPr>
          <p:nvPr>
            <p:ph type="body" idx="1"/>
          </p:nvPr>
        </p:nvSpPr>
        <p:spPr>
          <a:xfrm>
            <a:off x="457200" y="1371600"/>
            <a:ext cx="8229600" cy="4267200"/>
          </a:xfrm>
        </p:spPr>
        <p:txBody>
          <a:bodyPr/>
          <a:lstStyle/>
          <a:p>
            <a:pPr>
              <a:lnSpc>
                <a:spcPct val="75000"/>
              </a:lnSpc>
            </a:pPr>
            <a:r>
              <a:rPr lang="en-US" sz="2000"/>
              <a:t>Plucked from the \commserver\logs directory:</a:t>
            </a:r>
          </a:p>
          <a:p>
            <a:pPr>
              <a:lnSpc>
                <a:spcPct val="75000"/>
              </a:lnSpc>
            </a:pPr>
            <a:r>
              <a:rPr lang="en-US" sz="2000"/>
              <a:t>16:38:52:094,AvDiagnostics_MC,1225,3760,-1,,Notifier,24,John Doe,0,Text(0x1),Urgent Only 16:38:52:093,AvDiagnostics_MC,1221,5784,-1,,Notifier,20,0x5e90001,32,Any 16:38:52:125,AvDiagnostics_MC,1258,3760,-1,,Notifier,16,Queued,John Doe.jdoe@local.com </a:t>
            </a:r>
          </a:p>
          <a:p>
            <a:pPr>
              <a:lnSpc>
                <a:spcPct val="75000"/>
              </a:lnSpc>
            </a:pPr>
            <a:endParaRPr lang="en-US" sz="2000"/>
          </a:p>
          <a:p>
            <a:pPr>
              <a:lnSpc>
                <a:spcPct val="75000"/>
              </a:lnSpc>
            </a:pPr>
            <a:r>
              <a:rPr lang="en-US" sz="2000"/>
              <a:t>Gathered from the UDT*:</a:t>
            </a:r>
          </a:p>
          <a:p>
            <a:pPr>
              <a:lnSpc>
                <a:spcPct val="75000"/>
              </a:lnSpc>
            </a:pPr>
            <a:r>
              <a:rPr lang="en-US" sz="2000"/>
              <a:t>16:38:52:094 (AvDiagnostics_MC,1225,Notifier,24) [Thread 3760] John Doe has 0 messages of type Text(0x1) Urgent Only 16:38:52:093 (AvDiagnostics_MC,1221,Notifier,20) [Thread 5784] Ticket 0x5e90001 granted for resource 32 (requested Any) 16:38:52:125 (AvDiagnostics_MC,1258,Notifier,16) [Thread 3760] Queued SMTP task for mailuser=John Doe, addr#=jdoe@local.com. </a:t>
            </a:r>
          </a:p>
        </p:txBody>
      </p:sp>
      <p:sp>
        <p:nvSpPr>
          <p:cNvPr id="1576964" name="Text Box 4"/>
          <p:cNvSpPr txBox="1">
            <a:spLocks noChangeArrowheads="1"/>
          </p:cNvSpPr>
          <p:nvPr/>
        </p:nvSpPr>
        <p:spPr bwMode="auto">
          <a:xfrm>
            <a:off x="76200" y="5791200"/>
            <a:ext cx="8991600" cy="858838"/>
          </a:xfrm>
          <a:prstGeom prst="rect">
            <a:avLst/>
          </a:prstGeom>
          <a:noFill/>
          <a:ln w="9525" algn="ctr">
            <a:noFill/>
            <a:miter lim="800000"/>
            <a:headEnd/>
            <a:tailEnd/>
          </a:ln>
          <a:effectLst/>
        </p:spPr>
        <p:txBody>
          <a:bodyPr lIns="82124" tIns="41061" rIns="82124" bIns="41061">
            <a:spAutoFit/>
          </a:bodyPr>
          <a:lstStyle/>
          <a:p>
            <a:pPr marL="342900" indent="-228600" defTabSz="814388">
              <a:buFont typeface="Wingdings" pitchFamily="2" charset="2"/>
              <a:buNone/>
            </a:pPr>
            <a:r>
              <a:rPr lang="en-US" sz="2000"/>
              <a:t>*  You can format the unformatted logs by placing them into the \commserver\logs directory of the same Unity version from which the logs were pulled from and then use UDT to gather/format them.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ChangeArrowheads="1"/>
          </p:cNvSpPr>
          <p:nvPr>
            <p:ph type="title"/>
          </p:nvPr>
        </p:nvSpPr>
        <p:spPr/>
        <p:txBody>
          <a:bodyPr/>
          <a:lstStyle/>
          <a:p>
            <a:r>
              <a:rPr lang="en-US"/>
              <a:t>Q &amp; A</a:t>
            </a:r>
          </a:p>
        </p:txBody>
      </p:sp>
      <p:sp>
        <p:nvSpPr>
          <p:cNvPr id="1598467" name="Rectangle 3"/>
          <p:cNvSpPr>
            <a:spLocks noGrp="1" noChangeArrowheads="1"/>
          </p:cNvSpPr>
          <p:nvPr>
            <p:ph type="body" idx="1"/>
          </p:nvPr>
        </p:nvSpPr>
        <p:spPr>
          <a:xfrm>
            <a:off x="1295400" y="1524000"/>
            <a:ext cx="6553200" cy="3733800"/>
          </a:xfrm>
        </p:spPr>
        <p:txBody>
          <a:bodyPr/>
          <a:lstStyle/>
          <a:p>
            <a:r>
              <a:rPr lang="en-US" sz="27500"/>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9250" name="Group 2"/>
          <p:cNvGrpSpPr>
            <a:grpSpLocks/>
          </p:cNvGrpSpPr>
          <p:nvPr/>
        </p:nvGrpSpPr>
        <p:grpSpPr bwMode="auto">
          <a:xfrm>
            <a:off x="0" y="0"/>
            <a:ext cx="9144000" cy="4383088"/>
            <a:chOff x="0" y="0"/>
            <a:chExt cx="5760" cy="2761"/>
          </a:xfrm>
        </p:grpSpPr>
        <p:grpSp>
          <p:nvGrpSpPr>
            <p:cNvPr id="1589251" name="Group 3"/>
            <p:cNvGrpSpPr>
              <a:grpSpLocks/>
            </p:cNvGrpSpPr>
            <p:nvPr/>
          </p:nvGrpSpPr>
          <p:grpSpPr bwMode="auto">
            <a:xfrm>
              <a:off x="1727" y="1485"/>
              <a:ext cx="2400" cy="1276"/>
              <a:chOff x="3272" y="1316"/>
              <a:chExt cx="1889" cy="1002"/>
            </a:xfrm>
          </p:grpSpPr>
          <p:sp>
            <p:nvSpPr>
              <p:cNvPr id="1589252" name="AutoShape 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dirty="0"/>
              </a:p>
            </p:txBody>
          </p:sp>
          <p:sp>
            <p:nvSpPr>
              <p:cNvPr id="1589253" name="Rectangle 5"/>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dirty="0"/>
              </a:p>
            </p:txBody>
          </p:sp>
          <p:sp>
            <p:nvSpPr>
              <p:cNvPr id="1589254" name="Freeform 6"/>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589255" name="Freeform 7"/>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589256" name="Freeform 8"/>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p>
            </p:txBody>
          </p:sp>
          <p:sp>
            <p:nvSpPr>
              <p:cNvPr id="1589257" name="Freeform 9"/>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p>
            </p:txBody>
          </p:sp>
          <p:sp>
            <p:nvSpPr>
              <p:cNvPr id="1589258" name="Freeform 10"/>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sp>
            <p:nvSpPr>
              <p:cNvPr id="1589259" name="Freeform 11"/>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589260" name="Freeform 12"/>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589261" name="Freeform 13"/>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589262" name="Freeform 14"/>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p>
            </p:txBody>
          </p:sp>
          <p:sp>
            <p:nvSpPr>
              <p:cNvPr id="1589263" name="Freeform 15"/>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589264" name="Freeform 16"/>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589265" name="Freeform 17"/>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589266" name="Freeform 18"/>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grpSp>
        <p:sp>
          <p:nvSpPr>
            <p:cNvPr id="1589267" name="Rectangle 19"/>
            <p:cNvSpPr>
              <a:spLocks noChangeArrowheads="1"/>
            </p:cNvSpPr>
            <p:nvPr/>
          </p:nvSpPr>
          <p:spPr bwMode="auto">
            <a:xfrm>
              <a:off x="0" y="0"/>
              <a:ext cx="5760" cy="432"/>
            </a:xfrm>
            <a:prstGeom prst="rect">
              <a:avLst/>
            </a:prstGeom>
            <a:solidFill>
              <a:srgbClr val="FFFFFF"/>
            </a:solidFill>
            <a:ln w="9525" algn="ctr">
              <a:noFill/>
              <a:miter lim="800000"/>
              <a:headEnd/>
              <a:tailEnd/>
            </a:ln>
            <a:effectLst/>
          </p:spPr>
          <p:txBody>
            <a:bodyPr wrap="none" lIns="82124" tIns="41061" rIns="82124" bIns="41061" anchor="ctr"/>
            <a:lstStyle/>
            <a:p>
              <a:endParaRPr lang="en-US" dirty="0"/>
            </a:p>
          </p:txBody>
        </p:sp>
      </p:gr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971800"/>
            <a:ext cx="6553200" cy="615553"/>
          </a:xfrm>
          <a:prstGeom prst="rect">
            <a:avLst/>
          </a:prstGeom>
          <a:noFill/>
        </p:spPr>
        <p:txBody>
          <a:bodyPr wrap="square" rtlCol="0">
            <a:spAutoFit/>
          </a:bodyPr>
          <a:lstStyle/>
          <a:p>
            <a:pPr>
              <a:buNone/>
            </a:pPr>
            <a:r>
              <a:rPr lang="en-US" dirty="0" smtClean="0"/>
              <a:t>Miscellaneous Information</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266700" y="304800"/>
            <a:ext cx="8267700" cy="838200"/>
          </a:xfrm>
        </p:spPr>
        <p:txBody>
          <a:bodyPr/>
          <a:lstStyle/>
          <a:p>
            <a:r>
              <a:rPr lang="en-US" dirty="0"/>
              <a:t>Call States </a:t>
            </a:r>
          </a:p>
        </p:txBody>
      </p:sp>
      <p:sp>
        <p:nvSpPr>
          <p:cNvPr id="539655" name="Rectangle 7"/>
          <p:cNvSpPr>
            <a:spLocks noGrp="1" noChangeArrowheads="1"/>
          </p:cNvSpPr>
          <p:nvPr>
            <p:ph type="body" sz="half" idx="2"/>
          </p:nvPr>
        </p:nvSpPr>
        <p:spPr>
          <a:xfrm>
            <a:off x="304800" y="1066800"/>
            <a:ext cx="4419600" cy="5334000"/>
          </a:xfrm>
        </p:spPr>
        <p:txBody>
          <a:bodyPr/>
          <a:lstStyle/>
          <a:p>
            <a:pPr>
              <a:buFont typeface="Arial" charset="0"/>
              <a:buNone/>
            </a:pPr>
            <a:r>
              <a:rPr lang="en-US" sz="2400" dirty="0"/>
              <a:t>TAPI calls are handled in ‘states’:</a:t>
            </a:r>
          </a:p>
          <a:p>
            <a:r>
              <a:rPr lang="en-US" sz="1600" dirty="0"/>
              <a:t>LINECALLSTATE_IDLE </a:t>
            </a:r>
          </a:p>
          <a:p>
            <a:r>
              <a:rPr lang="en-US" sz="1600" dirty="0"/>
              <a:t>LINECALLSTATE_OFFERING </a:t>
            </a:r>
          </a:p>
          <a:p>
            <a:r>
              <a:rPr lang="en-US" sz="1600" dirty="0"/>
              <a:t>LINECALLSTATE_CONNECTED </a:t>
            </a:r>
          </a:p>
          <a:p>
            <a:r>
              <a:rPr lang="en-US" sz="1600" dirty="0"/>
              <a:t>Etc.</a:t>
            </a:r>
          </a:p>
          <a:p>
            <a:endParaRPr lang="en-US" sz="1600" dirty="0"/>
          </a:p>
          <a:p>
            <a:pPr>
              <a:buFont typeface="Arial" charset="0"/>
              <a:buNone/>
            </a:pPr>
            <a:r>
              <a:rPr lang="en-US" sz="2400" dirty="0"/>
              <a:t>SCCP (Skinny) calls are handled in ‘states’:</a:t>
            </a:r>
          </a:p>
          <a:p>
            <a:r>
              <a:rPr lang="en-US" sz="1600" dirty="0"/>
              <a:t>TsOnHook</a:t>
            </a:r>
          </a:p>
          <a:p>
            <a:r>
              <a:rPr lang="en-US" sz="1600" dirty="0"/>
              <a:t>TsRingIn</a:t>
            </a:r>
          </a:p>
          <a:p>
            <a:r>
              <a:rPr lang="en-US" sz="1600" dirty="0"/>
              <a:t>TsConnect</a:t>
            </a:r>
          </a:p>
          <a:p>
            <a:r>
              <a:rPr lang="en-US" sz="1600" dirty="0"/>
              <a:t>Etc.</a:t>
            </a:r>
          </a:p>
          <a:p>
            <a:endParaRPr lang="en-US" sz="1600" dirty="0"/>
          </a:p>
        </p:txBody>
      </p:sp>
      <p:graphicFrame>
        <p:nvGraphicFramePr>
          <p:cNvPr id="539658" name="Object 10"/>
          <p:cNvGraphicFramePr>
            <a:graphicFrameLocks noChangeAspect="1"/>
          </p:cNvGraphicFramePr>
          <p:nvPr/>
        </p:nvGraphicFramePr>
        <p:xfrm>
          <a:off x="4343400" y="2068513"/>
          <a:ext cx="4648200" cy="3670300"/>
        </p:xfrm>
        <a:graphic>
          <a:graphicData uri="http://schemas.openxmlformats.org/presentationml/2006/ole">
            <p:oleObj spid="_x0000_s1664002" name="Visio" r:id="rId4" imgW="4562475" imgH="3568541" progId="">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r>
              <a:rPr lang="en-US" dirty="0"/>
              <a:t>Call </a:t>
            </a:r>
            <a:r>
              <a:rPr lang="en-US" dirty="0" smtClean="0"/>
              <a:t>States</a:t>
            </a:r>
            <a:endParaRPr lang="en-US" dirty="0"/>
          </a:p>
        </p:txBody>
      </p:sp>
      <p:sp>
        <p:nvSpPr>
          <p:cNvPr id="607236" name="Rectangle 4"/>
          <p:cNvSpPr>
            <a:spLocks noChangeArrowheads="1"/>
          </p:cNvSpPr>
          <p:nvPr/>
        </p:nvSpPr>
        <p:spPr bwMode="auto">
          <a:xfrm>
            <a:off x="914400" y="2209800"/>
            <a:ext cx="7467600" cy="2590800"/>
          </a:xfrm>
          <a:prstGeom prst="rect">
            <a:avLst/>
          </a:prstGeom>
          <a:noFill/>
          <a:ln w="9525">
            <a:noFill/>
            <a:miter lim="800000"/>
            <a:headEnd/>
            <a:tailEnd/>
          </a:ln>
          <a:effectLst/>
        </p:spPr>
        <p:txBody>
          <a:bodyPr lIns="82124" tIns="41061" rIns="82124" bIns="41061" anchor="ctr" anchorCtr="1"/>
          <a:lstStyle/>
          <a:p>
            <a:pPr marL="288925" indent="-288925" defTabSz="814388"/>
            <a:r>
              <a:rPr lang="en-US" sz="2400" dirty="0"/>
              <a:t>TSP has internal states built around the Skinny and TAPI call states</a:t>
            </a:r>
            <a:endParaRPr lang="en-US" sz="1600" dirty="0"/>
          </a:p>
          <a:p>
            <a:pPr marL="288925" indent="-288925" defTabSz="814388">
              <a:lnSpc>
                <a:spcPct val="95000"/>
              </a:lnSpc>
              <a:spcBef>
                <a:spcPct val="50000"/>
              </a:spcBef>
              <a:buClr>
                <a:schemeClr val="folHlink"/>
              </a:buClr>
              <a:buSzPct val="100000"/>
              <a:buFont typeface="Arial" charset="0"/>
              <a:buChar char="•"/>
            </a:pPr>
            <a:r>
              <a:rPr lang="en-US" sz="1600" dirty="0"/>
              <a:t>Responses to incoming Skinny or TAPI events depend on the current state of the TSP</a:t>
            </a:r>
          </a:p>
          <a:p>
            <a:pPr marL="288925" indent="-288925" defTabSz="814388">
              <a:lnSpc>
                <a:spcPct val="95000"/>
              </a:lnSpc>
              <a:spcBef>
                <a:spcPct val="50000"/>
              </a:spcBef>
              <a:buClr>
                <a:schemeClr val="folHlink"/>
              </a:buClr>
              <a:buSzPct val="100000"/>
              <a:buFont typeface="Arial" charset="0"/>
              <a:buChar char="•"/>
            </a:pPr>
            <a:r>
              <a:rPr lang="en-US" sz="1600" dirty="0"/>
              <a:t>Unexpected behavior, or even a locked port, may occur if states become out of sync between TAPI, TSP and Skinny</a:t>
            </a:r>
          </a:p>
          <a:p>
            <a:pPr marL="288925" indent="-288925" defTabSz="814388">
              <a:lnSpc>
                <a:spcPct val="95000"/>
              </a:lnSpc>
              <a:spcBef>
                <a:spcPct val="50000"/>
              </a:spcBef>
              <a:buClr>
                <a:schemeClr val="folHlink"/>
              </a:buClr>
              <a:buSzPct val="100000"/>
              <a:buFont typeface="Arial" charset="0"/>
              <a:buChar char="•"/>
            </a:pPr>
            <a:r>
              <a:rPr lang="en-US" sz="1600" dirty="0"/>
              <a:t>For full design see FDS: </a:t>
            </a:r>
            <a:r>
              <a:rPr lang="en-US" sz="1600" dirty="0">
                <a:hlinkClick r:id="rId3"/>
              </a:rPr>
              <a:t>EDCS-396019</a:t>
            </a:r>
            <a:endParaRPr lang="en-US" sz="1600" dirty="0"/>
          </a:p>
          <a:p>
            <a:pPr marL="288925" indent="-288925" defTabSz="814388">
              <a:lnSpc>
                <a:spcPct val="95000"/>
              </a:lnSpc>
              <a:spcBef>
                <a:spcPct val="50000"/>
              </a:spcBef>
              <a:buClr>
                <a:schemeClr val="folHlink"/>
              </a:buClr>
              <a:buSzPct val="100000"/>
              <a:buFont typeface="Arial" charset="0"/>
              <a:buChar char="•"/>
            </a:pPr>
            <a:r>
              <a:rPr lang="en-US" sz="1600" dirty="0"/>
              <a:t>Updated state diagrams: </a:t>
            </a:r>
            <a:r>
              <a:rPr lang="en-US" sz="1600" dirty="0">
                <a:hlinkClick r:id="rId4"/>
              </a:rPr>
              <a:t>EDCS-494253</a:t>
            </a:r>
            <a:r>
              <a:rPr lang="en-US" sz="1600" dirty="0"/>
              <a: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8" name="Picture 12" descr="BasicCall_states"/>
          <p:cNvPicPr>
            <a:picLocks noGrp="1" noChangeAspect="1" noChangeArrowheads="1"/>
          </p:cNvPicPr>
          <p:nvPr>
            <p:ph/>
          </p:nvPr>
        </p:nvPicPr>
        <p:blipFill>
          <a:blip r:embed="rId3" cstate="print"/>
          <a:srcRect/>
          <a:stretch>
            <a:fillRect/>
          </a:stretch>
        </p:blipFill>
        <p:spPr>
          <a:xfrm>
            <a:off x="228600" y="228600"/>
            <a:ext cx="8686800" cy="6513592"/>
          </a:xfrm>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300" name="Picture 4" descr="MWI_states"/>
          <p:cNvPicPr>
            <a:picLocks noGrp="1" noChangeAspect="1" noChangeArrowheads="1"/>
          </p:cNvPicPr>
          <p:nvPr>
            <p:ph/>
          </p:nvPr>
        </p:nvPicPr>
        <p:blipFill>
          <a:blip r:embed="rId3" cstate="print"/>
          <a:srcRect/>
          <a:stretch>
            <a:fillRect/>
          </a:stretch>
        </p:blipFill>
        <p:spPr>
          <a:xfrm>
            <a:off x="228600" y="9525"/>
            <a:ext cx="8686800" cy="6853238"/>
          </a:xfrm>
          <a:no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9" name="Picture 7" descr="blindXferCCM"/>
          <p:cNvPicPr>
            <a:picLocks noGrp="1" noChangeAspect="1" noChangeArrowheads="1"/>
          </p:cNvPicPr>
          <p:nvPr>
            <p:ph idx="1"/>
          </p:nvPr>
        </p:nvPicPr>
        <p:blipFill>
          <a:blip r:embed="rId3" cstate="print"/>
          <a:srcRect/>
          <a:stretch>
            <a:fillRect/>
          </a:stretch>
        </p:blipFill>
        <p:spPr>
          <a:xfrm>
            <a:off x="152400" y="3175"/>
            <a:ext cx="8763000" cy="6835775"/>
          </a:xfrm>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8" name="Picture 1030" descr="blindXferCME"/>
          <p:cNvPicPr>
            <a:picLocks noGrp="1" noChangeAspect="1" noChangeArrowheads="1"/>
          </p:cNvPicPr>
          <p:nvPr>
            <p:ph/>
          </p:nvPr>
        </p:nvPicPr>
        <p:blipFill>
          <a:blip r:embed="rId3" cstate="print"/>
          <a:srcRect/>
          <a:stretch>
            <a:fillRect/>
          </a:stretch>
        </p:blipFill>
        <p:spPr>
          <a:xfrm>
            <a:off x="152400" y="-1588"/>
            <a:ext cx="8763000" cy="6799263"/>
          </a:xfrm>
          <a:noFill/>
          <a:ln/>
        </p:spPr>
      </p:pic>
    </p:spTree>
  </p:cSld>
  <p:clrMapOvr>
    <a:masterClrMapping/>
  </p:clrMapOvr>
  <p:transition spd="slow">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6" name="Picture 1030" descr="supXferCCM"/>
          <p:cNvPicPr>
            <a:picLocks noChangeAspect="1" noChangeArrowheads="1"/>
          </p:cNvPicPr>
          <p:nvPr/>
        </p:nvPicPr>
        <p:blipFill>
          <a:blip r:embed="rId3" cstate="print"/>
          <a:srcRect/>
          <a:stretch>
            <a:fillRect/>
          </a:stretch>
        </p:blipFill>
        <p:spPr bwMode="auto">
          <a:xfrm>
            <a:off x="0" y="0"/>
            <a:ext cx="9129713" cy="68453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title"/>
          </p:nvPr>
        </p:nvSpPr>
        <p:spPr/>
        <p:txBody>
          <a:bodyPr/>
          <a:lstStyle/>
          <a:p>
            <a:r>
              <a:rPr lang="en-US"/>
              <a:t>Port Status Monitor (2.x +)</a:t>
            </a:r>
          </a:p>
        </p:txBody>
      </p:sp>
      <p:sp>
        <p:nvSpPr>
          <p:cNvPr id="1608707" name="Rectangle 3"/>
          <p:cNvSpPr>
            <a:spLocks noGrp="1" noChangeArrowheads="1"/>
          </p:cNvSpPr>
          <p:nvPr>
            <p:ph type="body" idx="1"/>
          </p:nvPr>
        </p:nvSpPr>
        <p:spPr/>
        <p:txBody>
          <a:bodyPr/>
          <a:lstStyle/>
          <a:p>
            <a:pPr>
              <a:buFont typeface="Arial" charset="0"/>
              <a:buChar char="•"/>
            </a:pPr>
            <a:r>
              <a:rPr lang="en-US"/>
              <a:t>  Replaced the Original Port Status Monitor (PSM)</a:t>
            </a:r>
          </a:p>
          <a:p>
            <a:pPr>
              <a:buFont typeface="Arial" charset="0"/>
              <a:buChar char="•"/>
            </a:pPr>
            <a:r>
              <a:rPr lang="en-US"/>
              <a:t>  Allows you to monitor the voiceports in real time</a:t>
            </a:r>
          </a:p>
          <a:p>
            <a:pPr>
              <a:buFont typeface="Arial" charset="0"/>
              <a:buChar char="•"/>
            </a:pPr>
            <a:r>
              <a:rPr lang="en-US"/>
              <a:t>  Unity version 4.2 and later</a:t>
            </a:r>
          </a:p>
          <a:p>
            <a:pPr>
              <a:buFont typeface="Arial" charset="0"/>
              <a:buChar char="•"/>
            </a:pPr>
            <a:r>
              <a:rPr lang="en-US"/>
              <a:t>  Latest version 2.0.2.4</a:t>
            </a:r>
          </a:p>
          <a:p>
            <a:pPr>
              <a:buFont typeface="Arial" charset="0"/>
              <a:buChar char="•"/>
            </a:pPr>
            <a:r>
              <a:rPr lang="en-US"/>
              <a:t>  Easiest tool for watching MWI activity and User interaction.</a:t>
            </a:r>
          </a:p>
          <a:p>
            <a:pPr>
              <a:buFont typeface="Arial" charset="0"/>
              <a:buChar char="•"/>
            </a:pPr>
            <a:r>
              <a:rPr lang="en-US"/>
              <a:t>  Training Video:</a:t>
            </a:r>
          </a:p>
          <a:p>
            <a:r>
              <a:rPr lang="en-US"/>
              <a:t>ftp://ftpeng.cisco.com/lindborg/Unity42/NEWPSM.exe</a:t>
            </a:r>
          </a:p>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23" name="Picture 1031" descr="supXferCME"/>
          <p:cNvPicPr>
            <a:picLocks noChangeAspect="1" noChangeArrowheads="1"/>
          </p:cNvPicPr>
          <p:nvPr/>
        </p:nvPicPr>
        <p:blipFill>
          <a:blip r:embed="rId3" cstate="print"/>
          <a:srcRect/>
          <a:stretch>
            <a:fillRect/>
          </a:stretch>
        </p:blipFill>
        <p:spPr bwMode="auto">
          <a:xfrm>
            <a:off x="0" y="0"/>
            <a:ext cx="9144000" cy="6856413"/>
          </a:xfrm>
          <a:prstGeom prst="rect">
            <a:avLst/>
          </a:prstGeom>
          <a:noFill/>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MP-DEV-PPT-v8.0">
  <a:themeElements>
    <a:clrScheme name="">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TMP-DEV-PPT-v8.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2124" tIns="41061" rIns="82124" bIns="41061" numCol="1" anchor="t" anchorCtr="0" compatLnSpc="1">
        <a:prstTxWarp prst="textNoShape">
          <a:avLst/>
        </a:prstTxWarp>
      </a:bodyPr>
      <a:lstStyle>
        <a:defPPr marL="342900" marR="0" indent="-228600" algn="l" defTabSz="814388" rtl="0" eaLnBrk="0" fontAlgn="base" latinLnBrk="0" hangingPunct="0">
          <a:lnSpc>
            <a:spcPct val="85000"/>
          </a:lnSpc>
          <a:spcBef>
            <a:spcPct val="35000"/>
          </a:spcBef>
          <a:spcAft>
            <a:spcPct val="0"/>
          </a:spcAft>
          <a:buClr>
            <a:srgbClr val="0183B7"/>
          </a:buClr>
          <a:buSzTx/>
          <a:buFont typeface="Wingdings" pitchFamily="2" charset="2"/>
          <a:buChar char="§"/>
          <a:tabLst/>
          <a:defRPr kumimoji="0" lang="en-US" sz="4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2124" tIns="41061" rIns="82124" bIns="41061" numCol="1" anchor="t" anchorCtr="0" compatLnSpc="1">
        <a:prstTxWarp prst="textNoShape">
          <a:avLst/>
        </a:prstTxWarp>
      </a:bodyPr>
      <a:lstStyle>
        <a:defPPr marL="342900" marR="0" indent="-228600" algn="l" defTabSz="814388" rtl="0" eaLnBrk="0" fontAlgn="base" latinLnBrk="0" hangingPunct="0">
          <a:lnSpc>
            <a:spcPct val="85000"/>
          </a:lnSpc>
          <a:spcBef>
            <a:spcPct val="35000"/>
          </a:spcBef>
          <a:spcAft>
            <a:spcPct val="0"/>
          </a:spcAft>
          <a:buClr>
            <a:srgbClr val="0183B7"/>
          </a:buClr>
          <a:buSzTx/>
          <a:buFont typeface="Wingdings" pitchFamily="2" charset="2"/>
          <a:buChar char="§"/>
          <a:tabLst/>
          <a:defRPr kumimoji="0" lang="en-US" sz="4000" b="0" i="0" u="none" strike="noStrike" cap="none" normalizeH="0" baseline="0" smtClean="0">
            <a:ln>
              <a:noFill/>
            </a:ln>
            <a:solidFill>
              <a:srgbClr val="000000"/>
            </a:solidFill>
            <a:effectLst/>
            <a:latin typeface="Arial" charset="0"/>
          </a:defRPr>
        </a:defPPr>
      </a:lstStyle>
    </a:lnDef>
  </a:objectDefaults>
  <a:extraClrSchemeLst>
    <a:extraClrScheme>
      <a:clrScheme name="TMP-DEV-PPT-v8.0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P-DEV-PPT-v8.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P-DEV-PPT-v8.0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P-DEV-PPT-v8.0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P-DEV-PPT-v8.0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P-DEV-PPT-v8.0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P-DEV-PPT-v8.0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MP-DEV-PPT-v8.0 8">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TMP-DEV-PPT-v8.0 9">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TMP-DEV-PPT-v8.0 10">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TMP-DEV-PPT-v8.0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
      <a:clrScheme name="TMP-DEV-PPT-v8.0 12">
        <a:dk1>
          <a:srgbClr val="000000"/>
        </a:dk1>
        <a:lt1>
          <a:srgbClr val="FFFFFF"/>
        </a:lt1>
        <a:dk2>
          <a:srgbClr val="000000"/>
        </a:dk2>
        <a:lt2>
          <a:srgbClr val="000000"/>
        </a:lt2>
        <a:accent1>
          <a:srgbClr val="306774"/>
        </a:accent1>
        <a:accent2>
          <a:srgbClr val="B92B38"/>
        </a:accent2>
        <a:accent3>
          <a:srgbClr val="FFFFFF"/>
        </a:accent3>
        <a:accent4>
          <a:srgbClr val="000000"/>
        </a:accent4>
        <a:accent5>
          <a:srgbClr val="ADB8BC"/>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
      <a:clrScheme name="TMP-DEV-PPT-v8.0 13">
        <a:dk1>
          <a:srgbClr val="000000"/>
        </a:dk1>
        <a:lt1>
          <a:srgbClr val="FFFFFF"/>
        </a:lt1>
        <a:dk2>
          <a:srgbClr val="000000"/>
        </a:dk2>
        <a:lt2>
          <a:srgbClr val="000000"/>
        </a:lt2>
        <a:accent1>
          <a:srgbClr val="306774"/>
        </a:accent1>
        <a:accent2>
          <a:srgbClr val="B92B38"/>
        </a:accent2>
        <a:accent3>
          <a:srgbClr val="FFFFFF"/>
        </a:accent3>
        <a:accent4>
          <a:srgbClr val="000000"/>
        </a:accent4>
        <a:accent5>
          <a:srgbClr val="ADB8BC"/>
        </a:accent5>
        <a:accent6>
          <a:srgbClr val="A72632"/>
        </a:accent6>
        <a:hlink>
          <a:srgbClr val="336599"/>
        </a:hlink>
        <a:folHlink>
          <a:srgbClr val="EEB30E"/>
        </a:folHlink>
      </a:clrScheme>
      <a:clrMap bg1="lt1" tx1="dk1" bg2="lt2" tx2="dk2" accent1="accent1" accent2="accent2" accent3="accent3" accent4="accent4" accent5="accent5" accent6="accent6" hlink="hlink" folHlink="folHlink"/>
    </a:extraClrScheme>
    <a:extraClrScheme>
      <a:clrScheme name="TMP-DEV-PPT-v8.0 14">
        <a:dk1>
          <a:srgbClr val="000000"/>
        </a:dk1>
        <a:lt1>
          <a:srgbClr val="FFFFFF"/>
        </a:lt1>
        <a:dk2>
          <a:srgbClr val="000000"/>
        </a:dk2>
        <a:lt2>
          <a:srgbClr val="000000"/>
        </a:lt2>
        <a:accent1>
          <a:srgbClr val="306774"/>
        </a:accent1>
        <a:accent2>
          <a:srgbClr val="B92B38"/>
        </a:accent2>
        <a:accent3>
          <a:srgbClr val="FFFFFF"/>
        </a:accent3>
        <a:accent4>
          <a:srgbClr val="000000"/>
        </a:accent4>
        <a:accent5>
          <a:srgbClr val="ADB8BC"/>
        </a:accent5>
        <a:accent6>
          <a:srgbClr val="A72632"/>
        </a:accent6>
        <a:hlink>
          <a:srgbClr val="4B87C3"/>
        </a:hlink>
        <a:folHlink>
          <a:srgbClr val="EEB30E"/>
        </a:folHlink>
      </a:clrScheme>
      <a:clrMap bg1="lt1" tx1="dk1" bg2="lt2" tx2="dk2" accent1="accent1" accent2="accent2" accent3="accent3" accent4="accent4" accent5="accent5" accent6="accent6" hlink="hlink" folHlink="folHlink"/>
    </a:extraClrScheme>
    <a:extraClrScheme>
      <a:clrScheme name="TMP-DEV-PPT-v8.0 15">
        <a:dk1>
          <a:srgbClr val="000000"/>
        </a:dk1>
        <a:lt1>
          <a:srgbClr val="FFFFFF"/>
        </a:lt1>
        <a:dk2>
          <a:srgbClr val="0183B7"/>
        </a:dk2>
        <a:lt2>
          <a:srgbClr val="000000"/>
        </a:lt2>
        <a:accent1>
          <a:srgbClr val="0183B7"/>
        </a:accent1>
        <a:accent2>
          <a:srgbClr val="B92B38"/>
        </a:accent2>
        <a:accent3>
          <a:srgbClr val="FFFFFF"/>
        </a:accent3>
        <a:accent4>
          <a:srgbClr val="000000"/>
        </a:accent4>
        <a:accent5>
          <a:srgbClr val="AAC1D8"/>
        </a:accent5>
        <a:accent6>
          <a:srgbClr val="A72632"/>
        </a:accent6>
        <a:hlink>
          <a:srgbClr val="4B87C3"/>
        </a:hlink>
        <a:folHlink>
          <a:srgbClr val="EEB30E"/>
        </a:folHlink>
      </a:clrScheme>
      <a:clrMap bg1="lt1" tx1="dk1" bg2="lt2" tx2="dk2" accent1="accent1" accent2="accent2" accent3="accent3" accent4="accent4" accent5="accent5" accent6="accent6" hlink="hlink" folHlink="folHlink"/>
    </a:extraClrScheme>
    <a:extraClrScheme>
      <a:clrScheme name="TMP-DEV-PPT-v8.0 16">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B87C3"/>
        </a:hlink>
        <a:folHlink>
          <a:srgbClr val="EEB3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2124" tIns="41061" rIns="82124" bIns="41061" numCol="1" anchor="t" anchorCtr="0" compatLnSpc="1">
        <a:prstTxWarp prst="textNoShape">
          <a:avLst/>
        </a:prstTxWarp>
      </a:bodyPr>
      <a:lstStyle>
        <a:defPPr marL="342900" marR="0" indent="-228600" algn="l" defTabSz="814388" rtl="0" eaLnBrk="0" fontAlgn="base" latinLnBrk="0" hangingPunct="0">
          <a:lnSpc>
            <a:spcPct val="85000"/>
          </a:lnSpc>
          <a:spcBef>
            <a:spcPct val="35000"/>
          </a:spcBef>
          <a:spcAft>
            <a:spcPct val="0"/>
          </a:spcAft>
          <a:buClr>
            <a:srgbClr val="0183B7"/>
          </a:buClr>
          <a:buSzTx/>
          <a:buFont typeface="Wingdings" pitchFamily="2" charset="2"/>
          <a:buChar char="§"/>
          <a:tabLst/>
          <a:defRPr kumimoji="0" lang="en-US" sz="4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2124" tIns="41061" rIns="82124" bIns="41061" numCol="1" anchor="t" anchorCtr="0" compatLnSpc="1">
        <a:prstTxWarp prst="textNoShape">
          <a:avLst/>
        </a:prstTxWarp>
      </a:bodyPr>
      <a:lstStyle>
        <a:defPPr marL="342900" marR="0" indent="-228600" algn="l" defTabSz="814388" rtl="0" eaLnBrk="0" fontAlgn="base" latinLnBrk="0" hangingPunct="0">
          <a:lnSpc>
            <a:spcPct val="85000"/>
          </a:lnSpc>
          <a:spcBef>
            <a:spcPct val="35000"/>
          </a:spcBef>
          <a:spcAft>
            <a:spcPct val="0"/>
          </a:spcAft>
          <a:buClr>
            <a:srgbClr val="0183B7"/>
          </a:buClr>
          <a:buSzTx/>
          <a:buFont typeface="Wingdings" pitchFamily="2" charset="2"/>
          <a:buChar char="§"/>
          <a:tabLst/>
          <a:defRPr kumimoji="0" lang="en-US" sz="4000" b="0" i="0" u="none" strike="noStrike" cap="none" normalizeH="0" baseline="0" smtClean="0">
            <a:ln>
              <a:noFill/>
            </a:ln>
            <a:solidFill>
              <a:srgbClr val="000000"/>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TMP-DEV-PPT-v8.0</Template>
  <TotalTime>12970</TotalTime>
  <Pages>28</Pages>
  <Words>8793</Words>
  <Application>Microsoft Office PowerPoint</Application>
  <PresentationFormat>On-screen Show (4:3)</PresentationFormat>
  <Paragraphs>1009</Paragraphs>
  <Slides>90</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90</vt:i4>
      </vt:variant>
    </vt:vector>
  </HeadingPairs>
  <TitlesOfParts>
    <vt:vector size="93" baseType="lpstr">
      <vt:lpstr>TMP-DEV-PPT-v8.0</vt:lpstr>
      <vt:lpstr>Custom Design</vt:lpstr>
      <vt:lpstr>Visio</vt:lpstr>
      <vt:lpstr>Slide 1</vt:lpstr>
      <vt:lpstr>Agenda</vt:lpstr>
      <vt:lpstr>On-line Troubleshooting Guides</vt:lpstr>
      <vt:lpstr>The Playing Field – Ways to Trouble shoot</vt:lpstr>
      <vt:lpstr>System / Application Log – Gathering Apps</vt:lpstr>
      <vt:lpstr>Reading System/Application Logs</vt:lpstr>
      <vt:lpstr>UDT Traces - Gathering</vt:lpstr>
      <vt:lpstr>This is your log… This is your log formatted</vt:lpstr>
      <vt:lpstr>Port Status Monitor (2.x +)</vt:lpstr>
      <vt:lpstr>GUSI (2.0 +)</vt:lpstr>
      <vt:lpstr>Debugging</vt:lpstr>
      <vt:lpstr>Miscellaneous Logs</vt:lpstr>
      <vt:lpstr>Agenda</vt:lpstr>
      <vt:lpstr>Unity Architecture</vt:lpstr>
      <vt:lpstr>Unity Architecture For More Information …</vt:lpstr>
      <vt:lpstr>The Complexity of Unity Diags Multiple Log Managers</vt:lpstr>
      <vt:lpstr>The Complexity of Unity Diags Component vs. Process Example</vt:lpstr>
      <vt:lpstr>The Complexity of Unity Diags Same Component, Different Processes </vt:lpstr>
      <vt:lpstr>The Complexity of Unity Diags Some Diag Files Are Outside the UDT </vt:lpstr>
      <vt:lpstr>\Commserver\Log  File Naming Convention</vt:lpstr>
      <vt:lpstr>\commserver\log Data Files</vt:lpstr>
      <vt:lpstr>UDT – MACRO / MICRO</vt:lpstr>
      <vt:lpstr>Setting the Traces : Default Recommendations</vt:lpstr>
      <vt:lpstr>Agenda</vt:lpstr>
      <vt:lpstr>Customizing Traces – Personal Macro</vt:lpstr>
      <vt:lpstr>Customized Macro Trace - Example</vt:lpstr>
      <vt:lpstr>Agenda</vt:lpstr>
      <vt:lpstr>UDT – Gathering Logs</vt:lpstr>
      <vt:lpstr>Addition Information to include</vt:lpstr>
      <vt:lpstr>Quirky things to gather on the Unity Server</vt:lpstr>
      <vt:lpstr>Personal Communication Assistant</vt:lpstr>
      <vt:lpstr>Unity Upgrade Failures</vt:lpstr>
      <vt:lpstr>Exchange Server – Miscellaneous Logs</vt:lpstr>
      <vt:lpstr>Domino – Miscellaneous Logs</vt:lpstr>
      <vt:lpstr>Agenda</vt:lpstr>
      <vt:lpstr>Some General Techniques for Reading Diag Files</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 Example –  Basic Call Flow</vt:lpstr>
      <vt:lpstr>Diagnostics Example – MWI</vt:lpstr>
      <vt:lpstr>Slide 53</vt:lpstr>
      <vt:lpstr>Diagnostics Example – MWI</vt:lpstr>
      <vt:lpstr>Diagnostics Example – MWI</vt:lpstr>
      <vt:lpstr>Diagnostics Example – MWI</vt:lpstr>
      <vt:lpstr>Unity Architecture</vt:lpstr>
      <vt:lpstr>Diagnostics Example – MWI</vt:lpstr>
      <vt:lpstr>Diagnostics Example – MWI</vt:lpstr>
      <vt:lpstr>Diagnostics Example – MWI</vt:lpstr>
      <vt:lpstr>Diagnostics Example – MWI</vt:lpstr>
      <vt:lpstr>Diagnostics Example – MWI</vt:lpstr>
      <vt:lpstr>Diagnostics Example – MWI</vt:lpstr>
      <vt:lpstr>Diagnostics Example – Directory Syncs</vt:lpstr>
      <vt:lpstr>Directory Object Syncs</vt:lpstr>
      <vt:lpstr>Diagnostics Example – Directory Syncs</vt:lpstr>
      <vt:lpstr>Diagnostics Example – Directory Syncs</vt:lpstr>
      <vt:lpstr>Diagnostics Example – Directory Syncs</vt:lpstr>
      <vt:lpstr>Diagnostics Example – Directory Syncs</vt:lpstr>
      <vt:lpstr>Diagnostics Example – Directory Syncs</vt:lpstr>
      <vt:lpstr>Diagnostics Example – Directory Syncs</vt:lpstr>
      <vt:lpstr>Diagnostics Example – Directory Syncs</vt:lpstr>
      <vt:lpstr>Diagnostics Example – Directory Syncs</vt:lpstr>
      <vt:lpstr>Diagnostics Example – Directory Syncs</vt:lpstr>
      <vt:lpstr>Diagnostics Example – Directory Syncs</vt:lpstr>
      <vt:lpstr>Diagnostics Example – Directory Syncs</vt:lpstr>
      <vt:lpstr>Diagnostics Example – Directory Syncs</vt:lpstr>
      <vt:lpstr>Diagnostics Example – Directory Syncs</vt:lpstr>
      <vt:lpstr>Agenda</vt:lpstr>
      <vt:lpstr>Q &amp; A</vt:lpstr>
      <vt:lpstr>Slide 81</vt:lpstr>
      <vt:lpstr>Slide 82</vt:lpstr>
      <vt:lpstr>Call States </vt:lpstr>
      <vt:lpstr>Call States</vt:lpstr>
      <vt:lpstr>Slide 85</vt:lpstr>
      <vt:lpstr>Slide 86</vt:lpstr>
      <vt:lpstr>Slide 87</vt:lpstr>
      <vt:lpstr>Slide 88</vt:lpstr>
      <vt:lpstr>Slide 89</vt:lpstr>
      <vt:lpstr>Slide 90</vt:lpstr>
    </vt:vector>
  </TitlesOfParts>
  <Manager>Michael Acosta (miacosta)</Manager>
  <Company>Cisco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Unity Voicemail for Sametime Connect TOI</dc:title>
  <dc:subject>TOI</dc:subject>
  <dc:creator>Steve Mayer (stemayer)</dc:creator>
  <cp:lastModifiedBy>Michael Hollowell</cp:lastModifiedBy>
  <cp:revision>265</cp:revision>
  <cp:lastPrinted>1999-01-27T00:54:54Z</cp:lastPrinted>
  <dcterms:created xsi:type="dcterms:W3CDTF">2006-10-25T20:17:33Z</dcterms:created>
  <dcterms:modified xsi:type="dcterms:W3CDTF">2011-06-06T21:19:23Z</dcterms:modified>
</cp:coreProperties>
</file>