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1"/>
  </p:notesMasterIdLst>
  <p:handoutMasterIdLst>
    <p:handoutMasterId r:id="rId22"/>
  </p:handoutMasterIdLst>
  <p:sldIdLst>
    <p:sldId id="323" r:id="rId2"/>
    <p:sldId id="356" r:id="rId3"/>
    <p:sldId id="358" r:id="rId4"/>
    <p:sldId id="357" r:id="rId5"/>
    <p:sldId id="262" r:id="rId6"/>
    <p:sldId id="350" r:id="rId7"/>
    <p:sldId id="351" r:id="rId8"/>
    <p:sldId id="353" r:id="rId9"/>
    <p:sldId id="354" r:id="rId10"/>
    <p:sldId id="352" r:id="rId11"/>
    <p:sldId id="355" r:id="rId12"/>
    <p:sldId id="359" r:id="rId13"/>
    <p:sldId id="363" r:id="rId14"/>
    <p:sldId id="362" r:id="rId15"/>
    <p:sldId id="360" r:id="rId16"/>
    <p:sldId id="361" r:id="rId17"/>
    <p:sldId id="364" r:id="rId18"/>
    <p:sldId id="365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95"/>
    <a:srgbClr val="A8286B"/>
    <a:srgbClr val="47B0D5"/>
    <a:srgbClr val="721E51"/>
    <a:srgbClr val="9F4603"/>
    <a:srgbClr val="000000"/>
    <a:srgbClr val="C0C0C0"/>
    <a:srgbClr val="FFFFFF"/>
    <a:srgbClr val="B21A1A"/>
    <a:srgbClr val="7812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56" autoAdjust="0"/>
  </p:normalViewPr>
  <p:slideViewPr>
    <p:cSldViewPr snapToGrid="0">
      <p:cViewPr varScale="1">
        <p:scale>
          <a:sx n="91" d="100"/>
          <a:sy n="91" d="100"/>
        </p:scale>
        <p:origin x="-1116" y="-114"/>
      </p:cViewPr>
      <p:guideLst>
        <p:guide orient="horz" pos="216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984" y="-474"/>
      </p:cViewPr>
      <p:guideLst>
        <p:guide orient="horz" pos="2880"/>
        <p:guide pos="723"/>
        <p:guide pos="36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2394" y="8794334"/>
            <a:ext cx="2971800" cy="33855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>
              <a:defRPr sz="1200"/>
            </a:lvl1pPr>
          </a:lstStyle>
          <a:p>
            <a:r>
              <a:rPr lang="en-US" sz="800" dirty="0" smtClean="0">
                <a:solidFill>
                  <a:srgbClr val="8E8E95"/>
                </a:solidFill>
                <a:latin typeface="Arial" pitchFamily="34" charset="0"/>
                <a:cs typeface="Arial" pitchFamily="34" charset="0"/>
              </a:rPr>
              <a:t>© 2009, Cisco Systems, Inc. All rights reserved.</a:t>
            </a:r>
          </a:p>
          <a:p>
            <a:r>
              <a:rPr lang="en-US" sz="800" dirty="0" smtClean="0">
                <a:solidFill>
                  <a:srgbClr val="8E8E95"/>
                </a:solidFill>
                <a:latin typeface="Arial" pitchFamily="34" charset="0"/>
                <a:cs typeface="Arial" pitchFamily="34" charset="0"/>
              </a:rPr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38094" y="8786357"/>
            <a:ext cx="417513" cy="21748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r">
              <a:defRPr sz="1200"/>
            </a:lvl1pPr>
          </a:lstStyle>
          <a:p>
            <a:fld id="{67292F94-DC1B-41E9-80E9-FE5E26560E8F}" type="slidenum">
              <a:rPr lang="en-US" sz="800">
                <a:solidFill>
                  <a:srgbClr val="8E8E95"/>
                </a:solidFill>
              </a:rPr>
              <a:pPr/>
              <a:t>‹#›</a:t>
            </a:fld>
            <a:endParaRPr lang="en-US" sz="800">
              <a:solidFill>
                <a:srgbClr val="8E8E95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2394" y="8799513"/>
            <a:ext cx="665321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8E8E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3000" y="4343400"/>
            <a:ext cx="4576763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2394" y="8794334"/>
            <a:ext cx="2983706" cy="34966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2009, Cisco Systems, Inc. All rights reserved.</a:t>
            </a:r>
          </a:p>
          <a:p>
            <a:r>
              <a:rPr lang="en-US" dirty="0" smtClean="0"/>
              <a:t>Presentation_ID.scr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66670" y="8786357"/>
            <a:ext cx="388937" cy="21544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r"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fld id="{567B6F56-350B-4E5B-A84B-F03C933C9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2394" y="8799513"/>
            <a:ext cx="665321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8E8E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237744" indent="-237744" algn="l" defTabSz="914400" rtl="0" eaLnBrk="1" latinLnBrk="0" hangingPunct="1">
      <a:lnSpc>
        <a:spcPct val="95000"/>
      </a:lnSpc>
      <a:spcBef>
        <a:spcPts val="1440"/>
      </a:spcBef>
      <a:buFont typeface="Wingdings" pitchFamily="2" charset="2"/>
      <a:buChar char="§"/>
      <a:defRPr lang="en-US" sz="1400" kern="1200" dirty="0" smtClean="0">
        <a:solidFill>
          <a:schemeClr val="tx1"/>
        </a:solidFill>
        <a:latin typeface="+mn-lt"/>
        <a:ea typeface="+mn-ea"/>
        <a:cs typeface="+mn-cs"/>
      </a:defRPr>
    </a:lvl1pPr>
    <a:lvl2pPr marL="576072" algn="l" defTabSz="914400" rtl="0" eaLnBrk="1" latinLnBrk="0" hangingPunct="1">
      <a:lnSpc>
        <a:spcPct val="95000"/>
      </a:lnSpc>
      <a:spcBef>
        <a:spcPts val="840"/>
      </a:spcBef>
      <a:defRPr lang="en-US" sz="1200" kern="1200" dirty="0" smtClean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95000"/>
      </a:lnSpc>
      <a:spcBef>
        <a:spcPts val="840"/>
      </a:spcBef>
      <a:defRPr lang="en-US" sz="1000" kern="1200" dirty="0" smtClean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95000"/>
      </a:lnSpc>
      <a:spcBef>
        <a:spcPts val="840"/>
      </a:spcBef>
      <a:defRPr lang="en-US" sz="1000" kern="1200" dirty="0" smtClean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95000"/>
      </a:lnSpc>
      <a:spcBef>
        <a:spcPts val="840"/>
      </a:spcBef>
      <a:defRPr lang="en-US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37171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8763" y="1142999"/>
            <a:ext cx="8631237" cy="5455921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3048000" cy="571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048000" y="1143000"/>
            <a:ext cx="3048000" cy="5718174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45402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143000"/>
            <a:ext cx="3048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044371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5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28575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 userDrawn="1"/>
        </p:nvSpPr>
        <p:spPr bwMode="hidden">
          <a:xfrm>
            <a:off x="0" y="3962400"/>
            <a:ext cx="9144000" cy="1200150"/>
          </a:xfrm>
          <a:prstGeom prst="rect">
            <a:avLst/>
          </a:prstGeom>
          <a:gradFill rotWithShape="1">
            <a:gsLst>
              <a:gs pos="0">
                <a:srgbClr val="8E8E95">
                  <a:alpha val="50000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30289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143000"/>
            <a:ext cx="4572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54479" y="1146175"/>
            <a:ext cx="3781901" cy="4773614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one has text that is left aligned, set in Arial Regular with a point size of 22 points. The maximum quote length should not be more than seven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01080" y="5149174"/>
            <a:ext cx="3770920" cy="560153"/>
          </a:xfrm>
        </p:spPr>
        <p:txBody>
          <a:bodyPr wrap="square" anchor="ctr" anchorCtr="0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4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"/>
          <p:cNvSpPr>
            <a:spLocks noChangeArrowheads="1"/>
          </p:cNvSpPr>
          <p:nvPr userDrawn="1"/>
        </p:nvSpPr>
        <p:spPr bwMode="hidden">
          <a:xfrm flipV="1">
            <a:off x="0" y="5910262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9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4007105"/>
            <a:ext cx="9144001" cy="1920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“Quote slide option two has text that is left aligned, set in Arial Regular with a point size of 22 points. The maximum quote length should not be more than four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2773965"/>
            <a:ext cx="7275512" cy="647700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3525" y="-1"/>
            <a:ext cx="3800476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three has text that is left aligned, set in Arial Regular with a point size of 18 points. Use no more than five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4881563"/>
            <a:ext cx="3789362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four has text that is left aligned, set in Arial Regular with a point size of 24 points. </a:t>
            </a:r>
            <a:r>
              <a:rPr lang="en-US" dirty="0" smtClean="0">
                <a:solidFill>
                  <a:srgbClr val="FFFFFF"/>
                </a:solidFill>
              </a:rPr>
              <a:t>The maximum quote length should not be more than four lines of text per quote</a:t>
            </a:r>
            <a:r>
              <a:rPr lang="en-US" dirty="0" smtClean="0"/>
              <a:t>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7" y="4881563"/>
            <a:ext cx="7461467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4" cy="208788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4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43525" y="-1"/>
            <a:ext cx="3800476" cy="22764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4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585" y="1648223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ctrTitle" hasCustomPrompt="1"/>
          </p:nvPr>
        </p:nvSpPr>
        <p:spPr>
          <a:xfrm>
            <a:off x="774699" y="4298950"/>
            <a:ext cx="5330825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 userDrawn="1"/>
        </p:nvSpPr>
        <p:spPr bwMode="hidden">
          <a:xfrm>
            <a:off x="0" y="3992880"/>
            <a:ext cx="9144000" cy="1184910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8585" y="1645920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774700" y="4298950"/>
            <a:ext cx="5321300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ctangle 33"/>
          <p:cNvSpPr/>
          <p:nvPr userDrawn="1"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white">
          <a:xfrm>
            <a:off x="5349240" y="-1"/>
            <a:ext cx="3840162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white">
          <a:xfrm>
            <a:off x="5349240" y="4476750"/>
            <a:ext cx="3833812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5340096" y="4370832"/>
            <a:ext cx="3803904" cy="2487168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0096" y="2092960"/>
            <a:ext cx="3803904" cy="237744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40096" y="0"/>
            <a:ext cx="3803904" cy="20939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E8E95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722" r:id="rId28"/>
    <p:sldLayoutId id="2147483723" r:id="rId29"/>
    <p:sldLayoutId id="2147483724" r:id="rId30"/>
    <p:sldLayoutId id="2147483725" r:id="rId31"/>
    <p:sldLayoutId id="2147483726" r:id="rId32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7744" indent="-237744" algn="l" defTabSz="914400" rtl="0" eaLnBrk="1" latinLnBrk="0" hangingPunct="1">
        <a:lnSpc>
          <a:spcPct val="95000"/>
        </a:lnSpc>
        <a:spcBef>
          <a:spcPts val="144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344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in-eng.cisco.com/Eng/VTG/IPCBU/Presentations/skyhook-virtualization-tac-toi.pptx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MAI65475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 cstate="print"/>
          <a:srcRect l="960" r="960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339255"/>
            <a:ext cx="8112126" cy="7672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Clemens Rossell (</a:t>
            </a:r>
            <a:r>
              <a:rPr lang="en-US" dirty="0" smtClean="0"/>
              <a:t>clrossel)</a:t>
            </a:r>
          </a:p>
          <a:p>
            <a:r>
              <a:rPr lang="en-US" b="1" dirty="0" err="1" smtClean="0"/>
              <a:t>UCBU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Connection 8.0(2) Virtualization </a:t>
            </a:r>
            <a:r>
              <a:rPr lang="en-US" dirty="0" err="1" smtClean="0"/>
              <a:t>TOI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Limits Based on 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100 Ports</a:t>
            </a:r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5,000 Subscribers</a:t>
            </a:r>
            <a:endParaRPr lang="en-US" dirty="0" smtClean="0"/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</a:t>
            </a:r>
            <a:r>
              <a:rPr lang="en-US" dirty="0" smtClean="0"/>
              <a:t>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150 Ports</a:t>
            </a:r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10,000 Subscribers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Note that port scalability is less than the current highest physical overlay (250 ports on a 7845 </a:t>
            </a:r>
            <a:r>
              <a:rPr lang="en-US" dirty="0" err="1" smtClean="0"/>
              <a:t>I3</a:t>
            </a:r>
            <a:r>
              <a:rPr lang="en-US" dirty="0" smtClean="0"/>
              <a:t>).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Increasing storage will increase the number of subscribers that the Connection </a:t>
            </a:r>
            <a:r>
              <a:rPr lang="en-US" dirty="0" err="1" smtClean="0"/>
              <a:t>VM</a:t>
            </a:r>
            <a:r>
              <a:rPr lang="en-US" dirty="0" smtClean="0"/>
              <a:t> can have, e.g. two 300 GB </a:t>
            </a:r>
            <a:r>
              <a:rPr lang="en-US" dirty="0" err="1" smtClean="0"/>
              <a:t>vDisks</a:t>
            </a:r>
            <a:r>
              <a:rPr lang="en-US" dirty="0" smtClean="0"/>
              <a:t> can scale to 20,000 subscribers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does Connection in a </a:t>
            </a:r>
            <a:r>
              <a:rPr lang="en-US" dirty="0" err="1" smtClean="0"/>
              <a:t>VM</a:t>
            </a:r>
            <a:r>
              <a:rPr lang="en-US" dirty="0" smtClean="0"/>
              <a:t> scale?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MAC address no longer used to host license for any </a:t>
            </a:r>
            <a:r>
              <a:rPr lang="en-US" dirty="0" err="1" smtClean="0"/>
              <a:t>VOS</a:t>
            </a:r>
            <a:r>
              <a:rPr lang="en-US" dirty="0" smtClean="0"/>
              <a:t>-based app (Connection/</a:t>
            </a:r>
            <a:r>
              <a:rPr lang="en-US" dirty="0" err="1" smtClean="0"/>
              <a:t>UCM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</a:t>
            </a:r>
            <a:r>
              <a:rPr lang="en-US" dirty="0" smtClean="0"/>
              <a:t>lightly similar to Microsoft Windows Activation: license is tied to multiple machine data points</a:t>
            </a:r>
          </a:p>
          <a:p>
            <a:r>
              <a:rPr lang="en-US" dirty="0" smtClean="0"/>
              <a:t>Customer must run “show status” </a:t>
            </a:r>
            <a:r>
              <a:rPr lang="en-US" dirty="0" err="1" smtClean="0"/>
              <a:t>CLI</a:t>
            </a:r>
            <a:r>
              <a:rPr lang="en-US" dirty="0" smtClean="0"/>
              <a:t> command to obtain “License MAC” value after Connection install</a:t>
            </a:r>
          </a:p>
          <a:p>
            <a:r>
              <a:rPr lang="en-US" dirty="0" smtClean="0"/>
              <a:t>Existing customer licenses for physical machines </a:t>
            </a:r>
            <a:r>
              <a:rPr lang="en-US" b="1" dirty="0" smtClean="0">
                <a:solidFill>
                  <a:schemeClr val="accent6"/>
                </a:solidFill>
              </a:rPr>
              <a:t>will not work</a:t>
            </a:r>
            <a:r>
              <a:rPr lang="en-US" dirty="0" smtClean="0"/>
              <a:t> in a virtual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Customer must engage Cisco account team to obtain new licenses for virtualization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VOS</a:t>
            </a:r>
            <a:r>
              <a:rPr lang="en-US" dirty="0" smtClean="0"/>
              <a:t> platform changed how licensing works in a </a:t>
            </a:r>
            <a:r>
              <a:rPr lang="en-US" dirty="0" err="1" smtClean="0"/>
              <a:t>VM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 MAC </a:t>
            </a:r>
            <a:r>
              <a:rPr lang="en-US" dirty="0" smtClean="0"/>
              <a:t>value tied to: </a:t>
            </a:r>
            <a:r>
              <a:rPr lang="en-US" dirty="0" err="1" smtClean="0"/>
              <a:t>Timezone</a:t>
            </a:r>
            <a:r>
              <a:rPr lang="en-US" dirty="0" smtClean="0"/>
              <a:t>, </a:t>
            </a:r>
            <a:r>
              <a:rPr lang="en-US" dirty="0" err="1" smtClean="0"/>
              <a:t>NTP</a:t>
            </a:r>
            <a:r>
              <a:rPr lang="en-US" dirty="0" smtClean="0"/>
              <a:t> Server, NIC speed/duplex setting, hostname, </a:t>
            </a:r>
            <a:r>
              <a:rPr lang="en-US" dirty="0" err="1" smtClean="0"/>
              <a:t>DHCP</a:t>
            </a:r>
            <a:r>
              <a:rPr lang="en-US" dirty="0" smtClean="0"/>
              <a:t>/static setting, primary DNS setting, SMTP hostname &amp; </a:t>
            </a:r>
            <a:r>
              <a:rPr lang="en-US" dirty="0" err="1" smtClean="0"/>
              <a:t>X.509</a:t>
            </a:r>
            <a:r>
              <a:rPr lang="en-US" dirty="0" smtClean="0"/>
              <a:t> certificate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Changing any of the machine settings listed above after installation will require re-hosting of licenses (existing licenses will become invalid)</a:t>
            </a:r>
          </a:p>
          <a:p>
            <a:r>
              <a:rPr lang="en-US" dirty="0" smtClean="0"/>
              <a:t>Customers should plan out network settings of Connection </a:t>
            </a:r>
            <a:r>
              <a:rPr lang="en-US" dirty="0" err="1" smtClean="0"/>
              <a:t>VM</a:t>
            </a:r>
            <a:r>
              <a:rPr lang="en-US" dirty="0" smtClean="0"/>
              <a:t> before install to prevent re-hosting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VOS</a:t>
            </a:r>
            <a:r>
              <a:rPr lang="en-US" dirty="0" smtClean="0"/>
              <a:t> platform changed how licensing works in a </a:t>
            </a:r>
            <a:r>
              <a:rPr lang="en-US" dirty="0" err="1" smtClean="0"/>
              <a:t>VM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change one of the parameters that creates the License MAC, you will enter a 30 day grace period.</a:t>
            </a:r>
          </a:p>
          <a:p>
            <a:r>
              <a:rPr lang="en-US" dirty="0" smtClean="0"/>
              <a:t>Customer can revert to previous settings &amp; the </a:t>
            </a:r>
            <a:r>
              <a:rPr lang="en-US" dirty="0" smtClean="0"/>
              <a:t>license </a:t>
            </a:r>
            <a:r>
              <a:rPr lang="en-US" dirty="0" smtClean="0"/>
              <a:t>will be valid again.</a:t>
            </a:r>
            <a:endParaRPr lang="en-US" dirty="0" smtClean="0"/>
          </a:p>
          <a:p>
            <a:r>
              <a:rPr lang="en-US" dirty="0" smtClean="0"/>
              <a:t>Customer can </a:t>
            </a:r>
            <a:r>
              <a:rPr lang="en-US" dirty="0" smtClean="0"/>
              <a:t>request a re-host of the license during </a:t>
            </a:r>
            <a:r>
              <a:rPr lang="en-US" dirty="0" smtClean="0"/>
              <a:t>the </a:t>
            </a:r>
            <a:r>
              <a:rPr lang="en-US" dirty="0" smtClean="0"/>
              <a:t>grace period.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customer needs </a:t>
            </a:r>
            <a:r>
              <a:rPr lang="en-US" dirty="0" smtClean="0"/>
              <a:t>more than </a:t>
            </a:r>
            <a:r>
              <a:rPr lang="en-US" dirty="0" smtClean="0"/>
              <a:t>a 30-day </a:t>
            </a:r>
            <a:r>
              <a:rPr lang="en-US" dirty="0" smtClean="0"/>
              <a:t>grace </a:t>
            </a:r>
            <a:r>
              <a:rPr lang="en-US" dirty="0" smtClean="0"/>
              <a:t>period: change settings </a:t>
            </a:r>
            <a:r>
              <a:rPr lang="en-US" dirty="0" smtClean="0"/>
              <a:t>back to the licensed values </a:t>
            </a:r>
            <a:r>
              <a:rPr lang="en-US" dirty="0" smtClean="0"/>
              <a:t>&amp; </a:t>
            </a:r>
            <a:r>
              <a:rPr lang="en-US" dirty="0" smtClean="0"/>
              <a:t>then change back to what you need </a:t>
            </a:r>
            <a:r>
              <a:rPr lang="en-US" dirty="0" smtClean="0"/>
              <a:t>&amp; customer </a:t>
            </a:r>
            <a:r>
              <a:rPr lang="en-US" dirty="0" smtClean="0"/>
              <a:t>will get 30 more days.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Licensing grace period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process does not change, only the “license key” changes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License MAC value is: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the MAC of the NIC in </a:t>
            </a:r>
            <a:r>
              <a:rPr lang="en-US" dirty="0" smtClean="0"/>
              <a:t>the virtual machine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6"/>
                </a:solidFill>
              </a:rPr>
              <a:t>hash of various data</a:t>
            </a:r>
            <a:r>
              <a:rPr lang="en-US" dirty="0" smtClean="0"/>
              <a:t> from the Cisco Unity Connection server</a:t>
            </a:r>
            <a:endParaRPr lang="en-US" dirty="0" smtClean="0"/>
          </a:p>
          <a:p>
            <a:pPr lvl="1"/>
            <a:r>
              <a:rPr lang="en-US" dirty="0" smtClean="0"/>
              <a:t>Hashed </a:t>
            </a:r>
            <a:r>
              <a:rPr lang="en-US" dirty="0" smtClean="0"/>
              <a:t>to produce a 12 digit </a:t>
            </a:r>
            <a:r>
              <a:rPr lang="en-US" dirty="0" smtClean="0"/>
              <a:t>hex string </a:t>
            </a:r>
            <a:r>
              <a:rPr lang="en-US" dirty="0" smtClean="0"/>
              <a:t>that looks like a MAC </a:t>
            </a:r>
            <a:r>
              <a:rPr lang="en-US" dirty="0" smtClean="0"/>
              <a:t>address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Not a real MAC address</a:t>
            </a:r>
            <a:endParaRPr lang="en-US" b="1" dirty="0" smtClean="0">
              <a:solidFill>
                <a:schemeClr val="accent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to Virtual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ustomer’s physical server supports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8.X</a:t>
            </a:r>
            <a:r>
              <a:rPr lang="en-US" dirty="0" smtClean="0"/>
              <a:t>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Disaster Recover System (DRS) backup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Shutdown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Fresh install in </a:t>
            </a:r>
            <a:r>
              <a:rPr lang="en-US" dirty="0" err="1" smtClean="0"/>
              <a:t>VM</a:t>
            </a:r>
            <a:r>
              <a:rPr lang="en-US" dirty="0" smtClean="0"/>
              <a:t> of same version as physical machine (must use exact hostname &amp; network settings for DRS to work)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DRS restore of data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Cisco Unity Connection 8.0(2)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Cisco expects most customers to follow this path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to Virtual Migrations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Customer’s physical server </a:t>
            </a:r>
            <a:r>
              <a:rPr lang="en-US" dirty="0" smtClean="0">
                <a:solidFill>
                  <a:schemeClr val="accent6"/>
                </a:solidFill>
              </a:rPr>
              <a:t>does not</a:t>
            </a:r>
            <a:r>
              <a:rPr lang="en-US" dirty="0" smtClean="0"/>
              <a:t> support </a:t>
            </a:r>
            <a:r>
              <a:rPr lang="en-US" dirty="0" err="1" smtClean="0"/>
              <a:t>8.X</a:t>
            </a:r>
            <a:r>
              <a:rPr lang="en-US" dirty="0" smtClean="0"/>
              <a:t>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Unity Connection 7.1(3)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Disaster Recover System (DRS) backup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Shutdown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Fresh install of 7.1(3) on </a:t>
            </a:r>
            <a:r>
              <a:rPr lang="en-US" dirty="0" err="1" smtClean="0"/>
              <a:t>VM</a:t>
            </a:r>
            <a:r>
              <a:rPr lang="en-US" dirty="0" smtClean="0"/>
              <a:t> (must use exact hostname &amp; network settings for DRS to work)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DRS restore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Cisco Unity Connection 8.0(2)</a:t>
            </a:r>
          </a:p>
          <a:p>
            <a:r>
              <a:rPr lang="en-US" dirty="0" smtClean="0"/>
              <a:t>Customer </a:t>
            </a:r>
            <a:r>
              <a:rPr lang="en-US" b="1" dirty="0" smtClean="0">
                <a:solidFill>
                  <a:schemeClr val="accent6"/>
                </a:solidFill>
              </a:rPr>
              <a:t>must upgrade </a:t>
            </a:r>
            <a:r>
              <a:rPr lang="en-US" b="1" dirty="0" err="1" smtClean="0">
                <a:solidFill>
                  <a:schemeClr val="accent6"/>
                </a:solidFill>
              </a:rPr>
              <a:t>VM</a:t>
            </a:r>
            <a:r>
              <a:rPr lang="en-US" dirty="0" smtClean="0"/>
              <a:t> to Unity Connection 8.0(2) or higher or will not be </a:t>
            </a:r>
            <a:r>
              <a:rPr lang="en-US" dirty="0" err="1" smtClean="0"/>
              <a:t>TAC</a:t>
            </a:r>
            <a:r>
              <a:rPr lang="en-US" dirty="0" smtClean="0"/>
              <a:t> supported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Cisco expects most customers to follow this path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Connection in a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220" y="1389994"/>
            <a:ext cx="7435849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VOS</a:t>
            </a:r>
            <a:r>
              <a:rPr lang="en-US" dirty="0" smtClean="0"/>
              <a:t> platform will show virtual machine configuration from </a:t>
            </a:r>
            <a:r>
              <a:rPr lang="en-US" dirty="0" err="1" smtClean="0"/>
              <a:t>CLI</a:t>
            </a:r>
            <a:r>
              <a:rPr lang="en-US" dirty="0" smtClean="0"/>
              <a:t> &amp; GUI to easily identify a system running in a virtual machine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98463" y="2801938"/>
            <a:ext cx="5478462" cy="3090862"/>
            <a:chOff x="480" y="1714"/>
            <a:chExt cx="4266" cy="211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1532" r="439" b="3334"/>
            <a:stretch>
              <a:fillRect/>
            </a:stretch>
          </p:blipFill>
          <p:spPr bwMode="auto">
            <a:xfrm>
              <a:off x="672" y="1714"/>
              <a:ext cx="4074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480" y="2496"/>
              <a:ext cx="336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82124" tIns="41061" rIns="82124" bIns="41061"/>
            <a:lstStyle/>
            <a:p>
              <a:pPr defTabSz="814388" eaLnBrk="0" hangingPunct="0">
                <a:lnSpc>
                  <a:spcPct val="90000"/>
                </a:lnSpc>
              </a:pPr>
              <a:endParaRPr lang="en-US" sz="3000">
                <a:solidFill>
                  <a:srgbClr val="FF0000"/>
                </a:solidFill>
              </a:endParaRP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 l="1172" t="18420" r="22337" b="14900"/>
          <a:stretch>
            <a:fillRect/>
          </a:stretch>
        </p:blipFill>
        <p:spPr bwMode="auto">
          <a:xfrm>
            <a:off x="4533900" y="5033963"/>
            <a:ext cx="4246563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RTMT</a:t>
            </a:r>
            <a:r>
              <a:rPr lang="en-US" dirty="0" smtClean="0"/>
              <a:t>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638" y="1781175"/>
            <a:ext cx="3848100" cy="3571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7744" marR="0" lvl="0" indent="-237744" algn="l" defTabSz="914400" rtl="0" eaLnBrk="1" fontAlgn="auto" latinLnBrk="0" hangingPunct="1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disk I/O </a:t>
            </a:r>
            <a:r>
              <a:rPr lang="en-US" sz="2400" dirty="0" smtClean="0"/>
              <a:t>counters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 to help identify SAN issues</a:t>
            </a:r>
          </a:p>
        </p:txBody>
      </p:sp>
      <p:pic>
        <p:nvPicPr>
          <p:cNvPr id="8" name="Picture 3" descr="C:\Users\jimbryan\Desktop\ATT4450642.jpg"/>
          <p:cNvPicPr>
            <a:picLocks noChangeAspect="1" noChangeArrowheads="1"/>
          </p:cNvPicPr>
          <p:nvPr/>
        </p:nvPicPr>
        <p:blipFill>
          <a:blip r:embed="rId2" cstate="print"/>
          <a:srcRect r="39127" b="740"/>
          <a:stretch>
            <a:fillRect/>
          </a:stretch>
        </p:blipFill>
        <p:spPr bwMode="auto">
          <a:xfrm>
            <a:off x="4199608" y="1377520"/>
            <a:ext cx="4148137" cy="490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TOI</a:t>
            </a:r>
            <a:r>
              <a:rPr lang="en-US" dirty="0" smtClean="0"/>
              <a:t> does not cover virtualization basics</a:t>
            </a:r>
          </a:p>
          <a:p>
            <a:r>
              <a:rPr lang="en-US" dirty="0" smtClean="0"/>
              <a:t>For a very high level overview of virtualization refer to the following Skyhook </a:t>
            </a:r>
            <a:r>
              <a:rPr lang="en-US" dirty="0" err="1" smtClean="0"/>
              <a:t>TOI</a:t>
            </a:r>
            <a:r>
              <a:rPr lang="en-US" dirty="0" smtClean="0"/>
              <a:t> from Jim Bryant: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wwwin-eng.cisco.com/Eng/VTG/IPCBU/Presentations/skyhook-virtualization-tac-toi.pptx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Some things you should know first: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TOI</a:t>
            </a:r>
            <a:r>
              <a:rPr lang="en-US" dirty="0" smtClean="0"/>
              <a:t>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Cisco’s ideal target customer for virtualization?</a:t>
            </a:r>
          </a:p>
          <a:p>
            <a:r>
              <a:rPr lang="en-US" dirty="0" smtClean="0"/>
              <a:t>Unity Connection installation requirements</a:t>
            </a:r>
          </a:p>
          <a:p>
            <a:r>
              <a:rPr lang="en-US" dirty="0" smtClean="0"/>
              <a:t>How should the virtual machine be configured?</a:t>
            </a:r>
          </a:p>
          <a:p>
            <a:r>
              <a:rPr lang="en-US" dirty="0" smtClean="0"/>
              <a:t>Connection OVA templates: (1) what are they &amp; (2) why should customers use them?</a:t>
            </a:r>
          </a:p>
          <a:p>
            <a:r>
              <a:rPr lang="en-US" dirty="0" smtClean="0"/>
              <a:t>Connection scalability in a virtual environment</a:t>
            </a:r>
          </a:p>
          <a:p>
            <a:r>
              <a:rPr lang="en-US" dirty="0" err="1" smtClean="0"/>
              <a:t>VOS</a:t>
            </a:r>
            <a:r>
              <a:rPr lang="en-US" dirty="0" smtClean="0"/>
              <a:t> licensing model for virtualization &amp; impact</a:t>
            </a:r>
          </a:p>
          <a:p>
            <a:r>
              <a:rPr lang="en-US" dirty="0" smtClean="0"/>
              <a:t>Physical to Virtual (</a:t>
            </a:r>
            <a:r>
              <a:rPr lang="en-US" dirty="0" err="1" smtClean="0"/>
              <a:t>P2V</a:t>
            </a:r>
            <a:r>
              <a:rPr lang="en-US" dirty="0" smtClean="0"/>
              <a:t>) Migration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should you know by the end of the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knowledgeable of virtualization, not a newbie</a:t>
            </a:r>
            <a:endParaRPr lang="en-US" dirty="0" smtClean="0"/>
          </a:p>
          <a:p>
            <a:r>
              <a:rPr lang="en-US" dirty="0" smtClean="0"/>
              <a:t>Maintains an existing virtual infrastructure:</a:t>
            </a:r>
          </a:p>
          <a:p>
            <a:pPr lvl="1"/>
            <a:r>
              <a:rPr lang="en-US" dirty="0" smtClean="0"/>
              <a:t>Existing </a:t>
            </a:r>
            <a:r>
              <a:rPr lang="en-US" dirty="0" err="1" smtClean="0"/>
              <a:t>Fibre</a:t>
            </a:r>
            <a:r>
              <a:rPr lang="en-US" dirty="0" smtClean="0"/>
              <a:t>-Channel SAN storage</a:t>
            </a:r>
          </a:p>
          <a:p>
            <a:pPr lvl="1"/>
            <a:r>
              <a:rPr lang="en-US" dirty="0" smtClean="0"/>
              <a:t>Existing VMware </a:t>
            </a:r>
            <a:r>
              <a:rPr lang="en-US" dirty="0" err="1" smtClean="0"/>
              <a:t>vCenter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Existing VMware hosts</a:t>
            </a:r>
            <a:endParaRPr lang="en-US" dirty="0" smtClean="0"/>
          </a:p>
          <a:p>
            <a:r>
              <a:rPr lang="en-US" dirty="0" smtClean="0"/>
              <a:t>Does not need hand holding (from Cisco) on VMware infrastructure maintenance &amp; operations</a:t>
            </a:r>
          </a:p>
          <a:p>
            <a:r>
              <a:rPr lang="en-US" dirty="0" smtClean="0"/>
              <a:t>Typically 2,500 subscriber base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Our ideal customer is: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Unified Computing System hardware only</a:t>
            </a:r>
          </a:p>
          <a:p>
            <a:r>
              <a:rPr lang="en-US" dirty="0" err="1" smtClean="0"/>
              <a:t>Fibre</a:t>
            </a:r>
            <a:r>
              <a:rPr lang="en-US" dirty="0" smtClean="0"/>
              <a:t>-Channel SAN storage</a:t>
            </a:r>
          </a:p>
          <a:p>
            <a:r>
              <a:rPr lang="en-US" dirty="0" smtClean="0"/>
              <a:t>VMware </a:t>
            </a:r>
            <a:r>
              <a:rPr lang="en-US" dirty="0" err="1" smtClean="0"/>
              <a:t>ESX-i</a:t>
            </a:r>
            <a:r>
              <a:rPr lang="en-US" dirty="0" smtClean="0"/>
              <a:t> 4 Update 1 or higher</a:t>
            </a:r>
            <a:endParaRPr lang="en-US" dirty="0" smtClean="0"/>
          </a:p>
          <a:p>
            <a:pPr lvl="1"/>
            <a:r>
              <a:rPr lang="en-US" dirty="0" err="1" smtClean="0"/>
              <a:t>ESX4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supported, it lowers performance</a:t>
            </a:r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All VMware features</a:t>
            </a:r>
            <a:r>
              <a:rPr lang="en-US" dirty="0" smtClean="0"/>
              <a:t>, except for VMware High Availability (HA), </a:t>
            </a:r>
            <a:r>
              <a:rPr lang="en-US" dirty="0" smtClean="0">
                <a:solidFill>
                  <a:schemeClr val="accent6"/>
                </a:solidFill>
              </a:rPr>
              <a:t>not supported for initial release</a:t>
            </a:r>
          </a:p>
          <a:p>
            <a:r>
              <a:rPr lang="en-US" dirty="0" smtClean="0"/>
              <a:t>Do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oversubscribe host CPU &amp; memory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NTP</a:t>
            </a:r>
            <a:r>
              <a:rPr lang="en-US" dirty="0" smtClean="0"/>
              <a:t> server accessible to Connection</a:t>
            </a:r>
          </a:p>
          <a:p>
            <a:r>
              <a:rPr lang="en-US" dirty="0" smtClean="0"/>
              <a:t>Connection 8.0(2) or higher (see </a:t>
            </a:r>
            <a:r>
              <a:rPr lang="en-US" dirty="0" err="1" smtClean="0"/>
              <a:t>P2V</a:t>
            </a:r>
            <a:r>
              <a:rPr lang="en-US" dirty="0" smtClean="0"/>
              <a:t> migration)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does a customer need to know?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following minimums must be met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RAM &amp; storage may be increased beyond minimums, for example: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8GB</a:t>
            </a:r>
            <a:r>
              <a:rPr lang="en-US" dirty="0" smtClean="0"/>
              <a:t> RAM + Two </a:t>
            </a:r>
            <a:r>
              <a:rPr lang="en-US" dirty="0" err="1" smtClean="0"/>
              <a:t>300GB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oversubscribe host CPU &amp; memory</a:t>
            </a:r>
          </a:p>
          <a:p>
            <a:r>
              <a:rPr lang="en-US" dirty="0" smtClean="0"/>
              <a:t>Virtual Machine Hardware 7 or higher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should a customer configure the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vDisks</a:t>
            </a:r>
            <a:r>
              <a:rPr lang="en-US" dirty="0" smtClean="0"/>
              <a:t> configured as Independent Persistent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Independent persistent mode provides the best storage performance, important for a real-time app</a:t>
            </a:r>
          </a:p>
          <a:p>
            <a:r>
              <a:rPr lang="en-US" dirty="0" smtClean="0"/>
              <a:t>Disks not affected by snapshots (not supported anyway)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should a customer configure the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shot 2010-04-06 at 9.24.26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2952" y="2343285"/>
            <a:ext cx="4038096" cy="21714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VMware OVA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templates providing the following overlays: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OVA template is VMware’s way of rubber stamping </a:t>
            </a:r>
            <a:r>
              <a:rPr lang="en-US" dirty="0" err="1" smtClean="0"/>
              <a:t>VMs</a:t>
            </a:r>
            <a:r>
              <a:rPr lang="en-US" dirty="0" smtClean="0"/>
              <a:t>, all settings deployed to new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Provides starting point if customer wishes to make additional customization, </a:t>
            </a:r>
            <a:r>
              <a:rPr lang="en-US" dirty="0" err="1" smtClean="0"/>
              <a:t>e.g</a:t>
            </a:r>
            <a:r>
              <a:rPr lang="en-US" dirty="0" smtClean="0"/>
              <a:t> increased RAM or storage resources assigned to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SAN alignment: the virtual disks have been already aligned @ </a:t>
            </a:r>
            <a:r>
              <a:rPr lang="en-US" dirty="0" err="1" smtClean="0"/>
              <a:t>64K</a:t>
            </a:r>
            <a:r>
              <a:rPr lang="en-US" dirty="0" smtClean="0"/>
              <a:t> boundaries, improved </a:t>
            </a:r>
            <a:r>
              <a:rPr lang="en-US" dirty="0" err="1" smtClean="0"/>
              <a:t>IOPS</a:t>
            </a:r>
            <a:r>
              <a:rPr lang="en-US" dirty="0" smtClean="0"/>
              <a:t> vs. creating a </a:t>
            </a:r>
            <a:r>
              <a:rPr lang="en-US" dirty="0" err="1" smtClean="0"/>
              <a:t>VM</a:t>
            </a:r>
            <a:r>
              <a:rPr lang="en-US" dirty="0" smtClean="0"/>
              <a:t> from scratch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VMware OVA </a:t>
            </a:r>
            <a:r>
              <a:rPr lang="en-US" dirty="0" smtClean="0"/>
              <a:t>Templates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required to install Connection in a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Highly recommended due to </a:t>
            </a:r>
            <a:r>
              <a:rPr lang="en-US" dirty="0" err="1" smtClean="0"/>
              <a:t>IOPS</a:t>
            </a:r>
            <a:r>
              <a:rPr lang="en-US" dirty="0" smtClean="0"/>
              <a:t> gain w/ respect to file aligned virtual disks</a:t>
            </a:r>
          </a:p>
          <a:p>
            <a:r>
              <a:rPr lang="en-US" dirty="0" smtClean="0"/>
              <a:t>Customer will need to set BIOS boot order appropriately prior to installation: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virtual DVD drive boots first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then hard drive</a:t>
            </a:r>
          </a:p>
          <a:p>
            <a:pPr lvl="1"/>
            <a:r>
              <a:rPr lang="en-US" dirty="0" smtClean="0"/>
              <a:t>VMware does not currently store BIOS settings in OVA</a:t>
            </a:r>
          </a:p>
          <a:p>
            <a:r>
              <a:rPr lang="en-US" dirty="0" err="1" smtClean="0"/>
              <a:t>IOPS</a:t>
            </a:r>
            <a:r>
              <a:rPr lang="en-US" dirty="0" smtClean="0"/>
              <a:t> gains may be lost if storage capacity of virtual disks increased, may be necessary in some cases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Why would a customer use the Cisco overlays?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Whit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1162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Cisco White</vt:lpstr>
      <vt:lpstr>Unity Connection 8.0(2) Virtualization TOI</vt:lpstr>
      <vt:lpstr>Disclaimer</vt:lpstr>
      <vt:lpstr>TOI Objectives</vt:lpstr>
      <vt:lpstr>Customer Expectations</vt:lpstr>
      <vt:lpstr>Installation Requirements</vt:lpstr>
      <vt:lpstr>Virtual Machine Configuration</vt:lpstr>
      <vt:lpstr>Virtual Machine Configuration (cont.)</vt:lpstr>
      <vt:lpstr>Connection VMware OVA Templates</vt:lpstr>
      <vt:lpstr>Connection VMware OVA Templates (cont.)</vt:lpstr>
      <vt:lpstr>Scalability Limits Based on Overlays</vt:lpstr>
      <vt:lpstr>Virtualization Licensing Model</vt:lpstr>
      <vt:lpstr>Virtualization Licensing Model (cont.)</vt:lpstr>
      <vt:lpstr>Virtualization Licensing Model (cont.)</vt:lpstr>
      <vt:lpstr>Virtualization Licensing Model (cont.)</vt:lpstr>
      <vt:lpstr>Physical to Virtual Migrations</vt:lpstr>
      <vt:lpstr>Physical to Virtual Migrations (cont.)</vt:lpstr>
      <vt:lpstr>How to identify Connection in a VM?</vt:lpstr>
      <vt:lpstr>New RTMT Counters</vt:lpstr>
      <vt:lpstr>Slide 19</vt:lpstr>
    </vt:vector>
  </TitlesOfParts>
  <Company>Duarte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Clemens Rossell (clrossel)</cp:lastModifiedBy>
  <cp:revision>302</cp:revision>
  <dcterms:created xsi:type="dcterms:W3CDTF">2009-07-21T18:09:51Z</dcterms:created>
  <dcterms:modified xsi:type="dcterms:W3CDTF">2010-04-07T16:53:17Z</dcterms:modified>
</cp:coreProperties>
</file>