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1"/>
  </p:notesMasterIdLst>
  <p:handoutMasterIdLst>
    <p:handoutMasterId r:id="rId22"/>
  </p:handoutMasterIdLst>
  <p:sldIdLst>
    <p:sldId id="323" r:id="rId2"/>
    <p:sldId id="356" r:id="rId3"/>
    <p:sldId id="358" r:id="rId4"/>
    <p:sldId id="357" r:id="rId5"/>
    <p:sldId id="262" r:id="rId6"/>
    <p:sldId id="350" r:id="rId7"/>
    <p:sldId id="351" r:id="rId8"/>
    <p:sldId id="353" r:id="rId9"/>
    <p:sldId id="354" r:id="rId10"/>
    <p:sldId id="352" r:id="rId11"/>
    <p:sldId id="355" r:id="rId12"/>
    <p:sldId id="359" r:id="rId13"/>
    <p:sldId id="363" r:id="rId14"/>
    <p:sldId id="362" r:id="rId15"/>
    <p:sldId id="360" r:id="rId16"/>
    <p:sldId id="361" r:id="rId17"/>
    <p:sldId id="364" r:id="rId18"/>
    <p:sldId id="365" r:id="rId19"/>
    <p:sldId id="30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bin " initials="R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8E95"/>
    <a:srgbClr val="A8286B"/>
    <a:srgbClr val="47B0D5"/>
    <a:srgbClr val="721E51"/>
    <a:srgbClr val="9F4603"/>
    <a:srgbClr val="000000"/>
    <a:srgbClr val="C0C0C0"/>
    <a:srgbClr val="FFFFFF"/>
    <a:srgbClr val="B21A1A"/>
    <a:srgbClr val="78121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17" autoAdjust="0"/>
    <p:restoredTop sz="94656" autoAdjust="0"/>
  </p:normalViewPr>
  <p:slideViewPr>
    <p:cSldViewPr snapToGrid="0">
      <p:cViewPr varScale="1">
        <p:scale>
          <a:sx n="91" d="100"/>
          <a:sy n="91" d="100"/>
        </p:scale>
        <p:origin x="-1116" y="-114"/>
      </p:cViewPr>
      <p:guideLst>
        <p:guide orient="horz" pos="2160"/>
        <p:guide pos="288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66" d="100"/>
          <a:sy n="66" d="100"/>
        </p:scale>
        <p:origin x="-984" y="-474"/>
      </p:cViewPr>
      <p:guideLst>
        <p:guide orient="horz" pos="2880"/>
        <p:guide pos="723"/>
        <p:guide pos="360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02394" y="8794334"/>
            <a:ext cx="2971800" cy="338554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algn="l">
              <a:defRPr sz="1200"/>
            </a:lvl1pPr>
          </a:lstStyle>
          <a:p>
            <a:r>
              <a:rPr lang="en-US" sz="800" dirty="0" smtClean="0">
                <a:solidFill>
                  <a:srgbClr val="8E8E95"/>
                </a:solidFill>
                <a:latin typeface="Arial" pitchFamily="34" charset="0"/>
                <a:cs typeface="Arial" pitchFamily="34" charset="0"/>
              </a:rPr>
              <a:t>© 2009, Cisco Systems, Inc. All rights reserved.</a:t>
            </a:r>
          </a:p>
          <a:p>
            <a:r>
              <a:rPr lang="en-US" sz="800" dirty="0" smtClean="0">
                <a:solidFill>
                  <a:srgbClr val="8E8E95"/>
                </a:solidFill>
                <a:latin typeface="Arial" pitchFamily="34" charset="0"/>
                <a:cs typeface="Arial" pitchFamily="34" charset="0"/>
              </a:rPr>
              <a:t>Presentation_ID.scr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338094" y="8786357"/>
            <a:ext cx="417513" cy="217487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algn="r">
              <a:defRPr sz="1200"/>
            </a:lvl1pPr>
          </a:lstStyle>
          <a:p>
            <a:fld id="{67292F94-DC1B-41E9-80E9-FE5E26560E8F}" type="slidenum">
              <a:rPr lang="en-US" sz="800">
                <a:solidFill>
                  <a:srgbClr val="8E8E95"/>
                </a:solidFill>
              </a:rPr>
              <a:pPr/>
              <a:t>‹#›</a:t>
            </a:fld>
            <a:endParaRPr lang="en-US" sz="800">
              <a:solidFill>
                <a:srgbClr val="8E8E95"/>
              </a:solidFill>
            </a:endParaRP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102394" y="8799513"/>
            <a:ext cx="6653213" cy="0"/>
          </a:xfrm>
          <a:prstGeom prst="line">
            <a:avLst/>
          </a:prstGeom>
          <a:noFill/>
          <a:ln w="12700">
            <a:solidFill>
              <a:srgbClr val="8E8E95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rgbClr val="8E8E95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8E8E95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143000" y="4343400"/>
            <a:ext cx="4576763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02394" y="8794334"/>
            <a:ext cx="2983706" cy="349666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rgbClr val="8E8E9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© 2009, Cisco Systems, Inc. All rights reserved.</a:t>
            </a:r>
          </a:p>
          <a:p>
            <a:r>
              <a:rPr lang="en-US" dirty="0" smtClean="0"/>
              <a:t>Presentation_ID.scr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366670" y="8786357"/>
            <a:ext cx="388937" cy="215444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algn="r">
              <a:defRPr sz="800">
                <a:solidFill>
                  <a:srgbClr val="8E8E95"/>
                </a:solidFill>
                <a:latin typeface="+mn-lt"/>
              </a:defRPr>
            </a:lvl1pPr>
          </a:lstStyle>
          <a:p>
            <a:fld id="{567B6F56-350B-4E5B-A84B-F03C933C9A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102394" y="8799513"/>
            <a:ext cx="6653213" cy="0"/>
          </a:xfrm>
          <a:prstGeom prst="line">
            <a:avLst/>
          </a:prstGeom>
          <a:noFill/>
          <a:ln w="12700">
            <a:solidFill>
              <a:srgbClr val="8E8E95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rgbClr val="8E8E95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237744" indent="-237744" algn="l" defTabSz="914400" rtl="0" eaLnBrk="1" latinLnBrk="0" hangingPunct="1">
      <a:lnSpc>
        <a:spcPct val="95000"/>
      </a:lnSpc>
      <a:spcBef>
        <a:spcPts val="1440"/>
      </a:spcBef>
      <a:buFont typeface="Wingdings" pitchFamily="2" charset="2"/>
      <a:buChar char="§"/>
      <a:defRPr lang="en-US" sz="1400" kern="1200" dirty="0" smtClean="0">
        <a:solidFill>
          <a:schemeClr val="tx1"/>
        </a:solidFill>
        <a:latin typeface="+mn-lt"/>
        <a:ea typeface="+mn-ea"/>
        <a:cs typeface="+mn-cs"/>
      </a:defRPr>
    </a:lvl1pPr>
    <a:lvl2pPr marL="576072" algn="l" defTabSz="914400" rtl="0" eaLnBrk="1" latinLnBrk="0" hangingPunct="1">
      <a:lnSpc>
        <a:spcPct val="95000"/>
      </a:lnSpc>
      <a:spcBef>
        <a:spcPts val="840"/>
      </a:spcBef>
      <a:defRPr lang="en-US" sz="1200" kern="1200" dirty="0" smtClean="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lnSpc>
        <a:spcPct val="95000"/>
      </a:lnSpc>
      <a:spcBef>
        <a:spcPts val="840"/>
      </a:spcBef>
      <a:defRPr lang="en-US" sz="1000" kern="1200" dirty="0" smtClean="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lnSpc>
        <a:spcPct val="95000"/>
      </a:lnSpc>
      <a:spcBef>
        <a:spcPts val="840"/>
      </a:spcBef>
      <a:defRPr lang="en-US" sz="1000" kern="1200" dirty="0" smtClean="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lnSpc>
        <a:spcPct val="95000"/>
      </a:lnSpc>
      <a:spcBef>
        <a:spcPts val="840"/>
      </a:spcBef>
      <a:defRPr lang="en-US" sz="1000" kern="1200" dirty="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Horizont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858" y="1618487"/>
            <a:ext cx="9181171" cy="23677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-37171" y="1618488"/>
            <a:ext cx="9235440" cy="2359152"/>
          </a:xfrm>
          <a:solidFill>
            <a:schemeClr val="accent1"/>
          </a:solidFill>
          <a:ln w="19050">
            <a:solidFill>
              <a:srgbClr val="C0C0C4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0874" y="5483225"/>
            <a:ext cx="8112126" cy="3841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 Name and Title Go Here</a:t>
            </a:r>
            <a:endParaRPr lang="en-US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black">
          <a:xfrm>
            <a:off x="609600" y="525463"/>
            <a:ext cx="1447800" cy="769937"/>
            <a:chOff x="3272" y="1316"/>
            <a:chExt cx="1889" cy="1002"/>
          </a:xfrm>
        </p:grpSpPr>
        <p:sp>
          <p:nvSpPr>
            <p:cNvPr id="9" name="AutoShape 8"/>
            <p:cNvSpPr>
              <a:spLocks noChangeAspect="1" noChangeArrowheads="1" noTextEdit="1"/>
            </p:cNvSpPr>
            <p:nvPr/>
          </p:nvSpPr>
          <p:spPr bwMode="black">
            <a:xfrm>
              <a:off x="3272" y="1316"/>
              <a:ext cx="1889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black">
            <a:xfrm>
              <a:off x="3803" y="1980"/>
              <a:ext cx="86" cy="325"/>
            </a:xfrm>
            <a:prstGeom prst="rect">
              <a:avLst/>
            </a:prstGeom>
            <a:solidFill>
              <a:srgbClr val="B21A1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4304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black">
            <a:xfrm>
              <a:off x="3443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black">
            <a:xfrm>
              <a:off x="4643" y="1971"/>
              <a:ext cx="342" cy="343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black">
            <a:xfrm>
              <a:off x="4000" y="1971"/>
              <a:ext cx="223" cy="343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black">
            <a:xfrm>
              <a:off x="3272" y="1586"/>
              <a:ext cx="81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black">
            <a:xfrm>
              <a:off x="349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black">
            <a:xfrm>
              <a:off x="3722" y="1320"/>
              <a:ext cx="81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black">
            <a:xfrm>
              <a:off x="394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black">
            <a:xfrm>
              <a:off x="4171" y="1586"/>
              <a:ext cx="86" cy="16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black">
            <a:xfrm>
              <a:off x="439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black">
            <a:xfrm>
              <a:off x="4625" y="1320"/>
              <a:ext cx="82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black">
            <a:xfrm>
              <a:off x="484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black">
            <a:xfrm>
              <a:off x="5075" y="1586"/>
              <a:ext cx="82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50874" y="4114800"/>
            <a:ext cx="8112125" cy="102235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Ph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58763" y="1142999"/>
            <a:ext cx="8631237" cy="5455921"/>
          </a:xfrm>
        </p:spPr>
        <p:txBody>
          <a:bodyPr anchor="ctr" anchorCtr="0"/>
          <a:lstStyle>
            <a:lvl1pPr marL="0" indent="0" algn="ctr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39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Third Photo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454400" y="1600200"/>
            <a:ext cx="4775200" cy="4648200"/>
          </a:xfrm>
        </p:spPr>
        <p:txBody>
          <a:bodyPr/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1143000"/>
            <a:ext cx="3048000" cy="5715000"/>
          </a:xfrm>
        </p:spPr>
        <p:txBody>
          <a:bodyPr anchor="ctr" anchorCtr="1"/>
          <a:lstStyle>
            <a:lvl1pPr>
              <a:buNone/>
              <a:defRPr baseline="0"/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iddle Thir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048000" y="1143000"/>
            <a:ext cx="3048000" cy="5718174"/>
          </a:xfrm>
        </p:spPr>
        <p:txBody>
          <a:bodyPr anchor="ctr" anchorCtr="0"/>
          <a:lstStyle>
            <a:lvl1pPr marL="0" indent="0" algn="ctr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39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Third Photo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4540249" cy="4525963"/>
          </a:xfrm>
        </p:spPr>
        <p:txBody>
          <a:bodyPr/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793751" y="1186542"/>
            <a:ext cx="4540249" cy="381000"/>
          </a:xfrm>
        </p:spPr>
        <p:txBody>
          <a:bodyPr anchor="ctr" anchorCtr="0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Subtitle Goes Here</a:t>
            </a:r>
            <a:endParaRPr lang="en-US" dirty="0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 hasCustomPrompt="1"/>
          </p:nvPr>
        </p:nvSpPr>
        <p:spPr>
          <a:xfrm>
            <a:off x="6096000" y="1143000"/>
            <a:ext cx="3048000" cy="5715000"/>
          </a:xfrm>
        </p:spPr>
        <p:txBody>
          <a:bodyPr anchor="ctr" anchorCtr="1"/>
          <a:lstStyle>
            <a:lvl1pPr>
              <a:buNone/>
              <a:defRPr/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p Third Photo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3512457"/>
            <a:ext cx="7464878" cy="2735942"/>
          </a:xfrm>
        </p:spPr>
        <p:txBody>
          <a:bodyPr/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1143000"/>
            <a:ext cx="9144000" cy="1905000"/>
          </a:xfrm>
        </p:spPr>
        <p:txBody>
          <a:bodyPr anchor="ctr" anchorCtr="1"/>
          <a:lstStyle>
            <a:lvl1pPr>
              <a:buNone/>
              <a:defRPr baseline="0"/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orizontal Middle Thir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3044371"/>
            <a:ext cx="9144000" cy="1905000"/>
          </a:xfrm>
        </p:spPr>
        <p:txBody>
          <a:bodyPr anchor="ctr" anchorCtr="1"/>
          <a:lstStyle>
            <a:lvl1pPr>
              <a:buNone/>
              <a:defRPr baseline="0"/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ttom Third Photo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4953000"/>
            <a:ext cx="9144000" cy="1905000"/>
          </a:xfrm>
        </p:spPr>
        <p:txBody>
          <a:bodyPr anchor="ctr" anchorCtr="1"/>
          <a:lstStyle>
            <a:lvl1pPr>
              <a:buNone/>
              <a:defRPr baseline="0"/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43" name="Content Placeholder 2"/>
          <p:cNvSpPr>
            <a:spLocks noGrp="1"/>
          </p:cNvSpPr>
          <p:nvPr>
            <p:ph idx="12" hasCustomPrompt="1"/>
          </p:nvPr>
        </p:nvSpPr>
        <p:spPr>
          <a:xfrm>
            <a:off x="793751" y="1600201"/>
            <a:ext cx="7461249" cy="2882899"/>
          </a:xfrm>
        </p:spPr>
        <p:txBody>
          <a:bodyPr/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p Half Photo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4495799"/>
            <a:ext cx="7464878" cy="1752599"/>
          </a:xfrm>
        </p:spPr>
        <p:txBody>
          <a:bodyPr/>
          <a:lstStyle/>
          <a:p>
            <a:pPr lvl="0"/>
            <a:r>
              <a:rPr lang="en-US" dirty="0" smtClean="0"/>
              <a:t>Body Text</a:t>
            </a:r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1143000"/>
            <a:ext cx="9144000" cy="2857500"/>
          </a:xfrm>
        </p:spPr>
        <p:txBody>
          <a:bodyPr anchor="ctr" anchorCtr="1"/>
          <a:lstStyle>
            <a:lvl1pPr>
              <a:buNone/>
              <a:defRPr baseline="0"/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lte Slide Horizont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ChangeArrowheads="1"/>
          </p:cNvSpPr>
          <p:nvPr userDrawn="1"/>
        </p:nvSpPr>
        <p:spPr bwMode="hidden">
          <a:xfrm>
            <a:off x="0" y="3962400"/>
            <a:ext cx="9144000" cy="1200150"/>
          </a:xfrm>
          <a:prstGeom prst="rect">
            <a:avLst/>
          </a:prstGeom>
          <a:gradFill rotWithShape="1">
            <a:gsLst>
              <a:gs pos="0">
                <a:srgbClr val="8E8E95">
                  <a:alpha val="50000"/>
                </a:srgbClr>
              </a:gs>
              <a:gs pos="100000">
                <a:srgbClr val="8E8E95">
                  <a:gamma/>
                  <a:shade val="46275"/>
                  <a:invGamma/>
                  <a:alpha val="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858" y="1618487"/>
            <a:ext cx="9181171" cy="23677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black">
          <a:xfrm>
            <a:off x="609600" y="525463"/>
            <a:ext cx="1447800" cy="769937"/>
            <a:chOff x="3272" y="1316"/>
            <a:chExt cx="1889" cy="1002"/>
          </a:xfrm>
        </p:grpSpPr>
        <p:sp>
          <p:nvSpPr>
            <p:cNvPr id="9" name="AutoShape 8"/>
            <p:cNvSpPr>
              <a:spLocks noChangeAspect="1" noChangeArrowheads="1" noTextEdit="1"/>
            </p:cNvSpPr>
            <p:nvPr/>
          </p:nvSpPr>
          <p:spPr bwMode="black">
            <a:xfrm>
              <a:off x="3272" y="1316"/>
              <a:ext cx="1889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black">
            <a:xfrm>
              <a:off x="3803" y="1980"/>
              <a:ext cx="86" cy="325"/>
            </a:xfrm>
            <a:prstGeom prst="rect">
              <a:avLst/>
            </a:prstGeom>
            <a:solidFill>
              <a:srgbClr val="B21A1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4304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black">
            <a:xfrm>
              <a:off x="3443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black">
            <a:xfrm>
              <a:off x="4643" y="1971"/>
              <a:ext cx="342" cy="343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black">
            <a:xfrm>
              <a:off x="4000" y="1971"/>
              <a:ext cx="223" cy="343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black">
            <a:xfrm>
              <a:off x="3272" y="1586"/>
              <a:ext cx="81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black">
            <a:xfrm>
              <a:off x="349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black">
            <a:xfrm>
              <a:off x="3722" y="1320"/>
              <a:ext cx="81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black">
            <a:xfrm>
              <a:off x="394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black">
            <a:xfrm>
              <a:off x="4171" y="1586"/>
              <a:ext cx="86" cy="16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black">
            <a:xfrm>
              <a:off x="439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black">
            <a:xfrm>
              <a:off x="4625" y="1320"/>
              <a:ext cx="82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black">
            <a:xfrm>
              <a:off x="484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black">
            <a:xfrm>
              <a:off x="5075" y="1586"/>
              <a:ext cx="82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0874" y="5483225"/>
            <a:ext cx="8112126" cy="3841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 Name and Title Go Here</a:t>
            </a:r>
            <a:endParaRPr lang="en-US" dirty="0"/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50874" y="4114800"/>
            <a:ext cx="8112125" cy="102235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-45720" y="1618488"/>
            <a:ext cx="9235440" cy="2359152"/>
          </a:xfrm>
          <a:solidFill>
            <a:schemeClr val="accent1"/>
          </a:solidFill>
          <a:ln w="19050">
            <a:solidFill>
              <a:srgbClr val="C0C0C4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Half Photo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3016249" cy="4525963"/>
          </a:xfrm>
        </p:spPr>
        <p:txBody>
          <a:bodyPr/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793751" y="1186542"/>
            <a:ext cx="3028949" cy="381000"/>
          </a:xfrm>
        </p:spPr>
        <p:txBody>
          <a:bodyPr anchor="ctr" anchorCtr="0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Subtitle Goes Here</a:t>
            </a:r>
            <a:endParaRPr lang="en-US" dirty="0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 hasCustomPrompt="1"/>
          </p:nvPr>
        </p:nvSpPr>
        <p:spPr>
          <a:xfrm>
            <a:off x="4572000" y="1143000"/>
            <a:ext cx="4572000" cy="5715000"/>
          </a:xfrm>
        </p:spPr>
        <p:txBody>
          <a:bodyPr anchor="ctr" anchorCtr="1"/>
          <a:lstStyle>
            <a:lvl1pPr>
              <a:buNone/>
              <a:defRPr/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525" y="1144588"/>
            <a:ext cx="9156700" cy="477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13"/>
          <p:cNvSpPr/>
          <p:nvPr/>
        </p:nvSpPr>
        <p:spPr>
          <a:xfrm>
            <a:off x="5354479" y="1146175"/>
            <a:ext cx="3781901" cy="4773614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5352415" y="1138238"/>
            <a:ext cx="3794760" cy="4781551"/>
          </a:xfrm>
          <a:solidFill>
            <a:schemeClr val="bg2">
              <a:lumMod val="65000"/>
            </a:schemeClr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white">
          <a:xfrm>
            <a:off x="0" y="0"/>
            <a:ext cx="9144000" cy="1619250"/>
          </a:xfrm>
          <a:prstGeom prst="rect">
            <a:avLst/>
          </a:prstGeom>
          <a:solidFill>
            <a:schemeClr val="bg2">
              <a:alpha val="3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685799" y="2000249"/>
            <a:ext cx="4003431" cy="2486025"/>
          </a:xfrm>
        </p:spPr>
        <p:txBody>
          <a:bodyPr>
            <a:noAutofit/>
          </a:bodyPr>
          <a:lstStyle>
            <a:lvl1pPr marL="114300" indent="-118872" algn="l" defTabSz="814388" eaLnBrk="1" hangingPunct="1">
              <a:lnSpc>
                <a:spcPct val="95000"/>
              </a:lnSpc>
              <a:buNone/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“Quote slide option one has text that is left aligned, set in Arial Regular with a point size of 22 points. The maximum quote length should not be more than seven lines of text per quote.”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801080" y="5149174"/>
            <a:ext cx="3770920" cy="560153"/>
          </a:xfrm>
        </p:spPr>
        <p:txBody>
          <a:bodyPr wrap="square" anchor="ctr" anchorCtr="0">
            <a:spAutoFit/>
          </a:bodyPr>
          <a:lstStyle>
            <a:lvl1pPr marL="0" indent="0" algn="l" defTabSz="814388">
              <a:spcBef>
                <a:spcPct val="30000"/>
              </a:spcBef>
              <a:buClr>
                <a:schemeClr val="tx2"/>
              </a:buClr>
              <a:buSzPct val="100000"/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Source Name</a:t>
            </a:r>
            <a:br>
              <a:rPr lang="en-US" dirty="0" smtClean="0"/>
            </a:br>
            <a:r>
              <a:rPr lang="en-US" dirty="0" smtClean="0"/>
              <a:t>Company XYZ</a:t>
            </a:r>
            <a:endParaRPr lang="en-US" dirty="0"/>
          </a:p>
        </p:txBody>
      </p:sp>
      <p:sp>
        <p:nvSpPr>
          <p:cNvPr id="19" name="Rectangle 4"/>
          <p:cNvSpPr>
            <a:spLocks noChangeArrowheads="1"/>
          </p:cNvSpPr>
          <p:nvPr userDrawn="1"/>
        </p:nvSpPr>
        <p:spPr bwMode="ltGray">
          <a:xfrm>
            <a:off x="2206625" y="6634163"/>
            <a:ext cx="2249756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smtClean="0">
                <a:solidFill>
                  <a:srgbClr val="8E8E95"/>
                </a:solidFill>
              </a:rPr>
              <a:t>© 2010 Cisco and/or its affiliates. All rights reserved.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20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24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25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1000">
                <a:solidFill>
                  <a:srgbClr val="8E8E95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 dirty="0">
              <a:solidFill>
                <a:srgbClr val="8E8E95"/>
              </a:solidFill>
            </a:endParaRPr>
          </a:p>
        </p:txBody>
      </p:sp>
      <p:sp>
        <p:nvSpPr>
          <p:cNvPr id="15" name="Rectangle 10"/>
          <p:cNvSpPr>
            <a:spLocks noChangeArrowheads="1"/>
          </p:cNvSpPr>
          <p:nvPr userDrawn="1"/>
        </p:nvSpPr>
        <p:spPr bwMode="white">
          <a:xfrm>
            <a:off x="0" y="4953000"/>
            <a:ext cx="9144000" cy="1619250"/>
          </a:xfrm>
          <a:prstGeom prst="rect">
            <a:avLst/>
          </a:prstGeom>
          <a:solidFill>
            <a:schemeClr val="bg2">
              <a:alpha val="3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8"/>
          <p:cNvSpPr>
            <a:spLocks noChangeArrowheads="1"/>
          </p:cNvSpPr>
          <p:nvPr userDrawn="1"/>
        </p:nvSpPr>
        <p:spPr bwMode="hidden">
          <a:xfrm flipV="1">
            <a:off x="0" y="5910262"/>
            <a:ext cx="9144000" cy="581025"/>
          </a:xfrm>
          <a:prstGeom prst="rect">
            <a:avLst/>
          </a:prstGeom>
          <a:gradFill rotWithShape="1">
            <a:gsLst>
              <a:gs pos="0">
                <a:srgbClr val="0183B7">
                  <a:gamma/>
                  <a:tint val="0"/>
                  <a:invGamma/>
                  <a:alpha val="0"/>
                </a:srgbClr>
              </a:gs>
              <a:gs pos="100000">
                <a:srgbClr val="0183B7">
                  <a:alpha val="5000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 anchor="ctr"/>
          <a:lstStyle/>
          <a:p>
            <a:endParaRPr lang="en-US"/>
          </a:p>
        </p:txBody>
      </p:sp>
      <p:sp>
        <p:nvSpPr>
          <p:cNvPr id="19" name="Rectangle 46"/>
          <p:cNvSpPr>
            <a:spLocks noChangeArrowheads="1"/>
          </p:cNvSpPr>
          <p:nvPr userDrawn="1"/>
        </p:nvSpPr>
        <p:spPr bwMode="hidden">
          <a:xfrm>
            <a:off x="0" y="3424238"/>
            <a:ext cx="9144000" cy="581025"/>
          </a:xfrm>
          <a:prstGeom prst="rect">
            <a:avLst/>
          </a:prstGeom>
          <a:gradFill rotWithShape="1">
            <a:gsLst>
              <a:gs pos="0">
                <a:srgbClr val="0183B7">
                  <a:gamma/>
                  <a:tint val="0"/>
                  <a:invGamma/>
                  <a:alpha val="0"/>
                </a:srgbClr>
              </a:gs>
              <a:gs pos="100000">
                <a:srgbClr val="0183B7">
                  <a:alpha val="5000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 anchor="ctr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4007105"/>
            <a:ext cx="9144001" cy="19201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0" hasCustomPrompt="1"/>
          </p:nvPr>
        </p:nvSpPr>
        <p:spPr>
          <a:xfrm>
            <a:off x="687388" y="1038225"/>
            <a:ext cx="7366000" cy="1441451"/>
          </a:xfrm>
        </p:spPr>
        <p:txBody>
          <a:bodyPr>
            <a:noAutofit/>
          </a:bodyPr>
          <a:lstStyle>
            <a:lvl1pPr marL="114300" indent="-118872" algn="l" defTabSz="814388" eaLnBrk="1" hangingPunct="1">
              <a:lnSpc>
                <a:spcPct val="95000"/>
              </a:lnSpc>
              <a:buNone/>
              <a:defRPr sz="2200">
                <a:solidFill>
                  <a:srgbClr val="0183B7"/>
                </a:solidFill>
              </a:defRPr>
            </a:lvl1pPr>
          </a:lstStyle>
          <a:p>
            <a:pPr lvl="0"/>
            <a:r>
              <a:rPr lang="en-US" dirty="0" smtClean="0"/>
              <a:t>“Quote slide option two has text that is left aligned, set in Arial Regular with a point size of 22 points. The maximum quote length should not be more than four lines of text per quote.”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1" hasCustomPrompt="1"/>
          </p:nvPr>
        </p:nvSpPr>
        <p:spPr>
          <a:xfrm>
            <a:off x="801688" y="2773965"/>
            <a:ext cx="7275512" cy="647700"/>
          </a:xfrm>
        </p:spPr>
        <p:txBody>
          <a:bodyPr anchor="ctr" anchorCtr="0">
            <a:normAutofit/>
          </a:bodyPr>
          <a:lstStyle>
            <a:lvl1pPr marL="0" indent="0" algn="l" defTabSz="814388">
              <a:spcBef>
                <a:spcPct val="30000"/>
              </a:spcBef>
              <a:buClr>
                <a:schemeClr val="tx2"/>
              </a:buClr>
              <a:buSzPct val="100000"/>
              <a:buFont typeface="Wingdings" pitchFamily="2" charset="2"/>
              <a:buNone/>
              <a:defRPr sz="1600" b="0">
                <a:solidFill>
                  <a:srgbClr val="0183B7"/>
                </a:solidFill>
              </a:defRPr>
            </a:lvl1pPr>
          </a:lstStyle>
          <a:p>
            <a:pPr lvl="0"/>
            <a:r>
              <a:rPr lang="en-US" dirty="0" smtClean="0"/>
              <a:t>Source Name</a:t>
            </a:r>
            <a:br>
              <a:rPr lang="en-US" dirty="0" smtClean="0"/>
            </a:br>
            <a:r>
              <a:rPr lang="en-US" dirty="0" smtClean="0"/>
              <a:t>Company XYZ</a:t>
            </a:r>
            <a:endParaRPr lang="en-US" dirty="0"/>
          </a:p>
        </p:txBody>
      </p:sp>
      <p:sp>
        <p:nvSpPr>
          <p:cNvPr id="15" name="Picture Placeholder 43"/>
          <p:cNvSpPr>
            <a:spLocks noGrp="1"/>
          </p:cNvSpPr>
          <p:nvPr>
            <p:ph type="pic" sz="quarter" idx="14" hasCustomPrompt="1"/>
          </p:nvPr>
        </p:nvSpPr>
        <p:spPr bwMode="grayWhite">
          <a:xfrm>
            <a:off x="-57150" y="4007104"/>
            <a:ext cx="3108960" cy="1911096"/>
          </a:xfrm>
          <a:solidFill>
            <a:schemeClr val="bg2">
              <a:lumMod val="50000"/>
            </a:schemeClr>
          </a:solidFill>
          <a:ln w="19050">
            <a:solidFill>
              <a:srgbClr val="FFFFFF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16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3054096" y="4007104"/>
            <a:ext cx="6126480" cy="1911096"/>
          </a:xfrm>
          <a:solidFill>
            <a:schemeClr val="bg2">
              <a:lumMod val="65000"/>
            </a:schemeClr>
          </a:solidFill>
          <a:ln w="19050">
            <a:solidFill>
              <a:srgbClr val="FFFFFF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18" name="Rectangle 4"/>
          <p:cNvSpPr>
            <a:spLocks noChangeArrowheads="1"/>
          </p:cNvSpPr>
          <p:nvPr userDrawn="1"/>
        </p:nvSpPr>
        <p:spPr bwMode="ltGray">
          <a:xfrm>
            <a:off x="2206625" y="6634163"/>
            <a:ext cx="2249756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smtClean="0">
                <a:solidFill>
                  <a:srgbClr val="8E8E95"/>
                </a:solidFill>
              </a:rPr>
              <a:t>© 2010 Cisco and/or its affiliates. All rights reserved.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20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21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1000">
                <a:solidFill>
                  <a:srgbClr val="8E8E95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 dirty="0">
              <a:solidFill>
                <a:srgbClr val="8E8E95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2092325"/>
            <a:ext cx="5548313" cy="239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13"/>
          <p:cNvSpPr/>
          <p:nvPr/>
        </p:nvSpPr>
        <p:spPr>
          <a:xfrm>
            <a:off x="5343525" y="4483100"/>
            <a:ext cx="3800476" cy="2374899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43525" y="-1"/>
            <a:ext cx="3800476" cy="2087563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43525" y="2095500"/>
            <a:ext cx="3800476" cy="2387599"/>
          </a:xfrm>
          <a:prstGeom prst="rect">
            <a:avLst/>
          </a:prstGeom>
          <a:solidFill>
            <a:schemeClr val="bg2">
              <a:lumMod val="65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719138" y="2487613"/>
            <a:ext cx="3865562" cy="1512887"/>
          </a:xfrm>
        </p:spPr>
        <p:txBody>
          <a:bodyPr>
            <a:noAutofit/>
          </a:bodyPr>
          <a:lstStyle>
            <a:lvl1pPr marL="114300" indent="-118872" algn="l" defTabSz="814388" eaLnBrk="1" hangingPunct="1">
              <a:lnSpc>
                <a:spcPct val="95000"/>
              </a:lnSpc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“Quote slide option three has text that is left aligned, set in Arial Regular with a point size of 18 points. Use no more than five lines of text per quote.”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1" hasCustomPrompt="1"/>
          </p:nvPr>
        </p:nvSpPr>
        <p:spPr>
          <a:xfrm>
            <a:off x="801688" y="4881563"/>
            <a:ext cx="3789362" cy="554266"/>
          </a:xfrm>
        </p:spPr>
        <p:txBody>
          <a:bodyPr anchor="ctr" anchorCtr="0">
            <a:normAutofit/>
          </a:bodyPr>
          <a:lstStyle>
            <a:lvl1pPr marL="0" indent="0" algn="l" defTabSz="814388">
              <a:spcBef>
                <a:spcPct val="30000"/>
              </a:spcBef>
              <a:buClr>
                <a:schemeClr val="tx2"/>
              </a:buClr>
              <a:buSzPct val="100000"/>
              <a:buFont typeface="Wingdings" pitchFamily="2" charset="2"/>
              <a:buNone/>
              <a:defRPr sz="1600" b="0">
                <a:solidFill>
                  <a:srgbClr val="0183B7"/>
                </a:solidFill>
              </a:defRPr>
            </a:lvl1pPr>
          </a:lstStyle>
          <a:p>
            <a:pPr lvl="0"/>
            <a:r>
              <a:rPr lang="en-US" dirty="0" smtClean="0"/>
              <a:t>Source Name</a:t>
            </a:r>
            <a:br>
              <a:rPr lang="en-US" dirty="0" smtClean="0"/>
            </a:br>
            <a:r>
              <a:rPr lang="en-US" dirty="0" smtClean="0"/>
              <a:t>Company XYZ</a:t>
            </a:r>
            <a:endParaRPr lang="en-US" dirty="0"/>
          </a:p>
        </p:txBody>
      </p:sp>
      <p:sp>
        <p:nvSpPr>
          <p:cNvPr id="15" name="Picture Placeholder 43"/>
          <p:cNvSpPr>
            <a:spLocks noGrp="1"/>
          </p:cNvSpPr>
          <p:nvPr>
            <p:ph type="pic" sz="quarter" idx="14" hasCustomPrompt="1"/>
          </p:nvPr>
        </p:nvSpPr>
        <p:spPr bwMode="grayWhite">
          <a:xfrm>
            <a:off x="5343525" y="4368800"/>
            <a:ext cx="3800475" cy="2489200"/>
          </a:xfrm>
          <a:solidFill>
            <a:schemeClr val="bg2">
              <a:lumMod val="50000"/>
            </a:schemeClr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19" name="Picture Placeholder 43"/>
          <p:cNvSpPr>
            <a:spLocks noGrp="1"/>
          </p:cNvSpPr>
          <p:nvPr>
            <p:ph type="pic" sz="quarter" idx="13" hasCustomPrompt="1"/>
          </p:nvPr>
        </p:nvSpPr>
        <p:spPr bwMode="grayWhite">
          <a:xfrm>
            <a:off x="5343525" y="-1"/>
            <a:ext cx="3800475" cy="2095501"/>
          </a:xfrm>
          <a:solidFill>
            <a:schemeClr val="bg2">
              <a:lumMod val="50000"/>
            </a:schemeClr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20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5343525" y="2095500"/>
            <a:ext cx="3800475" cy="2374900"/>
          </a:xfrm>
          <a:solidFill>
            <a:schemeClr val="bg2">
              <a:lumMod val="65000"/>
            </a:schemeClr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18" name="Rectangle 4"/>
          <p:cNvSpPr>
            <a:spLocks noChangeArrowheads="1"/>
          </p:cNvSpPr>
          <p:nvPr userDrawn="1"/>
        </p:nvSpPr>
        <p:spPr bwMode="ltGray">
          <a:xfrm>
            <a:off x="2206625" y="6634163"/>
            <a:ext cx="2249756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smtClean="0">
                <a:solidFill>
                  <a:srgbClr val="8E8E95"/>
                </a:solidFill>
              </a:rPr>
              <a:t>© 2010 Cisco and/or its affiliates. All rights reserved.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22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23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25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1000">
                <a:solidFill>
                  <a:srgbClr val="8E8E95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 dirty="0">
              <a:solidFill>
                <a:srgbClr val="8E8E95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2081213"/>
            <a:ext cx="9156700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2" name="Text Placeholder 4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677192" y="2487613"/>
            <a:ext cx="7585963" cy="1512887"/>
          </a:xfrm>
        </p:spPr>
        <p:txBody>
          <a:bodyPr>
            <a:noAutofit/>
          </a:bodyPr>
          <a:lstStyle>
            <a:lvl1pPr marL="114300" indent="-118872" algn="l" defTabSz="814388" eaLnBrk="1" hangingPunct="1">
              <a:lnSpc>
                <a:spcPct val="95000"/>
              </a:lnSpc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“Quote slide option four has text that is left aligned, set in Arial Regular with a point size of 24 points. </a:t>
            </a:r>
            <a:r>
              <a:rPr lang="en-US" dirty="0" smtClean="0">
                <a:solidFill>
                  <a:srgbClr val="FFFFFF"/>
                </a:solidFill>
              </a:rPr>
              <a:t>The maximum quote length should not be more than four lines of text per quote</a:t>
            </a:r>
            <a:r>
              <a:rPr lang="en-US" dirty="0" smtClean="0"/>
              <a:t>.”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1" hasCustomPrompt="1"/>
          </p:nvPr>
        </p:nvSpPr>
        <p:spPr>
          <a:xfrm>
            <a:off x="801687" y="4881563"/>
            <a:ext cx="7461467" cy="554266"/>
          </a:xfrm>
        </p:spPr>
        <p:txBody>
          <a:bodyPr anchor="ctr" anchorCtr="0">
            <a:normAutofit/>
          </a:bodyPr>
          <a:lstStyle>
            <a:lvl1pPr marL="0" indent="0" algn="l" defTabSz="814388">
              <a:spcBef>
                <a:spcPct val="30000"/>
              </a:spcBef>
              <a:buClr>
                <a:schemeClr val="tx2"/>
              </a:buClr>
              <a:buSzPct val="100000"/>
              <a:buFont typeface="Wingdings" pitchFamily="2" charset="2"/>
              <a:buNone/>
              <a:defRPr sz="1600" b="0">
                <a:solidFill>
                  <a:srgbClr val="0183B7"/>
                </a:solidFill>
              </a:defRPr>
            </a:lvl1pPr>
          </a:lstStyle>
          <a:p>
            <a:pPr lvl="0"/>
            <a:r>
              <a:rPr lang="en-US" dirty="0" smtClean="0"/>
              <a:t>Source Name</a:t>
            </a:r>
            <a:br>
              <a:rPr lang="en-US" dirty="0" smtClean="0"/>
            </a:br>
            <a:r>
              <a:rPr lang="en-US" dirty="0" smtClean="0"/>
              <a:t>Company XYZ</a:t>
            </a:r>
            <a:endParaRPr lang="en-US" dirty="0"/>
          </a:p>
        </p:txBody>
      </p:sp>
      <p:sp>
        <p:nvSpPr>
          <p:cNvPr id="13" name="Rectangle 4"/>
          <p:cNvSpPr>
            <a:spLocks noChangeArrowheads="1"/>
          </p:cNvSpPr>
          <p:nvPr userDrawn="1"/>
        </p:nvSpPr>
        <p:spPr bwMode="ltGray">
          <a:xfrm>
            <a:off x="2206625" y="6634163"/>
            <a:ext cx="2249756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smtClean="0">
                <a:solidFill>
                  <a:srgbClr val="8E8E95"/>
                </a:solidFill>
              </a:rPr>
              <a:t>© 2010 Cisco and/or its affiliates. All rights reserved.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14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15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16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1000">
                <a:solidFill>
                  <a:srgbClr val="8E8E95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 dirty="0">
              <a:solidFill>
                <a:srgbClr val="8E8E95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6" name="Chart Placeholder 35"/>
          <p:cNvSpPr>
            <a:spLocks noGrp="1"/>
          </p:cNvSpPr>
          <p:nvPr>
            <p:ph type="chart" sz="quarter" idx="10"/>
          </p:nvPr>
        </p:nvSpPr>
        <p:spPr>
          <a:xfrm>
            <a:off x="636591" y="1625147"/>
            <a:ext cx="7807322" cy="3803196"/>
          </a:xfrm>
        </p:spPr>
        <p:txBody>
          <a:bodyPr anchor="ctr" anchorCtr="1"/>
          <a:lstStyle>
            <a:lvl1pPr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798286" y="1625373"/>
            <a:ext cx="7474857" cy="4281941"/>
          </a:xfrm>
        </p:spPr>
        <p:txBody>
          <a:bodyPr anchor="ctr" anchorCtr="1"/>
          <a:lstStyle>
            <a:lvl1pPr>
              <a:buNone/>
              <a:defRPr/>
            </a:lvl1pPr>
          </a:lstStyle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39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85749"/>
            <a:ext cx="5486400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5362099" y="0"/>
            <a:ext cx="3781901" cy="6858000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786765" y="2774950"/>
            <a:ext cx="3792855" cy="1022350"/>
          </a:xfrm>
        </p:spPr>
        <p:txBody>
          <a:bodyPr anchor="ctr" anchorCtr="0"/>
          <a:lstStyle>
            <a:lvl1pPr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Segue Text Here</a:t>
            </a:r>
            <a:endParaRPr lang="en-US" dirty="0"/>
          </a:p>
        </p:txBody>
      </p:sp>
      <p:sp>
        <p:nvSpPr>
          <p:cNvPr id="8" name="Picture Placeholder 43"/>
          <p:cNvSpPr>
            <a:spLocks noGrp="1"/>
          </p:cNvSpPr>
          <p:nvPr>
            <p:ph type="pic" sz="quarter" idx="12" hasCustomPrompt="1"/>
          </p:nvPr>
        </p:nvSpPr>
        <p:spPr>
          <a:xfrm>
            <a:off x="5349240" y="0"/>
            <a:ext cx="3794760" cy="6858000"/>
          </a:xfrm>
          <a:solidFill>
            <a:srgbClr val="8E8E95"/>
          </a:solidFill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ltGray">
          <a:xfrm>
            <a:off x="2206625" y="6634163"/>
            <a:ext cx="2249756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smtClean="0">
                <a:solidFill>
                  <a:srgbClr val="8E8E95"/>
                </a:solidFill>
              </a:rPr>
              <a:t>© 2010 Cisco and/or its affiliates. All rights reserved.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13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85749"/>
            <a:ext cx="5486400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5362099" y="0"/>
            <a:ext cx="3781901" cy="6858000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786765" y="2774950"/>
            <a:ext cx="3792855" cy="1022350"/>
          </a:xfrm>
        </p:spPr>
        <p:txBody>
          <a:bodyPr anchor="ctr" anchorCtr="0"/>
          <a:lstStyle>
            <a:lvl1pPr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Segue Text Here</a:t>
            </a:r>
            <a:endParaRPr lang="en-US" dirty="0"/>
          </a:p>
        </p:txBody>
      </p:sp>
      <p:sp>
        <p:nvSpPr>
          <p:cNvPr id="11" name="Picture Placeholder 43"/>
          <p:cNvSpPr>
            <a:spLocks noGrp="1"/>
          </p:cNvSpPr>
          <p:nvPr>
            <p:ph type="pic" sz="quarter" idx="12" hasCustomPrompt="1"/>
          </p:nvPr>
        </p:nvSpPr>
        <p:spPr>
          <a:xfrm>
            <a:off x="5349240" y="0"/>
            <a:ext cx="3794760" cy="6858000"/>
          </a:xfrm>
          <a:solidFill>
            <a:srgbClr val="8E8E95"/>
          </a:solidFill>
        </p:spPr>
        <p:txBody>
          <a:bodyPr anchor="ctr" anchorCtr="1"/>
          <a:lstStyle>
            <a:lvl1pPr>
              <a:buNone/>
              <a:defRPr/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17" name="Rectangle 10"/>
          <p:cNvSpPr>
            <a:spLocks noChangeArrowheads="1"/>
          </p:cNvSpPr>
          <p:nvPr userDrawn="1"/>
        </p:nvSpPr>
        <p:spPr bwMode="white">
          <a:xfrm>
            <a:off x="5343525" y="0"/>
            <a:ext cx="3800474" cy="2087880"/>
          </a:xfrm>
          <a:prstGeom prst="rect">
            <a:avLst/>
          </a:prstGeom>
          <a:solidFill>
            <a:srgbClr val="FFFFFF">
              <a:alpha val="3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Rectangle 10"/>
          <p:cNvSpPr>
            <a:spLocks noChangeArrowheads="1"/>
          </p:cNvSpPr>
          <p:nvPr userDrawn="1"/>
        </p:nvSpPr>
        <p:spPr bwMode="white">
          <a:xfrm>
            <a:off x="5343525" y="4464050"/>
            <a:ext cx="3800474" cy="2393950"/>
          </a:xfrm>
          <a:prstGeom prst="rect">
            <a:avLst/>
          </a:prstGeom>
          <a:solidFill>
            <a:srgbClr val="FFFFFF">
              <a:alpha val="3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4"/>
          <p:cNvSpPr>
            <a:spLocks noChangeArrowheads="1"/>
          </p:cNvSpPr>
          <p:nvPr userDrawn="1"/>
        </p:nvSpPr>
        <p:spPr bwMode="ltGray">
          <a:xfrm>
            <a:off x="2206625" y="6634163"/>
            <a:ext cx="2249756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smtClean="0">
                <a:solidFill>
                  <a:srgbClr val="8E8E95"/>
                </a:solidFill>
              </a:rPr>
              <a:t>© 2010 Cisco and/or its affiliates. All rights reserved.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15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16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85749"/>
            <a:ext cx="5486400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5343525" y="-1"/>
            <a:ext cx="3800476" cy="2276476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Picture Placeholder 43"/>
          <p:cNvSpPr>
            <a:spLocks noGrp="1"/>
          </p:cNvSpPr>
          <p:nvPr>
            <p:ph type="pic" sz="quarter" idx="13" hasCustomPrompt="1"/>
          </p:nvPr>
        </p:nvSpPr>
        <p:spPr bwMode="grayWhite">
          <a:xfrm>
            <a:off x="5343525" y="-1"/>
            <a:ext cx="3800475" cy="2095501"/>
          </a:xfrm>
          <a:solidFill>
            <a:schemeClr val="bg2">
              <a:lumMod val="50000"/>
            </a:schemeClr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43525" y="4483100"/>
            <a:ext cx="3800476" cy="2374899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43525" y="2095500"/>
            <a:ext cx="3800476" cy="2387599"/>
          </a:xfrm>
          <a:prstGeom prst="rect">
            <a:avLst/>
          </a:prstGeom>
          <a:solidFill>
            <a:schemeClr val="bg2">
              <a:lumMod val="65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786765" y="2774950"/>
            <a:ext cx="3792855" cy="1022350"/>
          </a:xfrm>
        </p:spPr>
        <p:txBody>
          <a:bodyPr anchor="ctr" anchorCtr="0"/>
          <a:lstStyle>
            <a:lvl1pPr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Segue Text Here</a:t>
            </a:r>
            <a:endParaRPr lang="en-US" dirty="0"/>
          </a:p>
        </p:txBody>
      </p:sp>
      <p:sp>
        <p:nvSpPr>
          <p:cNvPr id="18" name="Picture Placeholder 43"/>
          <p:cNvSpPr>
            <a:spLocks noGrp="1"/>
          </p:cNvSpPr>
          <p:nvPr>
            <p:ph type="pic" sz="quarter" idx="14" hasCustomPrompt="1"/>
          </p:nvPr>
        </p:nvSpPr>
        <p:spPr bwMode="grayWhite">
          <a:xfrm>
            <a:off x="5343525" y="4368800"/>
            <a:ext cx="3800475" cy="2489200"/>
          </a:xfrm>
          <a:solidFill>
            <a:schemeClr val="bg2">
              <a:lumMod val="50000"/>
            </a:schemeClr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20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5343525" y="2095500"/>
            <a:ext cx="3800475" cy="2374900"/>
          </a:xfrm>
          <a:solidFill>
            <a:schemeClr val="bg2">
              <a:lumMod val="65000"/>
            </a:schemeClr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12" name="Rectangle 4"/>
          <p:cNvSpPr>
            <a:spLocks noChangeArrowheads="1"/>
          </p:cNvSpPr>
          <p:nvPr userDrawn="1"/>
        </p:nvSpPr>
        <p:spPr bwMode="ltGray">
          <a:xfrm>
            <a:off x="2206625" y="6634163"/>
            <a:ext cx="2249756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smtClean="0">
                <a:solidFill>
                  <a:srgbClr val="8E8E95"/>
                </a:solidFill>
              </a:rPr>
              <a:t>© 2010 Cisco and/or its affiliates. All rights reserved.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14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15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Vertic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525" y="2081213"/>
            <a:ext cx="5371624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0874" y="4733925"/>
            <a:ext cx="4454526" cy="3714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 Name and Title Go Here</a:t>
            </a:r>
            <a:endParaRPr lang="en-US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black">
          <a:xfrm>
            <a:off x="609600" y="525463"/>
            <a:ext cx="1447800" cy="769937"/>
            <a:chOff x="3272" y="1316"/>
            <a:chExt cx="1889" cy="1002"/>
          </a:xfrm>
        </p:grpSpPr>
        <p:sp>
          <p:nvSpPr>
            <p:cNvPr id="9" name="AutoShape 8"/>
            <p:cNvSpPr>
              <a:spLocks noChangeAspect="1" noChangeArrowheads="1" noTextEdit="1"/>
            </p:cNvSpPr>
            <p:nvPr/>
          </p:nvSpPr>
          <p:spPr bwMode="black">
            <a:xfrm>
              <a:off x="3272" y="1316"/>
              <a:ext cx="1889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black">
            <a:xfrm>
              <a:off x="3803" y="1980"/>
              <a:ext cx="86" cy="325"/>
            </a:xfrm>
            <a:prstGeom prst="rect">
              <a:avLst/>
            </a:prstGeom>
            <a:solidFill>
              <a:srgbClr val="B21A1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4304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black">
            <a:xfrm>
              <a:off x="3443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black">
            <a:xfrm>
              <a:off x="4643" y="1971"/>
              <a:ext cx="342" cy="343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black">
            <a:xfrm>
              <a:off x="4000" y="1971"/>
              <a:ext cx="223" cy="343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black">
            <a:xfrm>
              <a:off x="3272" y="1586"/>
              <a:ext cx="81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black">
            <a:xfrm>
              <a:off x="349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black">
            <a:xfrm>
              <a:off x="3722" y="1320"/>
              <a:ext cx="81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black">
            <a:xfrm>
              <a:off x="394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black">
            <a:xfrm>
              <a:off x="4171" y="1586"/>
              <a:ext cx="86" cy="16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black">
            <a:xfrm>
              <a:off x="439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black">
            <a:xfrm>
              <a:off x="4625" y="1320"/>
              <a:ext cx="82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black">
            <a:xfrm>
              <a:off x="484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black">
            <a:xfrm>
              <a:off x="5075" y="1586"/>
              <a:ext cx="82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650875" y="2774950"/>
            <a:ext cx="4454526" cy="1022350"/>
          </a:xfrm>
        </p:spPr>
        <p:txBody>
          <a:bodyPr anchor="ctr" anchorCtr="0"/>
          <a:lstStyle>
            <a:lvl1pPr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5362099" y="0"/>
            <a:ext cx="3781901" cy="6858000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icture Placeholder 43"/>
          <p:cNvSpPr>
            <a:spLocks noGrp="1"/>
          </p:cNvSpPr>
          <p:nvPr>
            <p:ph type="pic" sz="quarter" idx="12" hasCustomPrompt="1"/>
          </p:nvPr>
        </p:nvSpPr>
        <p:spPr>
          <a:xfrm>
            <a:off x="5349240" y="0"/>
            <a:ext cx="3794760" cy="6858000"/>
          </a:xfrm>
          <a:solidFill>
            <a:srgbClr val="8E8E95"/>
          </a:solidFill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8585" y="1648223"/>
            <a:ext cx="9181171" cy="2367725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-45720" y="1647063"/>
            <a:ext cx="9235440" cy="2359152"/>
          </a:xfrm>
          <a:solidFill>
            <a:srgbClr val="8E8E95"/>
          </a:solidFill>
          <a:ln w="19050">
            <a:solidFill>
              <a:srgbClr val="C0C0C4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31" name="Title 1"/>
          <p:cNvSpPr>
            <a:spLocks noGrp="1"/>
          </p:cNvSpPr>
          <p:nvPr>
            <p:ph type="ctrTitle" hasCustomPrompt="1"/>
          </p:nvPr>
        </p:nvSpPr>
        <p:spPr>
          <a:xfrm>
            <a:off x="774699" y="4298950"/>
            <a:ext cx="5330825" cy="1022350"/>
          </a:xfrm>
        </p:spPr>
        <p:txBody>
          <a:bodyPr anchor="ctr" anchorCtr="0"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Segue Text Here</a:t>
            </a:r>
            <a:endParaRPr lang="en-US" dirty="0"/>
          </a:p>
        </p:txBody>
      </p:sp>
      <p:sp>
        <p:nvSpPr>
          <p:cNvPr id="15" name="Rectangle 4"/>
          <p:cNvSpPr>
            <a:spLocks noChangeArrowheads="1"/>
          </p:cNvSpPr>
          <p:nvPr userDrawn="1"/>
        </p:nvSpPr>
        <p:spPr bwMode="ltGray">
          <a:xfrm>
            <a:off x="2206625" y="6634163"/>
            <a:ext cx="2249756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smtClean="0">
                <a:solidFill>
                  <a:srgbClr val="8E8E95"/>
                </a:solidFill>
              </a:rPr>
              <a:t>© 2010 Cisco and/or its affiliates. All rights reserved.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16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17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18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1000">
                <a:solidFill>
                  <a:srgbClr val="8E8E95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 dirty="0">
              <a:solidFill>
                <a:srgbClr val="8E8E95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 Option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>
            <a:spLocks noChangeArrowheads="1"/>
          </p:cNvSpPr>
          <p:nvPr userDrawn="1"/>
        </p:nvSpPr>
        <p:spPr bwMode="hidden">
          <a:xfrm>
            <a:off x="0" y="3992880"/>
            <a:ext cx="9144000" cy="1184910"/>
          </a:xfrm>
          <a:prstGeom prst="rect">
            <a:avLst/>
          </a:prstGeom>
          <a:gradFill rotWithShape="1">
            <a:gsLst>
              <a:gs pos="0">
                <a:srgbClr val="8E8E95">
                  <a:alpha val="49804"/>
                </a:srgbClr>
              </a:gs>
              <a:gs pos="100000">
                <a:srgbClr val="8E8E95">
                  <a:gamma/>
                  <a:shade val="46275"/>
                  <a:invGamma/>
                  <a:alpha val="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18585" y="1645920"/>
            <a:ext cx="9181171" cy="2367725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-45720" y="1647063"/>
            <a:ext cx="9235440" cy="2359152"/>
          </a:xfrm>
          <a:solidFill>
            <a:srgbClr val="8E8E95"/>
          </a:solidFill>
          <a:ln w="19050">
            <a:solidFill>
              <a:srgbClr val="C0C0C4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25" name="Title 1"/>
          <p:cNvSpPr>
            <a:spLocks noGrp="1"/>
          </p:cNvSpPr>
          <p:nvPr>
            <p:ph type="ctrTitle" hasCustomPrompt="1"/>
          </p:nvPr>
        </p:nvSpPr>
        <p:spPr>
          <a:xfrm>
            <a:off x="774700" y="4298950"/>
            <a:ext cx="5321300" cy="1022350"/>
          </a:xfrm>
        </p:spPr>
        <p:txBody>
          <a:bodyPr anchor="ctr" anchorCtr="0"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Segue Text Here</a:t>
            </a:r>
            <a:endParaRPr lang="en-US" dirty="0"/>
          </a:p>
        </p:txBody>
      </p:sp>
      <p:sp>
        <p:nvSpPr>
          <p:cNvPr id="13" name="Rectangle 4"/>
          <p:cNvSpPr>
            <a:spLocks noChangeArrowheads="1"/>
          </p:cNvSpPr>
          <p:nvPr userDrawn="1"/>
        </p:nvSpPr>
        <p:spPr bwMode="ltGray">
          <a:xfrm>
            <a:off x="2206625" y="6634163"/>
            <a:ext cx="2249756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smtClean="0">
                <a:solidFill>
                  <a:srgbClr val="8E8E95"/>
                </a:solidFill>
              </a:rPr>
              <a:t>© 2010 Cisco and/or its affiliates. All rights reserved.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16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17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18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1000">
                <a:solidFill>
                  <a:srgbClr val="8E8E95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 dirty="0">
              <a:solidFill>
                <a:srgbClr val="8E8E95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isco_Logo_rgb_large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black">
          <a:xfrm>
            <a:off x="2803525" y="2420938"/>
            <a:ext cx="3529013" cy="185737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Vertic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525" y="2081213"/>
            <a:ext cx="5371625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" name="Rectangle 33"/>
          <p:cNvSpPr/>
          <p:nvPr userDrawn="1"/>
        </p:nvSpPr>
        <p:spPr>
          <a:xfrm>
            <a:off x="5362099" y="0"/>
            <a:ext cx="3781901" cy="6858000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Picture Placeholder 43"/>
          <p:cNvSpPr>
            <a:spLocks noGrp="1"/>
          </p:cNvSpPr>
          <p:nvPr>
            <p:ph type="pic" sz="quarter" idx="12" hasCustomPrompt="1"/>
          </p:nvPr>
        </p:nvSpPr>
        <p:spPr>
          <a:xfrm>
            <a:off x="5349240" y="0"/>
            <a:ext cx="3794760" cy="6858000"/>
          </a:xfrm>
          <a:solidFill>
            <a:srgbClr val="8E8E95"/>
          </a:solidFill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0874" y="4733925"/>
            <a:ext cx="4454526" cy="3714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 Name and Title Go Here</a:t>
            </a:r>
            <a:endParaRPr lang="en-US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black">
          <a:xfrm>
            <a:off x="609600" y="525463"/>
            <a:ext cx="1447800" cy="769937"/>
            <a:chOff x="3272" y="1316"/>
            <a:chExt cx="1889" cy="1002"/>
          </a:xfrm>
        </p:grpSpPr>
        <p:sp>
          <p:nvSpPr>
            <p:cNvPr id="9" name="AutoShape 8"/>
            <p:cNvSpPr>
              <a:spLocks noChangeAspect="1" noChangeArrowheads="1" noTextEdit="1"/>
            </p:cNvSpPr>
            <p:nvPr/>
          </p:nvSpPr>
          <p:spPr bwMode="black">
            <a:xfrm>
              <a:off x="3272" y="1316"/>
              <a:ext cx="1889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black">
            <a:xfrm>
              <a:off x="3803" y="1980"/>
              <a:ext cx="86" cy="325"/>
            </a:xfrm>
            <a:prstGeom prst="rect">
              <a:avLst/>
            </a:prstGeom>
            <a:solidFill>
              <a:srgbClr val="B21A1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4304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black">
            <a:xfrm>
              <a:off x="3443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black">
            <a:xfrm>
              <a:off x="4643" y="1971"/>
              <a:ext cx="342" cy="343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black">
            <a:xfrm>
              <a:off x="4000" y="1971"/>
              <a:ext cx="223" cy="343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black">
            <a:xfrm>
              <a:off x="3272" y="1586"/>
              <a:ext cx="81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black">
            <a:xfrm>
              <a:off x="349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black">
            <a:xfrm>
              <a:off x="3722" y="1320"/>
              <a:ext cx="81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black">
            <a:xfrm>
              <a:off x="394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black">
            <a:xfrm>
              <a:off x="4171" y="1586"/>
              <a:ext cx="86" cy="16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black">
            <a:xfrm>
              <a:off x="439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black">
            <a:xfrm>
              <a:off x="4625" y="1320"/>
              <a:ext cx="82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black">
            <a:xfrm>
              <a:off x="484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black">
            <a:xfrm>
              <a:off x="5075" y="1586"/>
              <a:ext cx="82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650875" y="2774950"/>
            <a:ext cx="4454526" cy="1022350"/>
          </a:xfrm>
        </p:spPr>
        <p:txBody>
          <a:bodyPr anchor="ctr" anchorCtr="0"/>
          <a:lstStyle>
            <a:lvl1pPr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white">
          <a:xfrm>
            <a:off x="5349240" y="-1"/>
            <a:ext cx="3840162" cy="2081213"/>
          </a:xfrm>
          <a:prstGeom prst="rect">
            <a:avLst/>
          </a:prstGeom>
          <a:solidFill>
            <a:schemeClr val="bg1">
              <a:alpha val="3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8" name="Rectangle 10"/>
          <p:cNvSpPr>
            <a:spLocks noChangeArrowheads="1"/>
          </p:cNvSpPr>
          <p:nvPr/>
        </p:nvSpPr>
        <p:spPr bwMode="white">
          <a:xfrm>
            <a:off x="5349240" y="4476750"/>
            <a:ext cx="3833812" cy="2381250"/>
          </a:xfrm>
          <a:prstGeom prst="rect">
            <a:avLst/>
          </a:prstGeom>
          <a:solidFill>
            <a:schemeClr val="bg1">
              <a:alpha val="3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Vertic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525" y="2081213"/>
            <a:ext cx="5371625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" name="Rectangle 29"/>
          <p:cNvSpPr/>
          <p:nvPr/>
        </p:nvSpPr>
        <p:spPr>
          <a:xfrm>
            <a:off x="5340096" y="4370832"/>
            <a:ext cx="3803904" cy="2487168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40096" y="2092960"/>
            <a:ext cx="3803904" cy="2377440"/>
          </a:xfrm>
          <a:prstGeom prst="rect">
            <a:avLst/>
          </a:prstGeom>
          <a:solidFill>
            <a:schemeClr val="bg2">
              <a:lumMod val="65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340096" y="0"/>
            <a:ext cx="3803904" cy="2093976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7" name="Picture Placeholder 43"/>
          <p:cNvSpPr>
            <a:spLocks noGrp="1"/>
          </p:cNvSpPr>
          <p:nvPr>
            <p:ph type="pic" sz="quarter" idx="14" hasCustomPrompt="1"/>
          </p:nvPr>
        </p:nvSpPr>
        <p:spPr bwMode="grayWhite">
          <a:xfrm>
            <a:off x="5343525" y="4368800"/>
            <a:ext cx="3800475" cy="2489200"/>
          </a:xfrm>
          <a:solidFill>
            <a:schemeClr val="bg2">
              <a:lumMod val="50000"/>
            </a:schemeClr>
          </a:solidFill>
          <a:ln w="19050">
            <a:solidFill>
              <a:srgbClr val="FFFFFF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0874" y="4733925"/>
            <a:ext cx="4454526" cy="3714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 Name and Title Go Here</a:t>
            </a:r>
            <a:endParaRPr lang="en-US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black">
          <a:xfrm>
            <a:off x="609600" y="525463"/>
            <a:ext cx="1447800" cy="769937"/>
            <a:chOff x="3272" y="1316"/>
            <a:chExt cx="1889" cy="1002"/>
          </a:xfrm>
        </p:grpSpPr>
        <p:sp>
          <p:nvSpPr>
            <p:cNvPr id="9" name="AutoShape 8"/>
            <p:cNvSpPr>
              <a:spLocks noChangeAspect="1" noChangeArrowheads="1" noTextEdit="1"/>
            </p:cNvSpPr>
            <p:nvPr/>
          </p:nvSpPr>
          <p:spPr bwMode="black">
            <a:xfrm>
              <a:off x="3272" y="1316"/>
              <a:ext cx="1889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black">
            <a:xfrm>
              <a:off x="3803" y="1980"/>
              <a:ext cx="86" cy="325"/>
            </a:xfrm>
            <a:prstGeom prst="rect">
              <a:avLst/>
            </a:prstGeom>
            <a:solidFill>
              <a:srgbClr val="B21A1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4304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black">
            <a:xfrm>
              <a:off x="3443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black">
            <a:xfrm>
              <a:off x="4643" y="1971"/>
              <a:ext cx="342" cy="343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black">
            <a:xfrm>
              <a:off x="4000" y="1971"/>
              <a:ext cx="223" cy="343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black">
            <a:xfrm>
              <a:off x="3272" y="1586"/>
              <a:ext cx="81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black">
            <a:xfrm>
              <a:off x="349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black">
            <a:xfrm>
              <a:off x="3722" y="1320"/>
              <a:ext cx="81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black">
            <a:xfrm>
              <a:off x="394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black">
            <a:xfrm>
              <a:off x="4171" y="1586"/>
              <a:ext cx="86" cy="16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black">
            <a:xfrm>
              <a:off x="439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black">
            <a:xfrm>
              <a:off x="4625" y="1320"/>
              <a:ext cx="82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black">
            <a:xfrm>
              <a:off x="484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black">
            <a:xfrm>
              <a:off x="5075" y="1586"/>
              <a:ext cx="82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650875" y="2774950"/>
            <a:ext cx="4454526" cy="1022350"/>
          </a:xfrm>
        </p:spPr>
        <p:txBody>
          <a:bodyPr anchor="ctr" anchorCtr="0"/>
          <a:lstStyle>
            <a:lvl1pPr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sp>
        <p:nvSpPr>
          <p:cNvPr id="36" name="Picture Placeholder 43"/>
          <p:cNvSpPr>
            <a:spLocks noGrp="1"/>
          </p:cNvSpPr>
          <p:nvPr>
            <p:ph type="pic" sz="quarter" idx="13" hasCustomPrompt="1"/>
          </p:nvPr>
        </p:nvSpPr>
        <p:spPr bwMode="grayWhite">
          <a:xfrm>
            <a:off x="5343525" y="-1"/>
            <a:ext cx="3800475" cy="2095501"/>
          </a:xfrm>
          <a:solidFill>
            <a:schemeClr val="bg2">
              <a:lumMod val="50000"/>
            </a:schemeClr>
          </a:solidFill>
          <a:ln w="19050">
            <a:solidFill>
              <a:srgbClr val="FFFFFF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35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5343525" y="2095500"/>
            <a:ext cx="3800475" cy="2374900"/>
          </a:xfrm>
          <a:solidFill>
            <a:schemeClr val="bg2">
              <a:lumMod val="65000"/>
            </a:schemeClr>
          </a:solidFill>
          <a:ln w="19050">
            <a:solidFill>
              <a:srgbClr val="FFFFFF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/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793751" y="1186542"/>
            <a:ext cx="7435849" cy="381000"/>
          </a:xfrm>
        </p:spPr>
        <p:txBody>
          <a:bodyPr anchor="ctr" anchorCtr="0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Subtitle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Grey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rrowheads="1"/>
          </p:cNvSpPr>
          <p:nvPr userDrawn="1"/>
        </p:nvSpPr>
        <p:spPr bwMode="hidden">
          <a:xfrm>
            <a:off x="0" y="3360738"/>
            <a:ext cx="9144000" cy="3497262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8E8E95">
                  <a:alpha val="5000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 anchor="ctr">
            <a:no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793751" y="1186542"/>
            <a:ext cx="7435849" cy="381000"/>
          </a:xfrm>
        </p:spPr>
        <p:txBody>
          <a:bodyPr anchor="ctr" anchorCtr="0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Subtitle Goes Here</a:t>
            </a:r>
            <a:endParaRPr lang="en-US" dirty="0"/>
          </a:p>
        </p:txBody>
      </p:sp>
      <p:sp>
        <p:nvSpPr>
          <p:cNvPr id="2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Blu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rrowheads="1"/>
          </p:cNvSpPr>
          <p:nvPr userDrawn="1"/>
        </p:nvSpPr>
        <p:spPr bwMode="hidden">
          <a:xfrm>
            <a:off x="0" y="3360738"/>
            <a:ext cx="9144000" cy="3497262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0183B7">
                  <a:alpha val="5000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 anchor="ctr">
            <a:no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793751" y="1186542"/>
            <a:ext cx="7435849" cy="381000"/>
          </a:xfrm>
        </p:spPr>
        <p:txBody>
          <a:bodyPr anchor="ctr" anchorCtr="0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Subtitle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Autofit/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93750" y="1600200"/>
            <a:ext cx="3549649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79951" y="1600200"/>
            <a:ext cx="3549649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93751" y="1186542"/>
            <a:ext cx="7435849" cy="381000"/>
          </a:xfrm>
        </p:spPr>
        <p:txBody>
          <a:bodyPr anchor="ctr" anchorCtr="0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Subtitle Goes Here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3751" y="304800"/>
            <a:ext cx="7435849" cy="838200"/>
          </a:xfrm>
          <a:prstGeom prst="rect">
            <a:avLst/>
          </a:prstGeom>
        </p:spPr>
        <p:txBody>
          <a:bodyPr vert="horz" lIns="82296" tIns="45720" rIns="82296" bIns="45720" rtlCol="0" anchor="b" anchorCtr="0">
            <a:noAutofit/>
          </a:bodyPr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3751" y="1600200"/>
            <a:ext cx="743584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177800"/>
          </a:xfrm>
          <a:prstGeom prst="rect">
            <a:avLst/>
          </a:prstGeom>
          <a:solidFill>
            <a:srgbClr val="015F85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ltGray">
          <a:xfrm>
            <a:off x="2206625" y="6634163"/>
            <a:ext cx="2249756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smtClean="0">
                <a:solidFill>
                  <a:srgbClr val="8E8E95"/>
                </a:solidFill>
              </a:rPr>
              <a:t>© 2010 Cisco and/or its affiliates. All rights reserved.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black">
          <a:xfrm>
            <a:off x="0" y="0"/>
            <a:ext cx="9144000" cy="177800"/>
          </a:xfrm>
          <a:prstGeom prst="rect">
            <a:avLst/>
          </a:prstGeom>
          <a:solidFill>
            <a:srgbClr val="0183B7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1000">
                <a:solidFill>
                  <a:srgbClr val="8E8E95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 dirty="0">
              <a:solidFill>
                <a:srgbClr val="8E8E95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  <p:sldLayoutId id="2147483712" r:id="rId18"/>
    <p:sldLayoutId id="2147483713" r:id="rId19"/>
    <p:sldLayoutId id="2147483714" r:id="rId20"/>
    <p:sldLayoutId id="2147483715" r:id="rId21"/>
    <p:sldLayoutId id="2147483716" r:id="rId22"/>
    <p:sldLayoutId id="2147483717" r:id="rId23"/>
    <p:sldLayoutId id="2147483718" r:id="rId24"/>
    <p:sldLayoutId id="2147483719" r:id="rId25"/>
    <p:sldLayoutId id="2147483720" r:id="rId26"/>
    <p:sldLayoutId id="2147483721" r:id="rId27"/>
    <p:sldLayoutId id="2147483722" r:id="rId28"/>
    <p:sldLayoutId id="2147483723" r:id="rId29"/>
    <p:sldLayoutId id="2147483724" r:id="rId30"/>
    <p:sldLayoutId id="2147483725" r:id="rId31"/>
    <p:sldLayoutId id="2147483726" r:id="rId32"/>
  </p:sldLayoutIdLst>
  <p:transition>
    <p:wipe dir="r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37744" indent="-237744" algn="l" defTabSz="914400" rtl="0" eaLnBrk="1" latinLnBrk="0" hangingPunct="1">
        <a:lnSpc>
          <a:spcPct val="95000"/>
        </a:lnSpc>
        <a:spcBef>
          <a:spcPts val="144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0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728" indent="0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609344" indent="0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in-eng.cisco.com/Eng/VTG/IPCBU/Presentations/skyhook-virtualization-tac-toi.pptx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5" descr="MAI65475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2" cstate="print"/>
          <a:srcRect l="960" r="960"/>
          <a:stretch>
            <a:fillRect/>
          </a:stretch>
        </p:blipFill>
        <p:spPr/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0874" y="5339255"/>
            <a:ext cx="8112126" cy="76725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Clemens Rossell (</a:t>
            </a:r>
            <a:r>
              <a:rPr lang="en-US" dirty="0" smtClean="0"/>
              <a:t>clrossel)</a:t>
            </a:r>
          </a:p>
          <a:p>
            <a:r>
              <a:rPr lang="en-US" b="1" dirty="0" err="1" smtClean="0"/>
              <a:t>UCBU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Unity Connection 8.0(2) Virtualization </a:t>
            </a:r>
            <a:r>
              <a:rPr lang="en-US" dirty="0" err="1" smtClean="0"/>
              <a:t>TOI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 Limits Based on Overlays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7744" lvl="1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2 </a:t>
            </a:r>
            <a:r>
              <a:rPr lang="en-US" dirty="0" err="1" smtClean="0"/>
              <a:t>vCPU</a:t>
            </a:r>
            <a:r>
              <a:rPr lang="en-US" dirty="0" smtClean="0"/>
              <a:t> + </a:t>
            </a:r>
            <a:r>
              <a:rPr lang="en-US" dirty="0" err="1" smtClean="0"/>
              <a:t>4GB</a:t>
            </a:r>
            <a:r>
              <a:rPr lang="en-US" dirty="0" smtClean="0"/>
              <a:t> RAM + One </a:t>
            </a:r>
            <a:r>
              <a:rPr lang="en-US" dirty="0" err="1" smtClean="0"/>
              <a:t>200GB</a:t>
            </a:r>
            <a:r>
              <a:rPr lang="en-US" dirty="0" smtClean="0"/>
              <a:t> </a:t>
            </a:r>
            <a:r>
              <a:rPr lang="en-US" dirty="0" err="1" smtClean="0"/>
              <a:t>vDisk</a:t>
            </a:r>
            <a:endParaRPr lang="en-US" dirty="0" smtClean="0"/>
          </a:p>
          <a:p>
            <a:pPr marL="576072" lvl="2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100 Ports</a:t>
            </a:r>
          </a:p>
          <a:p>
            <a:pPr marL="576072" lvl="2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5,000 Subscribers</a:t>
            </a:r>
            <a:endParaRPr lang="en-US" dirty="0" smtClean="0"/>
          </a:p>
          <a:p>
            <a:pPr marL="237744" lvl="1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4 </a:t>
            </a:r>
            <a:r>
              <a:rPr lang="en-US" dirty="0" err="1" smtClean="0"/>
              <a:t>vCPU</a:t>
            </a:r>
            <a:r>
              <a:rPr lang="en-US" dirty="0" smtClean="0"/>
              <a:t> + </a:t>
            </a:r>
            <a:r>
              <a:rPr lang="en-US" dirty="0" err="1" smtClean="0"/>
              <a:t>4GB</a:t>
            </a:r>
            <a:r>
              <a:rPr lang="en-US" dirty="0" smtClean="0"/>
              <a:t> RAM + </a:t>
            </a:r>
            <a:r>
              <a:rPr lang="en-US" dirty="0" smtClean="0"/>
              <a:t>Two </a:t>
            </a:r>
            <a:r>
              <a:rPr lang="en-US" dirty="0" err="1" smtClean="0"/>
              <a:t>146GB</a:t>
            </a:r>
            <a:r>
              <a:rPr lang="en-US" dirty="0" smtClean="0"/>
              <a:t> </a:t>
            </a:r>
            <a:r>
              <a:rPr lang="en-US" dirty="0" err="1" smtClean="0"/>
              <a:t>vDisks</a:t>
            </a:r>
            <a:endParaRPr lang="en-US" dirty="0" smtClean="0"/>
          </a:p>
          <a:p>
            <a:pPr marL="576072" lvl="2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150 Ports</a:t>
            </a:r>
          </a:p>
          <a:p>
            <a:pPr marL="576072" lvl="2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10,000 Subscribers</a:t>
            </a:r>
          </a:p>
          <a:p>
            <a:pPr marL="237744" lvl="1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Note that port scalability is less than the current highest physical overlay (250 ports on a 7845 </a:t>
            </a:r>
            <a:r>
              <a:rPr lang="en-US" dirty="0" err="1" smtClean="0"/>
              <a:t>I3</a:t>
            </a:r>
            <a:r>
              <a:rPr lang="en-US" dirty="0" smtClean="0"/>
              <a:t>).</a:t>
            </a:r>
          </a:p>
          <a:p>
            <a:pPr marL="237744" lvl="1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Increasing storage will increase the number of subscribers that the Connection </a:t>
            </a:r>
            <a:r>
              <a:rPr lang="en-US" dirty="0" err="1" smtClean="0"/>
              <a:t>VM</a:t>
            </a:r>
            <a:r>
              <a:rPr lang="en-US" dirty="0" smtClean="0"/>
              <a:t> can have, e.g. two 300 GB </a:t>
            </a:r>
            <a:r>
              <a:rPr lang="en-US" dirty="0" err="1" smtClean="0"/>
              <a:t>vDisks</a:t>
            </a:r>
            <a:r>
              <a:rPr lang="en-US" dirty="0" smtClean="0"/>
              <a:t> can scale to 20,000 subscribers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How does Connection in a </a:t>
            </a:r>
            <a:r>
              <a:rPr lang="en-US" dirty="0" err="1" smtClean="0"/>
              <a:t>VM</a:t>
            </a:r>
            <a:r>
              <a:rPr lang="en-US" dirty="0" smtClean="0"/>
              <a:t> scale?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 Licensing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MAC address no longer used to host license for any </a:t>
            </a:r>
            <a:r>
              <a:rPr lang="en-US" dirty="0" err="1" smtClean="0"/>
              <a:t>VOS</a:t>
            </a:r>
            <a:r>
              <a:rPr lang="en-US" dirty="0" smtClean="0"/>
              <a:t>-based app (Connection/</a:t>
            </a:r>
            <a:r>
              <a:rPr lang="en-US" dirty="0" err="1" smtClean="0"/>
              <a:t>UCM</a:t>
            </a:r>
            <a:r>
              <a:rPr lang="en-US" dirty="0" smtClean="0"/>
              <a:t>)</a:t>
            </a:r>
          </a:p>
          <a:p>
            <a:r>
              <a:rPr lang="en-US" dirty="0" smtClean="0"/>
              <a:t>S</a:t>
            </a:r>
            <a:r>
              <a:rPr lang="en-US" dirty="0" smtClean="0"/>
              <a:t>lightly similar to Microsoft Windows Activation: license is tied to multiple machine data points</a:t>
            </a:r>
          </a:p>
          <a:p>
            <a:r>
              <a:rPr lang="en-US" dirty="0" smtClean="0"/>
              <a:t>Customer must run “show status” </a:t>
            </a:r>
            <a:r>
              <a:rPr lang="en-US" dirty="0" err="1" smtClean="0"/>
              <a:t>CLI</a:t>
            </a:r>
            <a:r>
              <a:rPr lang="en-US" dirty="0" smtClean="0"/>
              <a:t> command to obtain “License MAC” value after Connection install</a:t>
            </a:r>
          </a:p>
          <a:p>
            <a:r>
              <a:rPr lang="en-US" dirty="0" smtClean="0"/>
              <a:t>Existing customer licenses for physical machines </a:t>
            </a:r>
            <a:r>
              <a:rPr lang="en-US" b="1" dirty="0" smtClean="0">
                <a:solidFill>
                  <a:schemeClr val="accent6"/>
                </a:solidFill>
              </a:rPr>
              <a:t>will not work</a:t>
            </a:r>
            <a:r>
              <a:rPr lang="en-US" dirty="0" smtClean="0"/>
              <a:t> in a virtual </a:t>
            </a:r>
            <a:r>
              <a:rPr lang="en-US" dirty="0" smtClean="0"/>
              <a:t>environment</a:t>
            </a:r>
          </a:p>
          <a:p>
            <a:r>
              <a:rPr lang="en-US" dirty="0" smtClean="0"/>
              <a:t>Customer must engage Cisco account team to obtain new licenses for virtualization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VOS</a:t>
            </a:r>
            <a:r>
              <a:rPr lang="en-US" dirty="0" smtClean="0"/>
              <a:t> platform changed how licensing works in a </a:t>
            </a:r>
            <a:r>
              <a:rPr lang="en-US" dirty="0" err="1" smtClean="0"/>
              <a:t>VM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 Licensing Model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License MAC </a:t>
            </a:r>
            <a:r>
              <a:rPr lang="en-US" dirty="0" smtClean="0"/>
              <a:t>value tied to: </a:t>
            </a:r>
            <a:r>
              <a:rPr lang="en-US" dirty="0" err="1" smtClean="0"/>
              <a:t>Timezone</a:t>
            </a:r>
            <a:r>
              <a:rPr lang="en-US" dirty="0" smtClean="0"/>
              <a:t>, </a:t>
            </a:r>
            <a:r>
              <a:rPr lang="en-US" dirty="0" err="1" smtClean="0"/>
              <a:t>NTP</a:t>
            </a:r>
            <a:r>
              <a:rPr lang="en-US" dirty="0" smtClean="0"/>
              <a:t> Server, NIC speed/duplex setting, hostname, </a:t>
            </a:r>
            <a:r>
              <a:rPr lang="en-US" dirty="0" err="1" smtClean="0"/>
              <a:t>DHCP</a:t>
            </a:r>
            <a:r>
              <a:rPr lang="en-US" dirty="0" smtClean="0"/>
              <a:t>/static setting, primary DNS setting, SMTP hostname &amp; </a:t>
            </a:r>
            <a:r>
              <a:rPr lang="en-US" dirty="0" err="1" smtClean="0"/>
              <a:t>X.509</a:t>
            </a:r>
            <a:r>
              <a:rPr lang="en-US" dirty="0" smtClean="0"/>
              <a:t> certificate </a:t>
            </a:r>
            <a:r>
              <a:rPr lang="en-US" dirty="0" smtClean="0"/>
              <a:t>information</a:t>
            </a:r>
          </a:p>
          <a:p>
            <a:r>
              <a:rPr lang="en-US" dirty="0" smtClean="0"/>
              <a:t>Changing any of the machine settings listed above after installation will require re-hosting of licenses (existing licenses will become invalid)</a:t>
            </a:r>
          </a:p>
          <a:p>
            <a:r>
              <a:rPr lang="en-US" dirty="0" smtClean="0"/>
              <a:t>Customers should plan out network settings of Connection </a:t>
            </a:r>
            <a:r>
              <a:rPr lang="en-US" dirty="0" err="1" smtClean="0"/>
              <a:t>VM</a:t>
            </a:r>
            <a:r>
              <a:rPr lang="en-US" dirty="0" smtClean="0"/>
              <a:t> before install to prevent re-hosting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VOS</a:t>
            </a:r>
            <a:r>
              <a:rPr lang="en-US" dirty="0" smtClean="0"/>
              <a:t> platform changed how licensing works in a </a:t>
            </a:r>
            <a:r>
              <a:rPr lang="en-US" dirty="0" err="1" smtClean="0"/>
              <a:t>VM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 Licensing Model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you change one of the parameters that creates the License MAC, you will enter a 30 day grace period.</a:t>
            </a:r>
          </a:p>
          <a:p>
            <a:r>
              <a:rPr lang="en-US" dirty="0" smtClean="0"/>
              <a:t>Customer can revert to previous settings &amp; the </a:t>
            </a:r>
            <a:r>
              <a:rPr lang="en-US" dirty="0" smtClean="0"/>
              <a:t>license </a:t>
            </a:r>
            <a:r>
              <a:rPr lang="en-US" dirty="0" smtClean="0"/>
              <a:t>will be valid again.</a:t>
            </a:r>
            <a:endParaRPr lang="en-US" dirty="0" smtClean="0"/>
          </a:p>
          <a:p>
            <a:r>
              <a:rPr lang="en-US" dirty="0" smtClean="0"/>
              <a:t>Customer can </a:t>
            </a:r>
            <a:r>
              <a:rPr lang="en-US" dirty="0" smtClean="0"/>
              <a:t>request a re-host of the license during </a:t>
            </a:r>
            <a:r>
              <a:rPr lang="en-US" dirty="0" smtClean="0"/>
              <a:t>the </a:t>
            </a:r>
            <a:r>
              <a:rPr lang="en-US" dirty="0" smtClean="0"/>
              <a:t>grace period.</a:t>
            </a:r>
          </a:p>
          <a:p>
            <a:r>
              <a:rPr lang="en-US" dirty="0" smtClean="0"/>
              <a:t>If </a:t>
            </a:r>
            <a:r>
              <a:rPr lang="en-US" dirty="0" smtClean="0"/>
              <a:t>a customer needs </a:t>
            </a:r>
            <a:r>
              <a:rPr lang="en-US" dirty="0" smtClean="0"/>
              <a:t>more than </a:t>
            </a:r>
            <a:r>
              <a:rPr lang="en-US" dirty="0" smtClean="0"/>
              <a:t>a 30-day </a:t>
            </a:r>
            <a:r>
              <a:rPr lang="en-US" dirty="0" smtClean="0"/>
              <a:t>grace </a:t>
            </a:r>
            <a:r>
              <a:rPr lang="en-US" dirty="0" smtClean="0"/>
              <a:t>period: change settings </a:t>
            </a:r>
            <a:r>
              <a:rPr lang="en-US" dirty="0" smtClean="0"/>
              <a:t>back to the licensed values </a:t>
            </a:r>
            <a:r>
              <a:rPr lang="en-US" dirty="0" smtClean="0"/>
              <a:t>&amp; </a:t>
            </a:r>
            <a:r>
              <a:rPr lang="en-US" dirty="0" smtClean="0"/>
              <a:t>then change back to what you need </a:t>
            </a:r>
            <a:r>
              <a:rPr lang="en-US" dirty="0" smtClean="0"/>
              <a:t>&amp; customer </a:t>
            </a:r>
            <a:r>
              <a:rPr lang="en-US" dirty="0" smtClean="0"/>
              <a:t>will get 30 more days.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Licensing grace period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 Licensing Model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License process does not change, only the “license key” changes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License MAC value is:</a:t>
            </a:r>
          </a:p>
          <a:p>
            <a:pPr lvl="1"/>
            <a:r>
              <a:rPr lang="en-US" dirty="0" smtClean="0"/>
              <a:t>N</a:t>
            </a:r>
            <a:r>
              <a:rPr lang="en-US" dirty="0" smtClean="0"/>
              <a:t>ot </a:t>
            </a:r>
            <a:r>
              <a:rPr lang="en-US" dirty="0" smtClean="0"/>
              <a:t>the MAC of the NIC in </a:t>
            </a:r>
            <a:r>
              <a:rPr lang="en-US" dirty="0" smtClean="0"/>
              <a:t>the virtual machine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b="1" dirty="0" smtClean="0">
                <a:solidFill>
                  <a:schemeClr val="accent6"/>
                </a:solidFill>
              </a:rPr>
              <a:t>hash of various data</a:t>
            </a:r>
            <a:r>
              <a:rPr lang="en-US" dirty="0" smtClean="0"/>
              <a:t> from the Cisco Unity Connection server</a:t>
            </a:r>
            <a:endParaRPr lang="en-US" dirty="0" smtClean="0"/>
          </a:p>
          <a:p>
            <a:pPr lvl="1"/>
            <a:r>
              <a:rPr lang="en-US" dirty="0" smtClean="0"/>
              <a:t>Hashed </a:t>
            </a:r>
            <a:r>
              <a:rPr lang="en-US" dirty="0" smtClean="0"/>
              <a:t>to produce a 12 digit </a:t>
            </a:r>
            <a:r>
              <a:rPr lang="en-US" dirty="0" smtClean="0"/>
              <a:t>hex string </a:t>
            </a:r>
            <a:r>
              <a:rPr lang="en-US" dirty="0" smtClean="0"/>
              <a:t>that looks like a MAC </a:t>
            </a:r>
            <a:r>
              <a:rPr lang="en-US" dirty="0" smtClean="0"/>
              <a:t>address</a:t>
            </a:r>
          </a:p>
          <a:p>
            <a:pPr lvl="1"/>
            <a:r>
              <a:rPr lang="en-US" b="1" dirty="0" smtClean="0">
                <a:solidFill>
                  <a:schemeClr val="accent6"/>
                </a:solidFill>
              </a:rPr>
              <a:t>Not a real MAC address</a:t>
            </a:r>
            <a:endParaRPr lang="en-US" b="1" dirty="0" smtClean="0">
              <a:solidFill>
                <a:schemeClr val="accent6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Key takeaways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to Virtual Migrations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</a:t>
            </a:r>
            <a:r>
              <a:rPr lang="en-US" dirty="0" smtClean="0"/>
              <a:t>ustomer’s physical server supports </a:t>
            </a:r>
            <a:r>
              <a:rPr lang="en-US" dirty="0" err="1" smtClean="0"/>
              <a:t>CUC</a:t>
            </a:r>
            <a:r>
              <a:rPr lang="en-US" dirty="0" smtClean="0"/>
              <a:t> </a:t>
            </a:r>
            <a:r>
              <a:rPr lang="en-US" dirty="0" err="1" smtClean="0"/>
              <a:t>8.X</a:t>
            </a:r>
            <a:r>
              <a:rPr lang="en-US" dirty="0" smtClean="0"/>
              <a:t>:</a:t>
            </a:r>
          </a:p>
          <a:p>
            <a:pPr marL="1033272" lvl="1" indent="-457200">
              <a:buAutoNum type="arabicParenBoth"/>
            </a:pPr>
            <a:r>
              <a:rPr lang="en-US" dirty="0" smtClean="0"/>
              <a:t>Run Disaster Recover System (DRS) backup on physical machine</a:t>
            </a:r>
          </a:p>
          <a:p>
            <a:pPr marL="1033272" lvl="1" indent="-457200">
              <a:buAutoNum type="arabicParenBoth"/>
            </a:pPr>
            <a:r>
              <a:rPr lang="en-US" dirty="0" smtClean="0"/>
              <a:t>Shutdown physical machine</a:t>
            </a:r>
          </a:p>
          <a:p>
            <a:pPr marL="1033272" lvl="1" indent="-457200">
              <a:buAutoNum type="arabicParenBoth"/>
            </a:pPr>
            <a:r>
              <a:rPr lang="en-US" dirty="0" smtClean="0"/>
              <a:t>Fresh install in </a:t>
            </a:r>
            <a:r>
              <a:rPr lang="en-US" dirty="0" err="1" smtClean="0"/>
              <a:t>VM</a:t>
            </a:r>
            <a:r>
              <a:rPr lang="en-US" dirty="0" smtClean="0"/>
              <a:t> of same version as physical machine (must use exact hostname &amp; network settings for DRS to work)</a:t>
            </a:r>
          </a:p>
          <a:p>
            <a:pPr marL="1033272" lvl="1" indent="-457200">
              <a:buAutoNum type="arabicParenBoth"/>
            </a:pPr>
            <a:r>
              <a:rPr lang="en-US" dirty="0" smtClean="0"/>
              <a:t>Run DRS restore of data</a:t>
            </a:r>
          </a:p>
          <a:p>
            <a:pPr marL="1033272" lvl="1" indent="-457200">
              <a:buAutoNum type="arabicParenBoth"/>
            </a:pPr>
            <a:r>
              <a:rPr lang="en-US" dirty="0" smtClean="0"/>
              <a:t>Upgrade to Cisco Unity Connection 8.0(2)</a:t>
            </a:r>
          </a:p>
          <a:p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Cisco expects most customers to follow this path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to Virtual Migrations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Customer’s physical server </a:t>
            </a:r>
            <a:r>
              <a:rPr lang="en-US" dirty="0" smtClean="0">
                <a:solidFill>
                  <a:schemeClr val="accent6"/>
                </a:solidFill>
              </a:rPr>
              <a:t>does not</a:t>
            </a:r>
            <a:r>
              <a:rPr lang="en-US" dirty="0" smtClean="0"/>
              <a:t> support </a:t>
            </a:r>
            <a:r>
              <a:rPr lang="en-US" dirty="0" err="1" smtClean="0"/>
              <a:t>8.X</a:t>
            </a:r>
            <a:r>
              <a:rPr lang="en-US" dirty="0" smtClean="0"/>
              <a:t>:</a:t>
            </a:r>
          </a:p>
          <a:p>
            <a:pPr marL="1033272" lvl="1" indent="-457200">
              <a:buAutoNum type="arabicParenBoth"/>
            </a:pPr>
            <a:r>
              <a:rPr lang="en-US" dirty="0" smtClean="0"/>
              <a:t>Upgrade to Unity Connection 7.1(3) on physical machine</a:t>
            </a:r>
          </a:p>
          <a:p>
            <a:pPr marL="1033272" lvl="1" indent="-457200">
              <a:buAutoNum type="arabicParenBoth"/>
            </a:pPr>
            <a:r>
              <a:rPr lang="en-US" dirty="0" smtClean="0"/>
              <a:t>Run Disaster Recover System (DRS) backup on physical machine</a:t>
            </a:r>
          </a:p>
          <a:p>
            <a:pPr marL="1033272" lvl="1" indent="-457200">
              <a:buAutoNum type="arabicParenBoth"/>
            </a:pPr>
            <a:r>
              <a:rPr lang="en-US" dirty="0" smtClean="0"/>
              <a:t>Shutdown physical machine</a:t>
            </a:r>
          </a:p>
          <a:p>
            <a:pPr marL="1033272" lvl="1" indent="-457200">
              <a:buAutoNum type="arabicParenBoth"/>
            </a:pPr>
            <a:r>
              <a:rPr lang="en-US" dirty="0" smtClean="0"/>
              <a:t>Fresh install of 7.1(3) on </a:t>
            </a:r>
            <a:r>
              <a:rPr lang="en-US" dirty="0" err="1" smtClean="0"/>
              <a:t>VM</a:t>
            </a:r>
            <a:r>
              <a:rPr lang="en-US" dirty="0" smtClean="0"/>
              <a:t> (must use exact hostname &amp; network settings for DRS to work)</a:t>
            </a:r>
          </a:p>
          <a:p>
            <a:pPr marL="1033272" lvl="1" indent="-457200">
              <a:buAutoNum type="arabicParenBoth"/>
            </a:pPr>
            <a:r>
              <a:rPr lang="en-US" dirty="0" smtClean="0"/>
              <a:t>Run DRS restore</a:t>
            </a:r>
          </a:p>
          <a:p>
            <a:pPr marL="1033272" lvl="1" indent="-457200">
              <a:buAutoNum type="arabicParenBoth"/>
            </a:pPr>
            <a:r>
              <a:rPr lang="en-US" dirty="0" smtClean="0"/>
              <a:t>Upgrade to Cisco Unity Connection 8.0(2)</a:t>
            </a:r>
          </a:p>
          <a:p>
            <a:r>
              <a:rPr lang="en-US" dirty="0" smtClean="0"/>
              <a:t>Customer </a:t>
            </a:r>
            <a:r>
              <a:rPr lang="en-US" b="1" dirty="0" smtClean="0">
                <a:solidFill>
                  <a:schemeClr val="accent6"/>
                </a:solidFill>
              </a:rPr>
              <a:t>must upgrade </a:t>
            </a:r>
            <a:r>
              <a:rPr lang="en-US" b="1" dirty="0" err="1" smtClean="0">
                <a:solidFill>
                  <a:schemeClr val="accent6"/>
                </a:solidFill>
              </a:rPr>
              <a:t>VM</a:t>
            </a:r>
            <a:r>
              <a:rPr lang="en-US" dirty="0" smtClean="0"/>
              <a:t> to Unity Connection 8.0(2) or higher or will not be </a:t>
            </a:r>
            <a:r>
              <a:rPr lang="en-US" dirty="0" err="1" smtClean="0"/>
              <a:t>TAC</a:t>
            </a:r>
            <a:r>
              <a:rPr lang="en-US" dirty="0" smtClean="0"/>
              <a:t> supported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Cisco expects most customers to follow this path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identify Connection in a </a:t>
            </a:r>
            <a:r>
              <a:rPr lang="en-US" dirty="0" err="1" smtClean="0"/>
              <a:t>VM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220" y="1389994"/>
            <a:ext cx="7435849" cy="4525963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VOS</a:t>
            </a:r>
            <a:r>
              <a:rPr lang="en-US" dirty="0" smtClean="0"/>
              <a:t> platform will show virtual machine configuration from </a:t>
            </a:r>
            <a:r>
              <a:rPr lang="en-US" dirty="0" err="1" smtClean="0"/>
              <a:t>CLI</a:t>
            </a:r>
            <a:r>
              <a:rPr lang="en-US" dirty="0" smtClean="0"/>
              <a:t> &amp; GUI to easily identify a system running in a virtual machine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7" name="Group 6"/>
          <p:cNvGrpSpPr>
            <a:grpSpLocks/>
          </p:cNvGrpSpPr>
          <p:nvPr/>
        </p:nvGrpSpPr>
        <p:grpSpPr bwMode="auto">
          <a:xfrm>
            <a:off x="398463" y="2801938"/>
            <a:ext cx="5478462" cy="3090862"/>
            <a:chOff x="480" y="1714"/>
            <a:chExt cx="4266" cy="2112"/>
          </a:xfrm>
        </p:grpSpPr>
        <p:pic>
          <p:nvPicPr>
            <p:cNvPr id="1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t="1532" r="439" b="3334"/>
            <a:stretch>
              <a:fillRect/>
            </a:stretch>
          </p:blipFill>
          <p:spPr bwMode="auto">
            <a:xfrm>
              <a:off x="672" y="1714"/>
              <a:ext cx="4074" cy="21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9" name="Oval 4"/>
            <p:cNvSpPr>
              <a:spLocks noChangeArrowheads="1"/>
            </p:cNvSpPr>
            <p:nvPr/>
          </p:nvSpPr>
          <p:spPr bwMode="auto">
            <a:xfrm>
              <a:off x="480" y="2496"/>
              <a:ext cx="3360" cy="384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lIns="82124" tIns="41061" rIns="82124" bIns="41061"/>
            <a:lstStyle/>
            <a:p>
              <a:pPr defTabSz="814388" eaLnBrk="0" hangingPunct="0">
                <a:lnSpc>
                  <a:spcPct val="90000"/>
                </a:lnSpc>
              </a:pPr>
              <a:endParaRPr lang="en-US" sz="3000">
                <a:solidFill>
                  <a:srgbClr val="FF0000"/>
                </a:solidFill>
              </a:endParaRPr>
            </a:p>
          </p:txBody>
        </p:sp>
      </p:grp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 l="1172" t="18420" r="22337" b="14900"/>
          <a:stretch>
            <a:fillRect/>
          </a:stretch>
        </p:blipFill>
        <p:spPr bwMode="auto">
          <a:xfrm>
            <a:off x="4533900" y="5033963"/>
            <a:ext cx="4246563" cy="134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 err="1" smtClean="0"/>
              <a:t>RTMT</a:t>
            </a:r>
            <a:r>
              <a:rPr lang="en-US" dirty="0" smtClean="0"/>
              <a:t> Counters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55638" y="1781175"/>
            <a:ext cx="3848100" cy="3571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37744" marR="0" lvl="0" indent="-237744" algn="l" defTabSz="914400" rtl="0" eaLnBrk="1" fontAlgn="auto" latinLnBrk="0" hangingPunct="1">
              <a:lnSpc>
                <a:spcPct val="95000"/>
              </a:lnSpc>
              <a:spcBef>
                <a:spcPts val="144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New disk I/O </a:t>
            </a:r>
            <a:r>
              <a:rPr lang="en-US" sz="2400" dirty="0" smtClean="0"/>
              <a:t>counters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added to help identify SAN issues</a:t>
            </a:r>
          </a:p>
        </p:txBody>
      </p:sp>
      <p:pic>
        <p:nvPicPr>
          <p:cNvPr id="8" name="Picture 3" descr="C:\Users\jimbryan\Desktop\ATT4450642.jpg"/>
          <p:cNvPicPr>
            <a:picLocks noChangeAspect="1" noChangeArrowheads="1"/>
          </p:cNvPicPr>
          <p:nvPr/>
        </p:nvPicPr>
        <p:blipFill>
          <a:blip r:embed="rId2" cstate="print"/>
          <a:srcRect r="39127" b="740"/>
          <a:stretch>
            <a:fillRect/>
          </a:stretch>
        </p:blipFill>
        <p:spPr bwMode="auto">
          <a:xfrm>
            <a:off x="4199608" y="1377520"/>
            <a:ext cx="4148137" cy="490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</a:t>
            </a:r>
            <a:r>
              <a:rPr lang="en-US" dirty="0" err="1" smtClean="0"/>
              <a:t>TOI</a:t>
            </a:r>
            <a:r>
              <a:rPr lang="en-US" dirty="0" smtClean="0"/>
              <a:t> does not cover virtualization basics</a:t>
            </a:r>
          </a:p>
          <a:p>
            <a:r>
              <a:rPr lang="en-US" dirty="0" smtClean="0"/>
              <a:t>For a very high level overview of virtualization refer to the following Skyhook </a:t>
            </a:r>
            <a:r>
              <a:rPr lang="en-US" dirty="0" err="1" smtClean="0"/>
              <a:t>TOI</a:t>
            </a:r>
            <a:r>
              <a:rPr lang="en-US" dirty="0" smtClean="0"/>
              <a:t> from Jim Bryant:</a:t>
            </a:r>
          </a:p>
          <a:p>
            <a:pPr lvl="1"/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wwwin-eng.cisco.com/Eng/VTG/IPCBU/Presentations/skyhook-virtualization-tac-toi.pptx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Some things you should know first: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TOI</a:t>
            </a:r>
            <a:r>
              <a:rPr lang="en-US" dirty="0" smtClean="0"/>
              <a:t>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Cisco’s ideal target customer for virtualization?</a:t>
            </a:r>
          </a:p>
          <a:p>
            <a:r>
              <a:rPr lang="en-US" dirty="0" smtClean="0"/>
              <a:t>Unity Connection installation requirements</a:t>
            </a:r>
          </a:p>
          <a:p>
            <a:r>
              <a:rPr lang="en-US" dirty="0" smtClean="0"/>
              <a:t>How should the virtual machine be configured?</a:t>
            </a:r>
          </a:p>
          <a:p>
            <a:r>
              <a:rPr lang="en-US" dirty="0" smtClean="0"/>
              <a:t>Connection OVA templates: (1) what are they &amp; (2) why should customers use them?</a:t>
            </a:r>
          </a:p>
          <a:p>
            <a:r>
              <a:rPr lang="en-US" dirty="0" smtClean="0"/>
              <a:t>Connection scalability in a virtual environment</a:t>
            </a:r>
          </a:p>
          <a:p>
            <a:r>
              <a:rPr lang="en-US" dirty="0" err="1" smtClean="0"/>
              <a:t>VOS</a:t>
            </a:r>
            <a:r>
              <a:rPr lang="en-US" dirty="0" smtClean="0"/>
              <a:t> licensing model for virtualization &amp; impact</a:t>
            </a:r>
          </a:p>
          <a:p>
            <a:r>
              <a:rPr lang="en-US" dirty="0" smtClean="0"/>
              <a:t>Physical to Virtual (</a:t>
            </a:r>
            <a:r>
              <a:rPr lang="en-US" dirty="0" err="1" smtClean="0"/>
              <a:t>P2V</a:t>
            </a:r>
            <a:r>
              <a:rPr lang="en-US" dirty="0" smtClean="0"/>
              <a:t>) Migration Process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What should you know by the end of the </a:t>
            </a:r>
            <a:r>
              <a:rPr lang="en-US" dirty="0" err="1" smtClean="0"/>
              <a:t>TOI</a:t>
            </a: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Very knowledgeable of virtualization, not a newbie</a:t>
            </a:r>
            <a:endParaRPr lang="en-US" dirty="0" smtClean="0"/>
          </a:p>
          <a:p>
            <a:r>
              <a:rPr lang="en-US" dirty="0" smtClean="0"/>
              <a:t>Maintains an existing virtual infrastructure:</a:t>
            </a:r>
          </a:p>
          <a:p>
            <a:pPr lvl="1"/>
            <a:r>
              <a:rPr lang="en-US" dirty="0" smtClean="0"/>
              <a:t>Existing </a:t>
            </a:r>
            <a:r>
              <a:rPr lang="en-US" dirty="0" err="1" smtClean="0"/>
              <a:t>Fibre</a:t>
            </a:r>
            <a:r>
              <a:rPr lang="en-US" dirty="0" smtClean="0"/>
              <a:t>-Channel SAN storage</a:t>
            </a:r>
          </a:p>
          <a:p>
            <a:pPr lvl="1"/>
            <a:r>
              <a:rPr lang="en-US" dirty="0" smtClean="0"/>
              <a:t>Existing VMware </a:t>
            </a:r>
            <a:r>
              <a:rPr lang="en-US" dirty="0" err="1" smtClean="0"/>
              <a:t>vCenter</a:t>
            </a:r>
            <a:r>
              <a:rPr lang="en-US" dirty="0" smtClean="0"/>
              <a:t> Server</a:t>
            </a:r>
          </a:p>
          <a:p>
            <a:pPr lvl="1"/>
            <a:r>
              <a:rPr lang="en-US" dirty="0" smtClean="0"/>
              <a:t>Existing VMware hosts</a:t>
            </a:r>
            <a:endParaRPr lang="en-US" dirty="0" smtClean="0"/>
          </a:p>
          <a:p>
            <a:r>
              <a:rPr lang="en-US" dirty="0" smtClean="0"/>
              <a:t>Does not need hand holding (from Cisco) on VMware infrastructure maintenance &amp; operations</a:t>
            </a:r>
          </a:p>
          <a:p>
            <a:r>
              <a:rPr lang="en-US" dirty="0" smtClean="0"/>
              <a:t>Typically 2,500 subscriber base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Our ideal customer is: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Cisco Unified Computing System hardware only</a:t>
            </a:r>
          </a:p>
          <a:p>
            <a:r>
              <a:rPr lang="en-US" dirty="0" err="1" smtClean="0"/>
              <a:t>Fibre</a:t>
            </a:r>
            <a:r>
              <a:rPr lang="en-US" dirty="0" smtClean="0"/>
              <a:t>-Channel SAN storage</a:t>
            </a:r>
          </a:p>
          <a:p>
            <a:r>
              <a:rPr lang="en-US" dirty="0" smtClean="0"/>
              <a:t>VMware </a:t>
            </a:r>
            <a:r>
              <a:rPr lang="en-US" dirty="0" err="1" smtClean="0"/>
              <a:t>ESX-i</a:t>
            </a:r>
            <a:r>
              <a:rPr lang="en-US" dirty="0" smtClean="0"/>
              <a:t> 4 Update 1 or higher</a:t>
            </a:r>
            <a:endParaRPr lang="en-US" dirty="0" smtClean="0"/>
          </a:p>
          <a:p>
            <a:pPr lvl="1"/>
            <a:r>
              <a:rPr lang="en-US" dirty="0" err="1" smtClean="0"/>
              <a:t>ESX4</a:t>
            </a:r>
            <a:r>
              <a:rPr lang="en-US" dirty="0" smtClean="0"/>
              <a:t> is </a:t>
            </a:r>
            <a:r>
              <a:rPr lang="en-US" b="1" dirty="0" smtClean="0">
                <a:solidFill>
                  <a:schemeClr val="accent6"/>
                </a:solidFill>
              </a:rPr>
              <a:t>not</a:t>
            </a:r>
            <a:r>
              <a:rPr lang="en-US" dirty="0" smtClean="0"/>
              <a:t> supported, it lowers performance</a:t>
            </a:r>
            <a:endParaRPr lang="en-US" dirty="0" smtClean="0"/>
          </a:p>
          <a:p>
            <a:r>
              <a:rPr lang="en-US" dirty="0" smtClean="0">
                <a:solidFill>
                  <a:schemeClr val="accent6"/>
                </a:solidFill>
              </a:rPr>
              <a:t>All VMware features</a:t>
            </a:r>
            <a:r>
              <a:rPr lang="en-US" dirty="0" smtClean="0"/>
              <a:t>, except for VMware High Availability (HA), </a:t>
            </a:r>
            <a:r>
              <a:rPr lang="en-US" dirty="0" smtClean="0">
                <a:solidFill>
                  <a:schemeClr val="accent6"/>
                </a:solidFill>
              </a:rPr>
              <a:t>not supported for initial release</a:t>
            </a:r>
          </a:p>
          <a:p>
            <a:r>
              <a:rPr lang="en-US" dirty="0" smtClean="0"/>
              <a:t>Do </a:t>
            </a:r>
            <a:r>
              <a:rPr lang="en-US" b="1" dirty="0" smtClean="0">
                <a:solidFill>
                  <a:schemeClr val="accent6"/>
                </a:solidFill>
              </a:rPr>
              <a:t>not</a:t>
            </a:r>
            <a:r>
              <a:rPr lang="en-US" dirty="0" smtClean="0"/>
              <a:t> oversubscribe host CPU &amp; memory</a:t>
            </a:r>
          </a:p>
          <a:p>
            <a:r>
              <a:rPr lang="en-US" dirty="0" smtClean="0"/>
              <a:t>At least one </a:t>
            </a:r>
            <a:r>
              <a:rPr lang="en-US" dirty="0" err="1" smtClean="0"/>
              <a:t>NTP</a:t>
            </a:r>
            <a:r>
              <a:rPr lang="en-US" dirty="0" smtClean="0"/>
              <a:t> server accessible to Connection</a:t>
            </a:r>
          </a:p>
          <a:p>
            <a:r>
              <a:rPr lang="en-US" dirty="0" smtClean="0"/>
              <a:t>Connection 8.0(2) or higher (see </a:t>
            </a:r>
            <a:r>
              <a:rPr lang="en-US" dirty="0" err="1" smtClean="0"/>
              <a:t>P2V</a:t>
            </a:r>
            <a:r>
              <a:rPr lang="en-US" dirty="0" smtClean="0"/>
              <a:t> migration)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What does a customer need to know?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Machine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of the following minimums must be met</a:t>
            </a:r>
            <a:endParaRPr lang="en-US" dirty="0" smtClean="0"/>
          </a:p>
          <a:p>
            <a:pPr lvl="1"/>
            <a:r>
              <a:rPr lang="en-US" dirty="0" smtClean="0"/>
              <a:t>2 </a:t>
            </a:r>
            <a:r>
              <a:rPr lang="en-US" dirty="0" err="1" smtClean="0"/>
              <a:t>vCPU</a:t>
            </a:r>
            <a:r>
              <a:rPr lang="en-US" dirty="0" smtClean="0"/>
              <a:t> + </a:t>
            </a:r>
            <a:r>
              <a:rPr lang="en-US" dirty="0" err="1" smtClean="0"/>
              <a:t>4GB</a:t>
            </a:r>
            <a:r>
              <a:rPr lang="en-US" dirty="0" smtClean="0"/>
              <a:t> RAM + One </a:t>
            </a:r>
            <a:r>
              <a:rPr lang="en-US" dirty="0" err="1" smtClean="0"/>
              <a:t>200GB</a:t>
            </a:r>
            <a:r>
              <a:rPr lang="en-US" dirty="0" smtClean="0"/>
              <a:t> </a:t>
            </a:r>
            <a:r>
              <a:rPr lang="en-US" dirty="0" err="1" smtClean="0"/>
              <a:t>vDisk</a:t>
            </a:r>
            <a:endParaRPr lang="en-US" dirty="0" smtClean="0"/>
          </a:p>
          <a:p>
            <a:pPr lvl="1"/>
            <a:r>
              <a:rPr lang="en-US" dirty="0" smtClean="0"/>
              <a:t>4 </a:t>
            </a:r>
            <a:r>
              <a:rPr lang="en-US" dirty="0" err="1" smtClean="0"/>
              <a:t>vCPU</a:t>
            </a:r>
            <a:r>
              <a:rPr lang="en-US" dirty="0" smtClean="0"/>
              <a:t> + </a:t>
            </a:r>
            <a:r>
              <a:rPr lang="en-US" dirty="0" err="1" smtClean="0"/>
              <a:t>4GB</a:t>
            </a:r>
            <a:r>
              <a:rPr lang="en-US" dirty="0" smtClean="0"/>
              <a:t> RAM + Two </a:t>
            </a:r>
            <a:r>
              <a:rPr lang="en-US" dirty="0" err="1" smtClean="0"/>
              <a:t>146GB</a:t>
            </a:r>
            <a:r>
              <a:rPr lang="en-US" dirty="0" smtClean="0"/>
              <a:t> </a:t>
            </a:r>
            <a:r>
              <a:rPr lang="en-US" dirty="0" err="1" smtClean="0"/>
              <a:t>vDisks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RAM &amp; storage may be increased beyond minimums, for example:</a:t>
            </a:r>
          </a:p>
          <a:p>
            <a:pPr lvl="1"/>
            <a:r>
              <a:rPr lang="en-US" dirty="0" smtClean="0"/>
              <a:t>4 </a:t>
            </a:r>
            <a:r>
              <a:rPr lang="en-US" dirty="0" err="1" smtClean="0"/>
              <a:t>vCPU</a:t>
            </a:r>
            <a:r>
              <a:rPr lang="en-US" dirty="0" smtClean="0"/>
              <a:t> + </a:t>
            </a:r>
            <a:r>
              <a:rPr lang="en-US" dirty="0" err="1" smtClean="0"/>
              <a:t>8GB</a:t>
            </a:r>
            <a:r>
              <a:rPr lang="en-US" dirty="0" smtClean="0"/>
              <a:t> RAM + Two </a:t>
            </a:r>
            <a:r>
              <a:rPr lang="en-US" dirty="0" err="1" smtClean="0"/>
              <a:t>300GB</a:t>
            </a:r>
            <a:r>
              <a:rPr lang="en-US" dirty="0" smtClean="0"/>
              <a:t> </a:t>
            </a:r>
            <a:r>
              <a:rPr lang="en-US" dirty="0" err="1" smtClean="0"/>
              <a:t>vDisks</a:t>
            </a:r>
            <a:endParaRPr lang="en-US" dirty="0" smtClean="0"/>
          </a:p>
          <a:p>
            <a:r>
              <a:rPr lang="en-US" dirty="0" smtClean="0"/>
              <a:t>Do </a:t>
            </a:r>
            <a:r>
              <a:rPr lang="en-US" b="1" dirty="0" smtClean="0">
                <a:solidFill>
                  <a:schemeClr val="accent6"/>
                </a:solidFill>
              </a:rPr>
              <a:t>not</a:t>
            </a:r>
            <a:r>
              <a:rPr lang="en-US" dirty="0" smtClean="0"/>
              <a:t> oversubscribe host CPU &amp; memory</a:t>
            </a:r>
          </a:p>
          <a:p>
            <a:r>
              <a:rPr lang="en-US" dirty="0" smtClean="0"/>
              <a:t>Virtual Machine Hardware 7 or higher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How should a customer configure the </a:t>
            </a:r>
            <a:r>
              <a:rPr lang="en-US" dirty="0" err="1" smtClean="0"/>
              <a:t>CUC</a:t>
            </a:r>
            <a:r>
              <a:rPr lang="en-US" dirty="0" smtClean="0"/>
              <a:t> </a:t>
            </a:r>
            <a:r>
              <a:rPr lang="en-US" dirty="0" err="1" smtClean="0"/>
              <a:t>VM</a:t>
            </a: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Machine Configuration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vDisks</a:t>
            </a:r>
            <a:r>
              <a:rPr lang="en-US" dirty="0" smtClean="0"/>
              <a:t> configured as Independent Persistent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Independent persistent mode provides the best storage performance, important for a real-time app</a:t>
            </a:r>
          </a:p>
          <a:p>
            <a:r>
              <a:rPr lang="en-US" dirty="0" smtClean="0"/>
              <a:t>Disks not affected by snapshots (not supported anyway)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How should a customer configure the </a:t>
            </a:r>
            <a:r>
              <a:rPr lang="en-US" dirty="0" err="1" smtClean="0"/>
              <a:t>CUC</a:t>
            </a:r>
            <a:r>
              <a:rPr lang="en-US" dirty="0" smtClean="0"/>
              <a:t> </a:t>
            </a:r>
            <a:r>
              <a:rPr lang="en-US" dirty="0" err="1" smtClean="0"/>
              <a:t>VM</a:t>
            </a: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Screen shot 2010-04-06 at 9.24.26 A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2952" y="2343285"/>
            <a:ext cx="4038096" cy="2171429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VMware OVA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 templates providing the following overlays:</a:t>
            </a:r>
            <a:endParaRPr lang="en-US" dirty="0" smtClean="0"/>
          </a:p>
          <a:p>
            <a:pPr lvl="1"/>
            <a:r>
              <a:rPr lang="en-US" dirty="0" smtClean="0"/>
              <a:t>2 </a:t>
            </a:r>
            <a:r>
              <a:rPr lang="en-US" dirty="0" err="1" smtClean="0"/>
              <a:t>vCPU</a:t>
            </a:r>
            <a:r>
              <a:rPr lang="en-US" dirty="0" smtClean="0"/>
              <a:t> + </a:t>
            </a:r>
            <a:r>
              <a:rPr lang="en-US" dirty="0" err="1" smtClean="0"/>
              <a:t>4GB</a:t>
            </a:r>
            <a:r>
              <a:rPr lang="en-US" dirty="0" smtClean="0"/>
              <a:t> RAM + One </a:t>
            </a:r>
            <a:r>
              <a:rPr lang="en-US" dirty="0" err="1" smtClean="0"/>
              <a:t>200GB</a:t>
            </a:r>
            <a:r>
              <a:rPr lang="en-US" dirty="0" smtClean="0"/>
              <a:t> </a:t>
            </a:r>
            <a:r>
              <a:rPr lang="en-US" dirty="0" err="1" smtClean="0"/>
              <a:t>vDisk</a:t>
            </a:r>
            <a:endParaRPr lang="en-US" dirty="0" smtClean="0"/>
          </a:p>
          <a:p>
            <a:pPr lvl="1"/>
            <a:r>
              <a:rPr lang="en-US" dirty="0" smtClean="0"/>
              <a:t>4 </a:t>
            </a:r>
            <a:r>
              <a:rPr lang="en-US" dirty="0" err="1" smtClean="0"/>
              <a:t>vCPU</a:t>
            </a:r>
            <a:r>
              <a:rPr lang="en-US" dirty="0" smtClean="0"/>
              <a:t> + </a:t>
            </a:r>
            <a:r>
              <a:rPr lang="en-US" dirty="0" err="1" smtClean="0"/>
              <a:t>4GB</a:t>
            </a:r>
            <a:r>
              <a:rPr lang="en-US" dirty="0" smtClean="0"/>
              <a:t> RAM + Two </a:t>
            </a:r>
            <a:r>
              <a:rPr lang="en-US" dirty="0" err="1" smtClean="0"/>
              <a:t>146GB</a:t>
            </a:r>
            <a:r>
              <a:rPr lang="en-US" dirty="0" smtClean="0"/>
              <a:t> </a:t>
            </a:r>
            <a:r>
              <a:rPr lang="en-US" dirty="0" err="1" smtClean="0"/>
              <a:t>vDisks</a:t>
            </a:r>
            <a:r>
              <a:rPr lang="en-US" dirty="0" smtClean="0"/>
              <a:t> </a:t>
            </a:r>
          </a:p>
          <a:p>
            <a:r>
              <a:rPr lang="en-US" dirty="0" smtClean="0"/>
              <a:t>An OVA template is VMware’s way of rubber stamping </a:t>
            </a:r>
            <a:r>
              <a:rPr lang="en-US" dirty="0" err="1" smtClean="0"/>
              <a:t>VMs</a:t>
            </a:r>
            <a:r>
              <a:rPr lang="en-US" dirty="0" smtClean="0"/>
              <a:t>, all settings deployed to new </a:t>
            </a:r>
            <a:r>
              <a:rPr lang="en-US" dirty="0" err="1" smtClean="0"/>
              <a:t>VM</a:t>
            </a:r>
            <a:endParaRPr lang="en-US" dirty="0" smtClean="0"/>
          </a:p>
          <a:p>
            <a:r>
              <a:rPr lang="en-US" dirty="0" smtClean="0"/>
              <a:t>Provides starting point if customer wishes to make additional customization, </a:t>
            </a:r>
            <a:r>
              <a:rPr lang="en-US" dirty="0" err="1" smtClean="0"/>
              <a:t>e.g</a:t>
            </a:r>
            <a:r>
              <a:rPr lang="en-US" dirty="0" smtClean="0"/>
              <a:t> increased RAM or storage resources assigned to </a:t>
            </a:r>
            <a:r>
              <a:rPr lang="en-US" dirty="0" err="1" smtClean="0"/>
              <a:t>VM</a:t>
            </a:r>
            <a:endParaRPr lang="en-US" dirty="0" smtClean="0"/>
          </a:p>
          <a:p>
            <a:r>
              <a:rPr lang="en-US" dirty="0" smtClean="0"/>
              <a:t>SAN alignment: the virtual disks have been already aligned @ </a:t>
            </a:r>
            <a:r>
              <a:rPr lang="en-US" dirty="0" err="1" smtClean="0"/>
              <a:t>64K</a:t>
            </a:r>
            <a:r>
              <a:rPr lang="en-US" dirty="0" smtClean="0"/>
              <a:t> boundaries, improved </a:t>
            </a:r>
            <a:r>
              <a:rPr lang="en-US" dirty="0" err="1" smtClean="0"/>
              <a:t>IOPS</a:t>
            </a:r>
            <a:r>
              <a:rPr lang="en-US" dirty="0" smtClean="0"/>
              <a:t> vs. creating a </a:t>
            </a:r>
            <a:r>
              <a:rPr lang="en-US" dirty="0" err="1" smtClean="0"/>
              <a:t>VM</a:t>
            </a:r>
            <a:r>
              <a:rPr lang="en-US" dirty="0" smtClean="0"/>
              <a:t> from scratch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What are they?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VMware OVA </a:t>
            </a:r>
            <a:r>
              <a:rPr lang="en-US" dirty="0" smtClean="0"/>
              <a:t>Templates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required to install Connection in a </a:t>
            </a:r>
            <a:r>
              <a:rPr lang="en-US" dirty="0" err="1" smtClean="0"/>
              <a:t>VM</a:t>
            </a:r>
            <a:endParaRPr lang="en-US" dirty="0" smtClean="0"/>
          </a:p>
          <a:p>
            <a:r>
              <a:rPr lang="en-US" dirty="0" smtClean="0"/>
              <a:t>Highly recommended due to </a:t>
            </a:r>
            <a:r>
              <a:rPr lang="en-US" dirty="0" err="1" smtClean="0"/>
              <a:t>IOPS</a:t>
            </a:r>
            <a:r>
              <a:rPr lang="en-US" dirty="0" smtClean="0"/>
              <a:t> gain w/ respect to file aligned virtual disks</a:t>
            </a:r>
          </a:p>
          <a:p>
            <a:r>
              <a:rPr lang="en-US" dirty="0" smtClean="0"/>
              <a:t>Customer will need to set BIOS boot order appropriately prior to installation:</a:t>
            </a:r>
          </a:p>
          <a:p>
            <a:pPr marL="1033272" lvl="1" indent="-457200">
              <a:buAutoNum type="arabicParenBoth"/>
            </a:pPr>
            <a:r>
              <a:rPr lang="en-US" dirty="0" smtClean="0"/>
              <a:t>virtual DVD drive boots first</a:t>
            </a:r>
          </a:p>
          <a:p>
            <a:pPr marL="1033272" lvl="1" indent="-457200">
              <a:buAutoNum type="arabicParenBoth"/>
            </a:pPr>
            <a:r>
              <a:rPr lang="en-US" dirty="0" smtClean="0"/>
              <a:t>then hard drive</a:t>
            </a:r>
          </a:p>
          <a:p>
            <a:pPr lvl="1"/>
            <a:r>
              <a:rPr lang="en-US" dirty="0" smtClean="0"/>
              <a:t>VMware does not currently store BIOS settings in OVA</a:t>
            </a:r>
          </a:p>
          <a:p>
            <a:r>
              <a:rPr lang="en-US" dirty="0" err="1" smtClean="0"/>
              <a:t>IOPS</a:t>
            </a:r>
            <a:r>
              <a:rPr lang="en-US" dirty="0" smtClean="0"/>
              <a:t> gains may be lost if storage capacity of virtual disks increased, may be necessary in some cases</a:t>
            </a:r>
          </a:p>
          <a:p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Why would a customer use the Cisco overlays?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sco White">
  <a:themeElements>
    <a:clrScheme name="Custom 1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183B7"/>
      </a:accent1>
      <a:accent2>
        <a:srgbClr val="EE6804"/>
      </a:accent2>
      <a:accent3>
        <a:srgbClr val="FFE429"/>
      </a:accent3>
      <a:accent4>
        <a:srgbClr val="68B442"/>
      </a:accent4>
      <a:accent5>
        <a:srgbClr val="7F44C6"/>
      </a:accent5>
      <a:accent6>
        <a:srgbClr val="B21A1A"/>
      </a:accent6>
      <a:hlink>
        <a:srgbClr val="47B0D5"/>
      </a:hlink>
      <a:folHlink>
        <a:srgbClr val="C9A303"/>
      </a:folHlink>
    </a:clrScheme>
    <a:fontScheme name="Cisco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sco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2429</TotalTime>
  <Words>1162</Words>
  <Application>Microsoft Office PowerPoint</Application>
  <PresentationFormat>On-screen Show (4:3)</PresentationFormat>
  <Paragraphs>131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Cisco White</vt:lpstr>
      <vt:lpstr>Unity Connection 8.0(2) Virtualization TOI</vt:lpstr>
      <vt:lpstr>Disclaimer</vt:lpstr>
      <vt:lpstr>TOI Objectives</vt:lpstr>
      <vt:lpstr>Customer Expectations</vt:lpstr>
      <vt:lpstr>Installation Requirements</vt:lpstr>
      <vt:lpstr>Virtual Machine Configuration</vt:lpstr>
      <vt:lpstr>Virtual Machine Configuration (cont.)</vt:lpstr>
      <vt:lpstr>Connection VMware OVA Templates</vt:lpstr>
      <vt:lpstr>Connection VMware OVA Templates (cont.)</vt:lpstr>
      <vt:lpstr>Scalability Limits Based on Overlays</vt:lpstr>
      <vt:lpstr>Virtualization Licensing Model</vt:lpstr>
      <vt:lpstr>Virtualization Licensing Model (cont.)</vt:lpstr>
      <vt:lpstr>Virtualization Licensing Model (cont.)</vt:lpstr>
      <vt:lpstr>Virtualization Licensing Model (cont.)</vt:lpstr>
      <vt:lpstr>Physical to Virtual Migrations</vt:lpstr>
      <vt:lpstr>Physical to Virtual Migrations (cont.)</vt:lpstr>
      <vt:lpstr>How to identify Connection in a VM?</vt:lpstr>
      <vt:lpstr>New RTMT Counters</vt:lpstr>
      <vt:lpstr>Slide 19</vt:lpstr>
    </vt:vector>
  </TitlesOfParts>
  <Company>Duarte Design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Before You Use This Template,  Please Read</dc:title>
  <dc:creator>Robin</dc:creator>
  <dc:description>www.duarte.com</dc:description>
  <cp:lastModifiedBy>Clemens Rossell (clrossel)</cp:lastModifiedBy>
  <cp:revision>302</cp:revision>
  <dcterms:created xsi:type="dcterms:W3CDTF">2009-07-21T18:09:51Z</dcterms:created>
  <dcterms:modified xsi:type="dcterms:W3CDTF">2010-04-07T16:53:17Z</dcterms:modified>
</cp:coreProperties>
</file>